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4" r:id="rId3"/>
    <p:sldMasterId id="2147483665" r:id="rId4"/>
    <p:sldMasterId id="2147483670" r:id="rId5"/>
  </p:sldMasterIdLst>
  <p:notesMasterIdLst>
    <p:notesMasterId r:id="rId26"/>
  </p:notesMasterIdLst>
  <p:sldIdLst>
    <p:sldId id="258" r:id="rId6"/>
    <p:sldId id="260" r:id="rId7"/>
    <p:sldId id="259" r:id="rId8"/>
    <p:sldId id="2147480342" r:id="rId9"/>
    <p:sldId id="2147471055" r:id="rId10"/>
    <p:sldId id="2147471052" r:id="rId11"/>
    <p:sldId id="2147471056" r:id="rId12"/>
    <p:sldId id="2147471072" r:id="rId13"/>
    <p:sldId id="2147471070" r:id="rId14"/>
    <p:sldId id="2147480343" r:id="rId15"/>
    <p:sldId id="276" r:id="rId16"/>
    <p:sldId id="283" r:id="rId17"/>
    <p:sldId id="299" r:id="rId18"/>
    <p:sldId id="296" r:id="rId19"/>
    <p:sldId id="300" r:id="rId20"/>
    <p:sldId id="301" r:id="rId21"/>
    <p:sldId id="288" r:id="rId22"/>
    <p:sldId id="261" r:id="rId23"/>
    <p:sldId id="262" r:id="rId24"/>
    <p:sldId id="263"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7E"/>
    <a:srgbClr val="004B23"/>
    <a:srgbClr val="004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32346-6101-4F1D-A19C-EC1D0A9F50FB}" v="8" dt="2026-03-05T13:39:29.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9" d="100"/>
          <a:sy n="59" d="100"/>
        </p:scale>
        <p:origin x="2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æstebruger" userId="S::urn:spo:tenantanon#b006fcba-f5db-457b-ae38-3c844d5c7be0::" providerId="AD" clId="Web-{95AAB6B6-2088-EBC8-A3E1-FE12F5B4B644}"/>
    <pc:docChg chg="modSld">
      <pc:chgData name="Gæstebruger" userId="S::urn:spo:tenantanon#b006fcba-f5db-457b-ae38-3c844d5c7be0::" providerId="AD" clId="Web-{95AAB6B6-2088-EBC8-A3E1-FE12F5B4B644}" dt="2026-03-03T19:30:34.930" v="39" actId="20577"/>
      <pc:docMkLst>
        <pc:docMk/>
      </pc:docMkLst>
      <pc:sldChg chg="modSp">
        <pc:chgData name="Gæstebruger" userId="S::urn:spo:tenantanon#b006fcba-f5db-457b-ae38-3c844d5c7be0::" providerId="AD" clId="Web-{95AAB6B6-2088-EBC8-A3E1-FE12F5B4B644}" dt="2026-03-03T19:29:45.037" v="7" actId="20577"/>
        <pc:sldMkLst>
          <pc:docMk/>
          <pc:sldMk cId="52826733" sldId="261"/>
        </pc:sldMkLst>
        <pc:spChg chg="mod">
          <ac:chgData name="Gæstebruger" userId="S::urn:spo:tenantanon#b006fcba-f5db-457b-ae38-3c844d5c7be0::" providerId="AD" clId="Web-{95AAB6B6-2088-EBC8-A3E1-FE12F5B4B644}" dt="2026-03-03T19:29:45.037" v="7" actId="20577"/>
          <ac:spMkLst>
            <pc:docMk/>
            <pc:sldMk cId="52826733" sldId="261"/>
            <ac:spMk id="6" creationId="{E13029EC-AD1B-C490-53F9-33C1FEA4EEB5}"/>
          </ac:spMkLst>
        </pc:spChg>
      </pc:sldChg>
      <pc:sldChg chg="modSp">
        <pc:chgData name="Gæstebruger" userId="S::urn:spo:tenantanon#b006fcba-f5db-457b-ae38-3c844d5c7be0::" providerId="AD" clId="Web-{95AAB6B6-2088-EBC8-A3E1-FE12F5B4B644}" dt="2026-03-03T19:30:34.930" v="39" actId="20577"/>
        <pc:sldMkLst>
          <pc:docMk/>
          <pc:sldMk cId="3701918849" sldId="262"/>
        </pc:sldMkLst>
        <pc:spChg chg="mod">
          <ac:chgData name="Gæstebruger" userId="S::urn:spo:tenantanon#b006fcba-f5db-457b-ae38-3c844d5c7be0::" providerId="AD" clId="Web-{95AAB6B6-2088-EBC8-A3E1-FE12F5B4B644}" dt="2026-03-03T19:30:34.930" v="39" actId="20577"/>
          <ac:spMkLst>
            <pc:docMk/>
            <pc:sldMk cId="3701918849" sldId="262"/>
            <ac:spMk id="6" creationId="{0FAD4750-C59E-3BED-61EB-9790A4A0091D}"/>
          </ac:spMkLst>
        </pc:spChg>
      </pc:sldChg>
    </pc:docChg>
  </pc:docChgLst>
  <pc:docChgLst>
    <pc:chgData name="Therese Chrois Suster" userId="a9829da1-d374-4fa3-9dd1-5660c14438a6" providerId="ADAL" clId="{0A745B25-DEAF-44A1-B51A-EA28C4C9FEF4}"/>
    <pc:docChg chg="undo custSel addSld delSld modSld delMainMaster">
      <pc:chgData name="Therese Chrois Suster" userId="a9829da1-d374-4fa3-9dd1-5660c14438a6" providerId="ADAL" clId="{0A745B25-DEAF-44A1-B51A-EA28C4C9FEF4}" dt="2026-03-03T15:34:07.289" v="26"/>
      <pc:docMkLst>
        <pc:docMk/>
      </pc:docMkLst>
      <pc:sldChg chg="add">
        <pc:chgData name="Therese Chrois Suster" userId="a9829da1-d374-4fa3-9dd1-5660c14438a6" providerId="ADAL" clId="{0A745B25-DEAF-44A1-B51A-EA28C4C9FEF4}" dt="2026-03-03T15:34:05.312" v="23"/>
        <pc:sldMkLst>
          <pc:docMk/>
          <pc:sldMk cId="1310946775" sldId="2147471052"/>
        </pc:sldMkLst>
      </pc:sldChg>
      <pc:sldChg chg="add del">
        <pc:chgData name="Therese Chrois Suster" userId="a9829da1-d374-4fa3-9dd1-5660c14438a6" providerId="ADAL" clId="{0A745B25-DEAF-44A1-B51A-EA28C4C9FEF4}" dt="2026-03-03T14:55:21.790" v="15" actId="47"/>
        <pc:sldMkLst>
          <pc:docMk/>
          <pc:sldMk cId="2927184412" sldId="2147471052"/>
        </pc:sldMkLst>
      </pc:sldChg>
      <pc:sldChg chg="add">
        <pc:chgData name="Therese Chrois Suster" userId="a9829da1-d374-4fa3-9dd1-5660c14438a6" providerId="ADAL" clId="{0A745B25-DEAF-44A1-B51A-EA28C4C9FEF4}" dt="2026-03-03T15:34:01.097" v="20"/>
        <pc:sldMkLst>
          <pc:docMk/>
          <pc:sldMk cId="3487464958" sldId="2147471055"/>
        </pc:sldMkLst>
      </pc:sldChg>
      <pc:sldChg chg="add del">
        <pc:chgData name="Therese Chrois Suster" userId="a9829da1-d374-4fa3-9dd1-5660c14438a6" providerId="ADAL" clId="{0A745B25-DEAF-44A1-B51A-EA28C4C9FEF4}" dt="2026-03-03T14:55:21.439" v="14" actId="47"/>
        <pc:sldMkLst>
          <pc:docMk/>
          <pc:sldMk cId="4117638847" sldId="2147471055"/>
        </pc:sldMkLst>
      </pc:sldChg>
      <pc:sldChg chg="add">
        <pc:chgData name="Therese Chrois Suster" userId="a9829da1-d374-4fa3-9dd1-5660c14438a6" providerId="ADAL" clId="{0A745B25-DEAF-44A1-B51A-EA28C4C9FEF4}" dt="2026-03-03T15:34:05.973" v="24"/>
        <pc:sldMkLst>
          <pc:docMk/>
          <pc:sldMk cId="70620128" sldId="2147471056"/>
        </pc:sldMkLst>
      </pc:sldChg>
      <pc:sldChg chg="add del">
        <pc:chgData name="Therese Chrois Suster" userId="a9829da1-d374-4fa3-9dd1-5660c14438a6" providerId="ADAL" clId="{0A745B25-DEAF-44A1-B51A-EA28C4C9FEF4}" dt="2026-03-03T14:55:22.152" v="16" actId="47"/>
        <pc:sldMkLst>
          <pc:docMk/>
          <pc:sldMk cId="1355949966" sldId="2147471056"/>
        </pc:sldMkLst>
      </pc:sldChg>
      <pc:sldChg chg="add del">
        <pc:chgData name="Therese Chrois Suster" userId="a9829da1-d374-4fa3-9dd1-5660c14438a6" providerId="ADAL" clId="{0A745B25-DEAF-44A1-B51A-EA28C4C9FEF4}" dt="2026-03-03T15:34:03.422" v="22"/>
        <pc:sldMkLst>
          <pc:docMk/>
          <pc:sldMk cId="3646970174" sldId="2147471056"/>
        </pc:sldMkLst>
      </pc:sldChg>
      <pc:sldChg chg="add">
        <pc:chgData name="Therese Chrois Suster" userId="a9829da1-d374-4fa3-9dd1-5660c14438a6" providerId="ADAL" clId="{0A745B25-DEAF-44A1-B51A-EA28C4C9FEF4}" dt="2026-03-03T15:34:07.289" v="26"/>
        <pc:sldMkLst>
          <pc:docMk/>
          <pc:sldMk cId="822835384" sldId="2147471070"/>
        </pc:sldMkLst>
      </pc:sldChg>
      <pc:sldChg chg="add del">
        <pc:chgData name="Therese Chrois Suster" userId="a9829da1-d374-4fa3-9dd1-5660c14438a6" providerId="ADAL" clId="{0A745B25-DEAF-44A1-B51A-EA28C4C9FEF4}" dt="2026-03-03T14:55:23.181" v="18" actId="47"/>
        <pc:sldMkLst>
          <pc:docMk/>
          <pc:sldMk cId="2608624888" sldId="2147471070"/>
        </pc:sldMkLst>
      </pc:sldChg>
      <pc:sldChg chg="add">
        <pc:chgData name="Therese Chrois Suster" userId="a9829da1-d374-4fa3-9dd1-5660c14438a6" providerId="ADAL" clId="{0A745B25-DEAF-44A1-B51A-EA28C4C9FEF4}" dt="2026-03-03T15:34:06.579" v="25"/>
        <pc:sldMkLst>
          <pc:docMk/>
          <pc:sldMk cId="2683488560" sldId="2147471072"/>
        </pc:sldMkLst>
      </pc:sldChg>
      <pc:sldChg chg="add del">
        <pc:chgData name="Therese Chrois Suster" userId="a9829da1-d374-4fa3-9dd1-5660c14438a6" providerId="ADAL" clId="{0A745B25-DEAF-44A1-B51A-EA28C4C9FEF4}" dt="2026-03-03T14:55:22.565" v="17" actId="47"/>
        <pc:sldMkLst>
          <pc:docMk/>
          <pc:sldMk cId="3743390893" sldId="2147471072"/>
        </pc:sldMkLst>
      </pc:sldChg>
      <pc:sldChg chg="add del">
        <pc:chgData name="Therese Chrois Suster" userId="a9829da1-d374-4fa3-9dd1-5660c14438a6" providerId="ADAL" clId="{0A745B25-DEAF-44A1-B51A-EA28C4C9FEF4}" dt="2026-03-03T14:55:20.886" v="13" actId="47"/>
        <pc:sldMkLst>
          <pc:docMk/>
          <pc:sldMk cId="464857711" sldId="2147480342"/>
        </pc:sldMkLst>
      </pc:sldChg>
      <pc:sldChg chg="add">
        <pc:chgData name="Therese Chrois Suster" userId="a9829da1-d374-4fa3-9dd1-5660c14438a6" providerId="ADAL" clId="{0A745B25-DEAF-44A1-B51A-EA28C4C9FEF4}" dt="2026-03-03T15:34:00.342" v="19"/>
        <pc:sldMkLst>
          <pc:docMk/>
          <pc:sldMk cId="1047165452" sldId="2147480342"/>
        </pc:sldMkLst>
      </pc:sldChg>
      <pc:sldChg chg="modSp add del mod">
        <pc:chgData name="Therese Chrois Suster" userId="a9829da1-d374-4fa3-9dd1-5660c14438a6" providerId="ADAL" clId="{0A745B25-DEAF-44A1-B51A-EA28C4C9FEF4}" dt="2026-03-03T14:50:10.638" v="4"/>
        <pc:sldMkLst>
          <pc:docMk/>
          <pc:sldMk cId="2120226696" sldId="2147480343"/>
        </pc:sldMkLst>
      </pc:sldChg>
      <pc:sldChg chg="add del">
        <pc:chgData name="Therese Chrois Suster" userId="a9829da1-d374-4fa3-9dd1-5660c14438a6" providerId="ADAL" clId="{0A745B25-DEAF-44A1-B51A-EA28C4C9FEF4}" dt="2026-03-03T14:51:04.812" v="12" actId="2696"/>
        <pc:sldMkLst>
          <pc:docMk/>
          <pc:sldMk cId="3410865234" sldId="2147480343"/>
        </pc:sldMkLst>
      </pc:sldChg>
      <pc:sldMasterChg chg="delSldLayout">
        <pc:chgData name="Therese Chrois Suster" userId="a9829da1-d374-4fa3-9dd1-5660c14438a6" providerId="ADAL" clId="{0A745B25-DEAF-44A1-B51A-EA28C4C9FEF4}" dt="2026-03-03T14:55:23.181" v="18" actId="47"/>
        <pc:sldMasterMkLst>
          <pc:docMk/>
          <pc:sldMasterMk cId="364090777" sldId="2147483664"/>
        </pc:sldMasterMkLst>
        <pc:sldLayoutChg chg="del">
          <pc:chgData name="Therese Chrois Suster" userId="a9829da1-d374-4fa3-9dd1-5660c14438a6" providerId="ADAL" clId="{0A745B25-DEAF-44A1-B51A-EA28C4C9FEF4}" dt="2026-03-03T14:51:04.812" v="12" actId="2696"/>
          <pc:sldLayoutMkLst>
            <pc:docMk/>
            <pc:sldMasterMk cId="364090777" sldId="2147483664"/>
            <pc:sldLayoutMk cId="1980428461" sldId="2147483665"/>
          </pc:sldLayoutMkLst>
        </pc:sldLayoutChg>
        <pc:sldLayoutChg chg="del">
          <pc:chgData name="Therese Chrois Suster" userId="a9829da1-d374-4fa3-9dd1-5660c14438a6" providerId="ADAL" clId="{0A745B25-DEAF-44A1-B51A-EA28C4C9FEF4}" dt="2026-03-03T14:55:22.565" v="17" actId="47"/>
          <pc:sldLayoutMkLst>
            <pc:docMk/>
            <pc:sldMasterMk cId="364090777" sldId="2147483664"/>
            <pc:sldLayoutMk cId="187827725" sldId="2147483668"/>
          </pc:sldLayoutMkLst>
        </pc:sldLayoutChg>
        <pc:sldLayoutChg chg="del">
          <pc:chgData name="Therese Chrois Suster" userId="a9829da1-d374-4fa3-9dd1-5660c14438a6" providerId="ADAL" clId="{0A745B25-DEAF-44A1-B51A-EA28C4C9FEF4}" dt="2026-03-03T14:55:21.790" v="15" actId="47"/>
          <pc:sldLayoutMkLst>
            <pc:docMk/>
            <pc:sldMasterMk cId="364090777" sldId="2147483664"/>
            <pc:sldLayoutMk cId="3899043200" sldId="2147483669"/>
          </pc:sldLayoutMkLst>
        </pc:sldLayoutChg>
        <pc:sldLayoutChg chg="del">
          <pc:chgData name="Therese Chrois Suster" userId="a9829da1-d374-4fa3-9dd1-5660c14438a6" providerId="ADAL" clId="{0A745B25-DEAF-44A1-B51A-EA28C4C9FEF4}" dt="2026-03-03T14:55:23.181" v="18" actId="47"/>
          <pc:sldLayoutMkLst>
            <pc:docMk/>
            <pc:sldMasterMk cId="364090777" sldId="2147483664"/>
            <pc:sldLayoutMk cId="581176439" sldId="2147483670"/>
          </pc:sldLayoutMkLst>
        </pc:sldLayoutChg>
      </pc:sldMasterChg>
      <pc:sldMasterChg chg="del delSldLayout">
        <pc:chgData name="Therese Chrois Suster" userId="a9829da1-d374-4fa3-9dd1-5660c14438a6" providerId="ADAL" clId="{0A745B25-DEAF-44A1-B51A-EA28C4C9FEF4}" dt="2026-03-03T14:55:20.886" v="13" actId="47"/>
        <pc:sldMasterMkLst>
          <pc:docMk/>
          <pc:sldMasterMk cId="2646644449" sldId="2147483666"/>
        </pc:sldMasterMkLst>
        <pc:sldLayoutChg chg="del">
          <pc:chgData name="Therese Chrois Suster" userId="a9829da1-d374-4fa3-9dd1-5660c14438a6" providerId="ADAL" clId="{0A745B25-DEAF-44A1-B51A-EA28C4C9FEF4}" dt="2026-03-03T14:55:20.886" v="13" actId="47"/>
          <pc:sldLayoutMkLst>
            <pc:docMk/>
            <pc:sldMasterMk cId="2646644449" sldId="2147483666"/>
            <pc:sldLayoutMk cId="399365150" sldId="2147483667"/>
          </pc:sldLayoutMkLst>
        </pc:sldLayoutChg>
      </pc:sldMasterChg>
    </pc:docChg>
  </pc:docChgLst>
  <pc:docChgLst>
    <pc:chgData name="Gæstebruger" userId="S::urn:spo:tenantanon#b006fcba-f5db-457b-ae38-3c844d5c7be0::" providerId="AD" clId="Web-{0CF94796-59C5-945F-9E0D-95AF735AC956}"/>
    <pc:docChg chg="modSld">
      <pc:chgData name="Gæstebruger" userId="S::urn:spo:tenantanon#b006fcba-f5db-457b-ae38-3c844d5c7be0::" providerId="AD" clId="Web-{0CF94796-59C5-945F-9E0D-95AF735AC956}" dt="2026-03-03T14:47:29.346" v="1" actId="20577"/>
      <pc:docMkLst>
        <pc:docMk/>
      </pc:docMkLst>
      <pc:sldChg chg="modSp">
        <pc:chgData name="Gæstebruger" userId="S::urn:spo:tenantanon#b006fcba-f5db-457b-ae38-3c844d5c7be0::" providerId="AD" clId="Web-{0CF94796-59C5-945F-9E0D-95AF735AC956}" dt="2026-03-03T14:47:29.346" v="1" actId="20577"/>
        <pc:sldMkLst>
          <pc:docMk/>
          <pc:sldMk cId="803591818" sldId="260"/>
        </pc:sldMkLst>
        <pc:spChg chg="mod">
          <ac:chgData name="Gæstebruger" userId="S::urn:spo:tenantanon#b006fcba-f5db-457b-ae38-3c844d5c7be0::" providerId="AD" clId="Web-{0CF94796-59C5-945F-9E0D-95AF735AC956}" dt="2026-03-03T14:47:29.346" v="1" actId="20577"/>
          <ac:spMkLst>
            <pc:docMk/>
            <pc:sldMk cId="803591818" sldId="260"/>
            <ac:spMk id="2" creationId="{ACF5FDDF-2838-BDDC-CADA-2CC6D451905B}"/>
          </ac:spMkLst>
        </pc:spChg>
      </pc:sldChg>
    </pc:docChg>
  </pc:docChgLst>
  <pc:docChgLst>
    <pc:chgData name="Silas Castellanos Friberg" userId="4976be86-f295-4841-a40c-cc0a8094543e" providerId="ADAL" clId="{047FBBC2-C8E1-40DD-850E-8AE9D665D705}"/>
    <pc:docChg chg="undo custSel modSld">
      <pc:chgData name="Silas Castellanos Friberg" userId="4976be86-f295-4841-a40c-cc0a8094543e" providerId="ADAL" clId="{047FBBC2-C8E1-40DD-850E-8AE9D665D705}" dt="2026-03-03T15:04:05.720" v="77" actId="1076"/>
      <pc:docMkLst>
        <pc:docMk/>
      </pc:docMkLst>
      <pc:sldChg chg="addSp delSp modSp mod">
        <pc:chgData name="Silas Castellanos Friberg" userId="4976be86-f295-4841-a40c-cc0a8094543e" providerId="ADAL" clId="{047FBBC2-C8E1-40DD-850E-8AE9D665D705}" dt="2026-03-03T14:58:03.474" v="39" actId="1076"/>
        <pc:sldMkLst>
          <pc:docMk/>
          <pc:sldMk cId="803591818" sldId="260"/>
        </pc:sldMkLst>
        <pc:spChg chg="add">
          <ac:chgData name="Silas Castellanos Friberg" userId="4976be86-f295-4841-a40c-cc0a8094543e" providerId="ADAL" clId="{047FBBC2-C8E1-40DD-850E-8AE9D665D705}" dt="2026-03-03T14:53:41.003" v="4"/>
          <ac:spMkLst>
            <pc:docMk/>
            <pc:sldMk cId="803591818" sldId="260"/>
            <ac:spMk id="5" creationId="{11D69E93-D282-B9BB-1920-FDDFF039D0AC}"/>
          </ac:spMkLst>
        </pc:spChg>
        <pc:spChg chg="add mod">
          <ac:chgData name="Silas Castellanos Friberg" userId="4976be86-f295-4841-a40c-cc0a8094543e" providerId="ADAL" clId="{047FBBC2-C8E1-40DD-850E-8AE9D665D705}" dt="2026-03-03T14:53:42.068" v="5"/>
          <ac:spMkLst>
            <pc:docMk/>
            <pc:sldMk cId="803591818" sldId="260"/>
            <ac:spMk id="7" creationId="{38FC30C1-E532-4F0C-E167-9C7DE75CC709}"/>
          </ac:spMkLst>
        </pc:spChg>
        <pc:spChg chg="add mod">
          <ac:chgData name="Silas Castellanos Friberg" userId="4976be86-f295-4841-a40c-cc0a8094543e" providerId="ADAL" clId="{047FBBC2-C8E1-40DD-850E-8AE9D665D705}" dt="2026-03-03T14:56:05.009" v="22" actId="2085"/>
          <ac:spMkLst>
            <pc:docMk/>
            <pc:sldMk cId="803591818" sldId="260"/>
            <ac:spMk id="12" creationId="{0AB4F223-F6D1-974F-0481-D1B1F8DD0967}"/>
          </ac:spMkLst>
        </pc:spChg>
        <pc:spChg chg="add mod">
          <ac:chgData name="Silas Castellanos Friberg" userId="4976be86-f295-4841-a40c-cc0a8094543e" providerId="ADAL" clId="{047FBBC2-C8E1-40DD-850E-8AE9D665D705}" dt="2026-03-03T14:58:03.474" v="39" actId="1076"/>
          <ac:spMkLst>
            <pc:docMk/>
            <pc:sldMk cId="803591818" sldId="260"/>
            <ac:spMk id="13" creationId="{D9B80CD9-7FC2-7584-5989-9DEC469C0BBA}"/>
          </ac:spMkLst>
        </pc:spChg>
      </pc:sldChg>
      <pc:sldChg chg="addSp delSp modSp mod">
        <pc:chgData name="Silas Castellanos Friberg" userId="4976be86-f295-4841-a40c-cc0a8094543e" providerId="ADAL" clId="{047FBBC2-C8E1-40DD-850E-8AE9D665D705}" dt="2026-03-03T15:04:05.720" v="77" actId="1076"/>
        <pc:sldMkLst>
          <pc:docMk/>
          <pc:sldMk cId="52826733" sldId="261"/>
        </pc:sldMkLst>
        <pc:spChg chg="add mod">
          <ac:chgData name="Silas Castellanos Friberg" userId="4976be86-f295-4841-a40c-cc0a8094543e" providerId="ADAL" clId="{047FBBC2-C8E1-40DD-850E-8AE9D665D705}" dt="2026-03-03T15:02:15.291" v="72" actId="1076"/>
          <ac:spMkLst>
            <pc:docMk/>
            <pc:sldMk cId="52826733" sldId="261"/>
            <ac:spMk id="8" creationId="{9D5E7E21-3F65-BC73-C8CF-57BCE9D379F0}"/>
          </ac:spMkLst>
        </pc:spChg>
        <pc:spChg chg="add mod">
          <ac:chgData name="Silas Castellanos Friberg" userId="4976be86-f295-4841-a40c-cc0a8094543e" providerId="ADAL" clId="{047FBBC2-C8E1-40DD-850E-8AE9D665D705}" dt="2026-03-03T15:04:05.720" v="77" actId="1076"/>
          <ac:spMkLst>
            <pc:docMk/>
            <pc:sldMk cId="52826733" sldId="261"/>
            <ac:spMk id="9" creationId="{55B9C37F-4502-3DC4-FFC3-3404E32F1A40}"/>
          </ac:spMkLst>
        </pc:spChg>
      </pc:sldChg>
      <pc:sldChg chg="addSp modSp">
        <pc:chgData name="Silas Castellanos Friberg" userId="4976be86-f295-4841-a40c-cc0a8094543e" providerId="ADAL" clId="{047FBBC2-C8E1-40DD-850E-8AE9D665D705}" dt="2026-03-03T14:59:08.508" v="56"/>
        <pc:sldMkLst>
          <pc:docMk/>
          <pc:sldMk cId="3701918849" sldId="262"/>
        </pc:sldMkLst>
        <pc:spChg chg="add mod">
          <ac:chgData name="Silas Castellanos Friberg" userId="4976be86-f295-4841-a40c-cc0a8094543e" providerId="ADAL" clId="{047FBBC2-C8E1-40DD-850E-8AE9D665D705}" dt="2026-03-03T14:59:05.309" v="55"/>
          <ac:spMkLst>
            <pc:docMk/>
            <pc:sldMk cId="3701918849" sldId="262"/>
            <ac:spMk id="3" creationId="{B105348E-1827-A982-FD87-D11659371634}"/>
          </ac:spMkLst>
        </pc:spChg>
        <pc:spChg chg="add mod">
          <ac:chgData name="Silas Castellanos Friberg" userId="4976be86-f295-4841-a40c-cc0a8094543e" providerId="ADAL" clId="{047FBBC2-C8E1-40DD-850E-8AE9D665D705}" dt="2026-03-03T14:59:08.508" v="56"/>
          <ac:spMkLst>
            <pc:docMk/>
            <pc:sldMk cId="3701918849" sldId="262"/>
            <ac:spMk id="4" creationId="{F14CEB1A-D09C-500C-7A9A-1C5BCCFCE29F}"/>
          </ac:spMkLst>
        </pc:spChg>
      </pc:sldChg>
    </pc:docChg>
  </pc:docChgLst>
  <pc:docChgLst>
    <pc:chgData name="Therese Chrois Suster" userId="a9829da1-d374-4fa3-9dd1-5660c14438a6" providerId="ADAL" clId="{A5528638-922D-4021-AA1E-D4E70C6E0F25}"/>
    <pc:docChg chg="addSld delSld modSld">
      <pc:chgData name="Therese Chrois Suster" userId="a9829da1-d374-4fa3-9dd1-5660c14438a6" providerId="ADAL" clId="{A5528638-922D-4021-AA1E-D4E70C6E0F25}" dt="2026-03-05T13:39:29.382" v="15"/>
      <pc:docMkLst>
        <pc:docMk/>
      </pc:docMkLst>
      <pc:sldChg chg="del">
        <pc:chgData name="Therese Chrois Suster" userId="a9829da1-d374-4fa3-9dd1-5660c14438a6" providerId="ADAL" clId="{A5528638-922D-4021-AA1E-D4E70C6E0F25}" dt="2026-03-05T13:38:52.473" v="0" actId="47"/>
        <pc:sldMkLst>
          <pc:docMk/>
          <pc:sldMk cId="3743179714" sldId="264"/>
        </pc:sldMkLst>
      </pc:sldChg>
      <pc:sldChg chg="add">
        <pc:chgData name="Therese Chrois Suster" userId="a9829da1-d374-4fa3-9dd1-5660c14438a6" providerId="ADAL" clId="{A5528638-922D-4021-AA1E-D4E70C6E0F25}" dt="2026-03-05T13:39:25.247" v="9"/>
        <pc:sldMkLst>
          <pc:docMk/>
          <pc:sldMk cId="688650384" sldId="276"/>
        </pc:sldMkLst>
      </pc:sldChg>
      <pc:sldChg chg="del">
        <pc:chgData name="Therese Chrois Suster" userId="a9829da1-d374-4fa3-9dd1-5660c14438a6" providerId="ADAL" clId="{A5528638-922D-4021-AA1E-D4E70C6E0F25}" dt="2026-03-05T13:38:52.791" v="1" actId="47"/>
        <pc:sldMkLst>
          <pc:docMk/>
          <pc:sldMk cId="2306008428" sldId="276"/>
        </pc:sldMkLst>
      </pc:sldChg>
      <pc:sldChg chg="add">
        <pc:chgData name="Therese Chrois Suster" userId="a9829da1-d374-4fa3-9dd1-5660c14438a6" providerId="ADAL" clId="{A5528638-922D-4021-AA1E-D4E70C6E0F25}" dt="2026-03-05T13:39:25.801" v="10"/>
        <pc:sldMkLst>
          <pc:docMk/>
          <pc:sldMk cId="939196188" sldId="283"/>
        </pc:sldMkLst>
      </pc:sldChg>
      <pc:sldChg chg="del">
        <pc:chgData name="Therese Chrois Suster" userId="a9829da1-d374-4fa3-9dd1-5660c14438a6" providerId="ADAL" clId="{A5528638-922D-4021-AA1E-D4E70C6E0F25}" dt="2026-03-05T13:38:53.109" v="2" actId="47"/>
        <pc:sldMkLst>
          <pc:docMk/>
          <pc:sldMk cId="3075189758" sldId="283"/>
        </pc:sldMkLst>
      </pc:sldChg>
      <pc:sldChg chg="add">
        <pc:chgData name="Therese Chrois Suster" userId="a9829da1-d374-4fa3-9dd1-5660c14438a6" providerId="ADAL" clId="{A5528638-922D-4021-AA1E-D4E70C6E0F25}" dt="2026-03-05T13:39:29.382" v="15"/>
        <pc:sldMkLst>
          <pc:docMk/>
          <pc:sldMk cId="1959075826" sldId="288"/>
        </pc:sldMkLst>
      </pc:sldChg>
      <pc:sldChg chg="del">
        <pc:chgData name="Therese Chrois Suster" userId="a9829da1-d374-4fa3-9dd1-5660c14438a6" providerId="ADAL" clId="{A5528638-922D-4021-AA1E-D4E70C6E0F25}" dt="2026-03-05T13:38:58.722" v="7" actId="47"/>
        <pc:sldMkLst>
          <pc:docMk/>
          <pc:sldMk cId="3592800153" sldId="288"/>
        </pc:sldMkLst>
      </pc:sldChg>
      <pc:sldChg chg="add">
        <pc:chgData name="Therese Chrois Suster" userId="a9829da1-d374-4fa3-9dd1-5660c14438a6" providerId="ADAL" clId="{A5528638-922D-4021-AA1E-D4E70C6E0F25}" dt="2026-03-05T13:39:26.797" v="12"/>
        <pc:sldMkLst>
          <pc:docMk/>
          <pc:sldMk cId="475224231" sldId="296"/>
        </pc:sldMkLst>
      </pc:sldChg>
      <pc:sldChg chg="del">
        <pc:chgData name="Therese Chrois Suster" userId="a9829da1-d374-4fa3-9dd1-5660c14438a6" providerId="ADAL" clId="{A5528638-922D-4021-AA1E-D4E70C6E0F25}" dt="2026-03-05T13:38:54.336" v="4" actId="47"/>
        <pc:sldMkLst>
          <pc:docMk/>
          <pc:sldMk cId="3152408975" sldId="296"/>
        </pc:sldMkLst>
      </pc:sldChg>
      <pc:sldChg chg="del">
        <pc:chgData name="Therese Chrois Suster" userId="a9829da1-d374-4fa3-9dd1-5660c14438a6" providerId="ADAL" clId="{A5528638-922D-4021-AA1E-D4E70C6E0F25}" dt="2026-03-05T13:38:53.419" v="3" actId="47"/>
        <pc:sldMkLst>
          <pc:docMk/>
          <pc:sldMk cId="1023476363" sldId="299"/>
        </pc:sldMkLst>
      </pc:sldChg>
      <pc:sldChg chg="add">
        <pc:chgData name="Therese Chrois Suster" userId="a9829da1-d374-4fa3-9dd1-5660c14438a6" providerId="ADAL" clId="{A5528638-922D-4021-AA1E-D4E70C6E0F25}" dt="2026-03-05T13:39:26.316" v="11"/>
        <pc:sldMkLst>
          <pc:docMk/>
          <pc:sldMk cId="2951197344" sldId="299"/>
        </pc:sldMkLst>
      </pc:sldChg>
      <pc:sldChg chg="add">
        <pc:chgData name="Therese Chrois Suster" userId="a9829da1-d374-4fa3-9dd1-5660c14438a6" providerId="ADAL" clId="{A5528638-922D-4021-AA1E-D4E70C6E0F25}" dt="2026-03-05T13:39:28.442" v="13"/>
        <pc:sldMkLst>
          <pc:docMk/>
          <pc:sldMk cId="1687146026" sldId="300"/>
        </pc:sldMkLst>
      </pc:sldChg>
      <pc:sldChg chg="del">
        <pc:chgData name="Therese Chrois Suster" userId="a9829da1-d374-4fa3-9dd1-5660c14438a6" providerId="ADAL" clId="{A5528638-922D-4021-AA1E-D4E70C6E0F25}" dt="2026-03-05T13:38:55.279" v="5" actId="47"/>
        <pc:sldMkLst>
          <pc:docMk/>
          <pc:sldMk cId="2824628282" sldId="300"/>
        </pc:sldMkLst>
      </pc:sldChg>
      <pc:sldChg chg="add">
        <pc:chgData name="Therese Chrois Suster" userId="a9829da1-d374-4fa3-9dd1-5660c14438a6" providerId="ADAL" clId="{A5528638-922D-4021-AA1E-D4E70C6E0F25}" dt="2026-03-05T13:39:28.889" v="14"/>
        <pc:sldMkLst>
          <pc:docMk/>
          <pc:sldMk cId="1748001525" sldId="301"/>
        </pc:sldMkLst>
      </pc:sldChg>
      <pc:sldChg chg="del">
        <pc:chgData name="Therese Chrois Suster" userId="a9829da1-d374-4fa3-9dd1-5660c14438a6" providerId="ADAL" clId="{A5528638-922D-4021-AA1E-D4E70C6E0F25}" dt="2026-03-05T13:38:56.682" v="6" actId="47"/>
        <pc:sldMkLst>
          <pc:docMk/>
          <pc:sldMk cId="3081425261" sldId="301"/>
        </pc:sldMkLst>
      </pc:sldChg>
      <pc:sldChg chg="add">
        <pc:chgData name="Therese Chrois Suster" userId="a9829da1-d374-4fa3-9dd1-5660c14438a6" providerId="ADAL" clId="{A5528638-922D-4021-AA1E-D4E70C6E0F25}" dt="2026-03-05T13:39:24.833" v="8"/>
        <pc:sldMkLst>
          <pc:docMk/>
          <pc:sldMk cId="2137030401" sldId="2147480343"/>
        </pc:sldMkLst>
      </pc:sldChg>
      <pc:sldMasterChg chg="delSldLayout">
        <pc:chgData name="Therese Chrois Suster" userId="a9829da1-d374-4fa3-9dd1-5660c14438a6" providerId="ADAL" clId="{A5528638-922D-4021-AA1E-D4E70C6E0F25}" dt="2026-03-05T13:38:58.722" v="7" actId="47"/>
        <pc:sldMasterMkLst>
          <pc:docMk/>
          <pc:sldMasterMk cId="3227729286" sldId="2147483661"/>
        </pc:sldMasterMkLst>
        <pc:sldLayoutChg chg="del">
          <pc:chgData name="Therese Chrois Suster" userId="a9829da1-d374-4fa3-9dd1-5660c14438a6" providerId="ADAL" clId="{A5528638-922D-4021-AA1E-D4E70C6E0F25}" dt="2026-03-05T13:38:58.722" v="7" actId="47"/>
          <pc:sldLayoutMkLst>
            <pc:docMk/>
            <pc:sldMasterMk cId="3227729286" sldId="2147483661"/>
            <pc:sldLayoutMk cId="228096606" sldId="2147483662"/>
          </pc:sldLayoutMkLst>
        </pc:sldLayoutChg>
        <pc:sldLayoutChg chg="del">
          <pc:chgData name="Therese Chrois Suster" userId="a9829da1-d374-4fa3-9dd1-5660c14438a6" providerId="ADAL" clId="{A5528638-922D-4021-AA1E-D4E70C6E0F25}" dt="2026-03-05T13:38:56.682" v="6" actId="47"/>
          <pc:sldLayoutMkLst>
            <pc:docMk/>
            <pc:sldMasterMk cId="3227729286" sldId="2147483661"/>
            <pc:sldLayoutMk cId="2231007894"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EE466-BA5D-4E5A-80BF-AF44D4FE428A}" type="datetimeFigureOut">
              <a:rPr lang="da-DK" smtClean="0"/>
              <a:t>05-03-2026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279F4-3BDB-4524-8A03-67D7CAF6FD57}" type="slidenum">
              <a:rPr lang="da-DK" smtClean="0"/>
              <a:t>‹nr.›</a:t>
            </a:fld>
            <a:endParaRPr lang="da-DK"/>
          </a:p>
        </p:txBody>
      </p:sp>
    </p:spTree>
    <p:extLst>
      <p:ext uri="{BB962C8B-B14F-4D97-AF65-F5344CB8AC3E}">
        <p14:creationId xmlns:p14="http://schemas.microsoft.com/office/powerpoint/2010/main" val="401538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hashtag/cop1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app=desktop&amp;v=qK0K2WYlnt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Velkommen til mødet, vi er glade for at se jer, selvom det er online.  </a:t>
            </a:r>
            <a:endParaRPr lang="da-DK" b="0" i="0" dirty="0">
              <a:effectLst/>
            </a:endParaRPr>
          </a:p>
          <a:p>
            <a:pPr rtl="0" fontAlgn="base"/>
            <a:r>
              <a:rPr lang="da-DK" sz="1200" b="0" i="0" kern="1200" dirty="0">
                <a:solidFill>
                  <a:schemeClr val="tx1"/>
                </a:solidFill>
                <a:effectLst/>
                <a:latin typeface="+mn-lt"/>
                <a:ea typeface="+mn-ea"/>
                <a:cs typeface="+mn-cs"/>
              </a:rPr>
              <a:t>Det her er et uforpligtende møde, hvor vi gerne vil dele de informationer, vi har samlet om COP17 samt høre jeres inputs</a:t>
            </a:r>
            <a:endParaRPr lang="da-DK" b="0" i="0" dirty="0">
              <a:effectLst/>
            </a:endParaRPr>
          </a:p>
          <a:p>
            <a:pPr marL="171443" indent="-171443">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59E10BB-F074-4B97-AD97-D9EE5DE249AD}" type="slidenum">
              <a:rPr lang="sv-SE" smtClean="0"/>
              <a:t>1</a:t>
            </a:fld>
            <a:endParaRPr lang="sv-SE"/>
          </a:p>
        </p:txBody>
      </p:sp>
    </p:spTree>
    <p:extLst>
      <p:ext uri="{BB962C8B-B14F-4D97-AF65-F5344CB8AC3E}">
        <p14:creationId xmlns:p14="http://schemas.microsoft.com/office/powerpoint/2010/main" val="401162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Dagsordenen er tilgængelig på </a:t>
            </a:r>
            <a:r>
              <a:rPr lang="da-DK" dirty="0" err="1"/>
              <a:t>CBD’s</a:t>
            </a:r>
            <a:r>
              <a:rPr lang="da-DK" dirty="0"/>
              <a:t> hjemmeside </a:t>
            </a:r>
          </a:p>
          <a:p>
            <a:endParaRPr lang="da-DK" dirty="0"/>
          </a:p>
          <a:p>
            <a:r>
              <a:rPr lang="da-DK" dirty="0"/>
              <a:t>Forventede spor i jeres interesse kan særligt være ift. finansiering og ambitionsniveau – det der ligger under ressourcemobilisering og måske også </a:t>
            </a:r>
            <a:r>
              <a:rPr lang="da-DK" dirty="0" err="1"/>
              <a:t>capacity</a:t>
            </a:r>
            <a:r>
              <a:rPr lang="da-DK" dirty="0"/>
              <a:t> </a:t>
            </a:r>
            <a:r>
              <a:rPr lang="da-DK" dirty="0" err="1"/>
              <a:t>building</a:t>
            </a:r>
            <a:r>
              <a:rPr lang="da-DK" dirty="0"/>
              <a:t> – opfyldelsen af Konventionens mål samt forbindelsen mellem klima og biodiversitet (og andre områder herunder landbrug, hav, mv.). </a:t>
            </a:r>
          </a:p>
          <a:p>
            <a:endParaRPr lang="da-DK" dirty="0"/>
          </a:p>
          <a:p>
            <a:r>
              <a:rPr lang="da-DK" dirty="0"/>
              <a:t>Udviklingslande har brug for mange milliarder dollars for at kunne omstille sig til at beskytte natur og biodiversitet fremfor at udnytte den for økonomisk vækst. </a:t>
            </a:r>
          </a:p>
          <a:p>
            <a:endParaRPr lang="da-DK" dirty="0"/>
          </a:p>
          <a:p>
            <a:r>
              <a:rPr lang="da-DK" dirty="0"/>
              <a:t>Kunming-Montreal aftalen, hvori alle målene er beskrevet, skal genforhandles frem mod 2030, da den udløber i 2030. Der er derfor allerede nu værd at overveje, hvordan efterfølgeren skal skrues sammen bl.a. ift. specifikke mål men også ift. finansiering, ambitionsniveau, synergier osv. Det er derfor dejligt at se så mange af jer her i dag, da der er brug for og mulighed for at påvirke og oplyse debatten om de kommende mål, så de er realiserbare og er i trit med den virkelighed, som i oplever og agerer i. </a:t>
            </a:r>
          </a:p>
          <a:p>
            <a:endParaRPr lang="da-DK" dirty="0"/>
          </a:p>
          <a:p>
            <a:r>
              <a:rPr lang="da-DK" dirty="0"/>
              <a:t>Andet der også kommer på dagsordenen er spørgsmålet om oprindelige folk og lokal samfund ift. rettigheder, herunder brug af land og ressourcer og beskyttelse af natur og biodiversitet (så oprindelige folk bliver på det lang og ressourcer, de har i dag), samt modus operandi for den nye undergruppe, der skal arbejde med oprindelige folk og lokal samfund spørgsmål.</a:t>
            </a:r>
          </a:p>
          <a:p>
            <a:endParaRPr lang="da-DK" dirty="0"/>
          </a:p>
          <a:p>
            <a:r>
              <a:rPr lang="da-DK" dirty="0"/>
              <a:t>Der kommer også til at være snak om brug af genetiske ressourcer (</a:t>
            </a:r>
            <a:r>
              <a:rPr lang="da-DK" sz="1800" dirty="0">
                <a:effectLst/>
                <a:latin typeface="Calibri" panose="020F0502020204030204" pitchFamily="34" charset="0"/>
              </a:rPr>
              <a:t>Når virksomheder (f.eks. medicinalindustrien) finder en værdifuld genetisk ressource, skal overskuddet deles med det land, ressourcen kommer fra. Problemstillingen er at man i dag ikke behøver den fysiske plante længere, da det kan fremstilles kunstigt. Drøftelserne går her på, hvordan man kontrollerer og beskatter brugen af ressourcen til fordel for oprindelseslandet) </a:t>
            </a: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B4F2-37C6-456F-99B1-74C79381C6E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B4F2-37C6-456F-99B1-74C79381C6E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28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Tusind tak til Nina, Lars og Steen. </a:t>
            </a:r>
            <a:endParaRPr lang="da-DK" b="0" i="0" dirty="0">
              <a:effectLst/>
            </a:endParaRPr>
          </a:p>
          <a:p>
            <a:pPr rtl="0" fontAlgn="base"/>
            <a:r>
              <a:rPr lang="da-DK" sz="1200" b="1" i="0" kern="1200" dirty="0">
                <a:solidFill>
                  <a:schemeClr val="tx1"/>
                </a:solidFill>
                <a:effectLst/>
                <a:latin typeface="+mn-lt"/>
                <a:ea typeface="+mn-ea"/>
                <a:cs typeface="+mn-cs"/>
              </a:rPr>
              <a:t>Hos State of Green og Dansk Industri er vi klar over, at vi er tidligt ude, men det betyder også, at vi allerede har fået gode lokale kontakter via Udenrigsministeriet. Som vi så det i Cali, er det en fordel at være på forkant – det giver mulighed for større indflydelse. </a:t>
            </a:r>
            <a:br>
              <a:rPr lang="da-DK" sz="1200" b="1" i="0" kern="1200" dirty="0">
                <a:solidFill>
                  <a:schemeClr val="tx1"/>
                </a:solidFill>
                <a:effectLst/>
                <a:latin typeface="+mn-lt"/>
                <a:ea typeface="+mn-ea"/>
                <a:cs typeface="+mn-cs"/>
              </a:rPr>
            </a:br>
            <a:r>
              <a:rPr lang="da-DK" sz="1200" b="1" i="0" kern="1200" dirty="0">
                <a:solidFill>
                  <a:schemeClr val="tx1"/>
                </a:solidFill>
                <a:effectLst/>
                <a:latin typeface="+mn-lt"/>
                <a:ea typeface="+mn-ea"/>
                <a:cs typeface="+mn-cs"/>
              </a:rPr>
              <a:t>Derfor vil vi gerne præsentere de muligheder, vi ser for en officiel dansk deltagelse. </a:t>
            </a:r>
            <a:endParaRPr lang="da-DK" b="1" i="0" dirty="0">
              <a:effectLst/>
            </a:endParaRPr>
          </a:p>
          <a:p>
            <a:pPr rtl="0" fontAlgn="base"/>
            <a:r>
              <a:rPr lang="da-DK" sz="1200" b="0" i="0" kern="1200" dirty="0">
                <a:solidFill>
                  <a:schemeClr val="tx1"/>
                </a:solidFill>
                <a:effectLst/>
                <a:latin typeface="+mn-lt"/>
                <a:ea typeface="+mn-ea"/>
                <a:cs typeface="+mn-cs"/>
              </a:rPr>
              <a:t>Vi har undersøgt forskellige muligheder, er i dialog med potentielle nordiske samarbejdspartnere og har sendt en ansøgning om eksportstøtte af sted. På den baggrund har vi lavet følgende forslag: </a:t>
            </a:r>
            <a:endParaRPr lang="da-DK" b="0" i="0" dirty="0">
              <a:effectLst/>
            </a:endParaRPr>
          </a:p>
          <a:p>
            <a:pPr rtl="0" fontAlgn="base"/>
            <a:r>
              <a:rPr lang="da-DK" sz="1200" b="1" i="0" kern="1200" dirty="0">
                <a:solidFill>
                  <a:schemeClr val="tx1"/>
                </a:solidFill>
                <a:effectLst/>
                <a:latin typeface="+mn-lt"/>
                <a:ea typeface="+mn-ea"/>
                <a:cs typeface="+mn-cs"/>
              </a:rPr>
              <a:t>Estimeret beløb: 20.000 kr. per organisation</a:t>
            </a:r>
            <a:r>
              <a:rPr lang="da-DK" sz="1200" b="0" i="0" kern="1200" dirty="0">
                <a:solidFill>
                  <a:schemeClr val="tx1"/>
                </a:solidFill>
                <a:effectLst/>
                <a:latin typeface="+mn-lt"/>
                <a:ea typeface="+mn-ea"/>
                <a:cs typeface="+mn-cs"/>
              </a:rPr>
              <a:t> </a:t>
            </a:r>
            <a:endParaRPr lang="da-DK" b="0" i="0" dirty="0">
              <a:effectLst/>
            </a:endParaRPr>
          </a:p>
          <a:p>
            <a:pPr rtl="0" fontAlgn="base"/>
            <a:r>
              <a:rPr lang="da-DK" sz="1200" b="1" i="0" kern="1200" dirty="0">
                <a:solidFill>
                  <a:schemeClr val="tx1"/>
                </a:solidFill>
                <a:effectLst/>
                <a:latin typeface="+mn-lt"/>
                <a:ea typeface="+mn-ea"/>
                <a:cs typeface="+mn-cs"/>
              </a:rPr>
              <a:t>Mulighed A:</a:t>
            </a:r>
            <a:r>
              <a:rPr lang="da-DK" sz="1200" b="0" i="0" kern="1200" dirty="0">
                <a:solidFill>
                  <a:schemeClr val="tx1"/>
                </a:solidFill>
                <a:effectLst/>
                <a:latin typeface="+mn-lt"/>
                <a:ea typeface="+mn-ea"/>
                <a:cs typeface="+mn-cs"/>
              </a:rPr>
              <a:t> Dansk pavillon i Blue eller Green Zone med timeslots og planlagte site-visits </a:t>
            </a:r>
          </a:p>
          <a:p>
            <a:pPr rtl="0" fontAlgn="base"/>
            <a:r>
              <a:rPr lang="da-DK" sz="1200" b="1" i="0" kern="1200" dirty="0">
                <a:solidFill>
                  <a:schemeClr val="tx1"/>
                </a:solidFill>
                <a:effectLst/>
                <a:latin typeface="+mn-lt"/>
                <a:ea typeface="+mn-ea"/>
                <a:cs typeface="+mn-cs"/>
              </a:rPr>
              <a:t>Mulighed B:</a:t>
            </a:r>
            <a:r>
              <a:rPr lang="da-DK" sz="1200" b="0" i="0" kern="1200" dirty="0">
                <a:solidFill>
                  <a:schemeClr val="tx1"/>
                </a:solidFill>
                <a:effectLst/>
                <a:latin typeface="+mn-lt"/>
                <a:ea typeface="+mn-ea"/>
                <a:cs typeface="+mn-cs"/>
              </a:rPr>
              <a:t> Fælles mødested i et lejet lokale med mulighed for koordinering af site-visits </a:t>
            </a:r>
          </a:p>
          <a:p>
            <a:pPr rtl="0" fontAlgn="base"/>
            <a:r>
              <a:rPr lang="da-DK" sz="1200" b="1" i="0" kern="1200" dirty="0">
                <a:solidFill>
                  <a:schemeClr val="tx1"/>
                </a:solidFill>
                <a:effectLst/>
                <a:latin typeface="+mn-lt"/>
                <a:ea typeface="+mn-ea"/>
                <a:cs typeface="+mn-cs"/>
              </a:rPr>
              <a:t>Vi forventer ikke, at I allerede nu har besluttet, om I vil deltage</a:t>
            </a:r>
            <a:r>
              <a:rPr lang="da-DK" sz="1200" b="0" i="0" kern="1200" dirty="0">
                <a:solidFill>
                  <a:schemeClr val="tx1"/>
                </a:solidFill>
                <a:effectLst/>
                <a:latin typeface="+mn-lt"/>
                <a:ea typeface="+mn-ea"/>
                <a:cs typeface="+mn-cs"/>
              </a:rPr>
              <a:t>, men fordi vi gerne vil </a:t>
            </a:r>
            <a:r>
              <a:rPr lang="da-DK" sz="1200" b="1" i="0" kern="1200" dirty="0">
                <a:solidFill>
                  <a:schemeClr val="tx1"/>
                </a:solidFill>
                <a:effectLst/>
                <a:latin typeface="+mn-lt"/>
                <a:ea typeface="+mn-ea"/>
                <a:cs typeface="+mn-cs"/>
              </a:rPr>
              <a:t>skabe et tilbud, der giver mest mulig værdi</a:t>
            </a:r>
            <a:r>
              <a:rPr lang="da-DK" sz="1200" b="0" i="0" kern="1200" dirty="0">
                <a:solidFill>
                  <a:schemeClr val="tx1"/>
                </a:solidFill>
                <a:effectLst/>
                <a:latin typeface="+mn-lt"/>
                <a:ea typeface="+mn-ea"/>
                <a:cs typeface="+mn-cs"/>
              </a:rPr>
              <a:t> for jer, vil vi gerne høre, hvad der er vigtigt for jer, og om der er betalingsvillighed – </a:t>
            </a:r>
            <a:r>
              <a:rPr lang="da-DK" sz="1200" b="1" i="0" kern="1200" dirty="0">
                <a:solidFill>
                  <a:schemeClr val="tx1"/>
                </a:solidFill>
                <a:effectLst/>
                <a:latin typeface="+mn-lt"/>
                <a:ea typeface="+mn-ea"/>
                <a:cs typeface="+mn-cs"/>
              </a:rPr>
              <a:t>så vi ved om vi skal samle kræfterne</a:t>
            </a:r>
            <a:r>
              <a:rPr lang="da-DK" sz="1200" b="0" i="0" kern="1200" dirty="0">
                <a:solidFill>
                  <a:schemeClr val="tx1"/>
                </a:solidFill>
                <a:effectLst/>
                <a:latin typeface="+mn-lt"/>
                <a:ea typeface="+mn-ea"/>
                <a:cs typeface="+mn-cs"/>
              </a:rPr>
              <a:t> til en stærk, samlet dansk tilstedeværelse. </a:t>
            </a:r>
            <a:endParaRPr lang="da-DK" b="0" i="0" dirty="0">
              <a:effectLst/>
            </a:endParaRPr>
          </a:p>
          <a:p>
            <a:pPr rtl="0" fontAlgn="base"/>
            <a:r>
              <a:rPr lang="da-DK" sz="1200" b="0" i="0" kern="1200" dirty="0">
                <a:solidFill>
                  <a:schemeClr val="tx1"/>
                </a:solidFill>
                <a:effectLst/>
                <a:latin typeface="+mn-lt"/>
                <a:ea typeface="+mn-ea"/>
                <a:cs typeface="+mn-cs"/>
              </a:rPr>
              <a:t>Det er derfor helt åbent nu at byde ind med tanker om temaer, ønsker og overvejelser. </a:t>
            </a:r>
            <a:endParaRPr lang="da-DK" b="0" i="0" dirty="0">
              <a:effectLst/>
            </a:endParaRPr>
          </a:p>
          <a:p>
            <a:pPr rtl="0" fontAlgn="base"/>
            <a:endParaRPr lang="da-DK" b="0" i="0" dirty="0">
              <a:effectLst/>
            </a:endParaRPr>
          </a:p>
          <a:p>
            <a:endParaRPr lang="da-DK" dirty="0"/>
          </a:p>
        </p:txBody>
      </p:sp>
      <p:sp>
        <p:nvSpPr>
          <p:cNvPr id="4" name="Pladsholder til slidenummer 3"/>
          <p:cNvSpPr>
            <a:spLocks noGrp="1"/>
          </p:cNvSpPr>
          <p:nvPr>
            <p:ph type="sldNum" sz="quarter" idx="5"/>
          </p:nvPr>
        </p:nvSpPr>
        <p:spPr/>
        <p:txBody>
          <a:bodyPr/>
          <a:lstStyle/>
          <a:p>
            <a:fld id="{02F279F4-3BDB-4524-8A03-67D7CAF6FD57}" type="slidenum">
              <a:rPr lang="da-DK" smtClean="0"/>
              <a:t>18</a:t>
            </a:fld>
            <a:endParaRPr lang="da-DK"/>
          </a:p>
        </p:txBody>
      </p:sp>
    </p:spTree>
    <p:extLst>
      <p:ext uri="{BB962C8B-B14F-4D97-AF65-F5344CB8AC3E}">
        <p14:creationId xmlns:p14="http://schemas.microsoft.com/office/powerpoint/2010/main" val="186581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Det er derfor helt åbent nu at byde ind med tanker om temaer, ønsker og overvejelser.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Det er både muligt at skrive i chatten, så vil det blive noteret og ellers </a:t>
            </a:r>
            <a:r>
              <a:rPr lang="da-DK" sz="1200" b="1" i="0" kern="1200" dirty="0">
                <a:solidFill>
                  <a:schemeClr val="tx1"/>
                </a:solidFill>
                <a:effectLst/>
                <a:latin typeface="+mn-lt"/>
                <a:ea typeface="+mn-ea"/>
                <a:cs typeface="+mn-cs"/>
              </a:rPr>
              <a:t>så marker med hånden op funktion, så får I ordet</a:t>
            </a:r>
            <a:endParaRPr lang="da-DK" b="1" i="0" dirty="0">
              <a:effectLst/>
            </a:endParaRPr>
          </a:p>
          <a:p>
            <a:endParaRPr lang="da-DK" dirty="0"/>
          </a:p>
        </p:txBody>
      </p:sp>
      <p:sp>
        <p:nvSpPr>
          <p:cNvPr id="4" name="Pladsholder til slidenummer 3"/>
          <p:cNvSpPr>
            <a:spLocks noGrp="1"/>
          </p:cNvSpPr>
          <p:nvPr>
            <p:ph type="sldNum" sz="quarter" idx="5"/>
          </p:nvPr>
        </p:nvSpPr>
        <p:spPr/>
        <p:txBody>
          <a:bodyPr/>
          <a:lstStyle/>
          <a:p>
            <a:fld id="{02F279F4-3BDB-4524-8A03-67D7CAF6FD57}" type="slidenum">
              <a:rPr lang="da-DK" smtClean="0"/>
              <a:t>19</a:t>
            </a:fld>
            <a:endParaRPr lang="da-DK"/>
          </a:p>
        </p:txBody>
      </p:sp>
    </p:spTree>
    <p:extLst>
      <p:ext uri="{BB962C8B-B14F-4D97-AF65-F5344CB8AC3E}">
        <p14:creationId xmlns:p14="http://schemas.microsoft.com/office/powerpoint/2010/main" val="5249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Vi er klar over, at vi er ude i god tid – men det skyldes, at vi i år gerne vil </a:t>
            </a:r>
            <a:r>
              <a:rPr lang="da-DK" sz="1200" b="1" i="0" kern="1200" dirty="0">
                <a:solidFill>
                  <a:schemeClr val="tx1"/>
                </a:solidFill>
                <a:effectLst/>
                <a:latin typeface="+mn-lt"/>
                <a:ea typeface="+mn-ea"/>
                <a:cs typeface="+mn-cs"/>
              </a:rPr>
              <a:t>afsøge interessen for en officiel dansk tilstedeværelse</a:t>
            </a:r>
            <a:r>
              <a:rPr lang="da-DK" sz="1200" b="0" i="0" kern="1200" dirty="0">
                <a:solidFill>
                  <a:schemeClr val="tx1"/>
                </a:solidFill>
                <a:effectLst/>
                <a:latin typeface="+mn-lt"/>
                <a:ea typeface="+mn-ea"/>
                <a:cs typeface="+mn-cs"/>
              </a:rPr>
              <a:t>, efter den gode oplevelse med COP16. </a:t>
            </a:r>
            <a:endParaRPr lang="da-DK" b="0" i="0" dirty="0">
              <a:effectLst/>
            </a:endParaRPr>
          </a:p>
          <a:p>
            <a:pPr rtl="0" fontAlgn="base"/>
            <a:r>
              <a:rPr lang="da-DK" sz="1200" b="0" i="0" kern="1200" dirty="0">
                <a:solidFill>
                  <a:schemeClr val="tx1"/>
                </a:solidFill>
                <a:effectLst/>
                <a:latin typeface="+mn-lt"/>
                <a:ea typeface="+mn-ea"/>
                <a:cs typeface="+mn-cs"/>
              </a:rPr>
              <a:t>I løbet af mødet får I indsigt i emnet samt perspektiver fra forskellige aktører, der har deltaget på både COP15 og COP16. </a:t>
            </a:r>
            <a:endParaRPr lang="da-DK" b="0" i="0" dirty="0">
              <a:effectLst/>
            </a:endParaRPr>
          </a:p>
          <a:p>
            <a:pPr rtl="0" fontAlgn="base"/>
            <a:r>
              <a:rPr lang="da-DK" sz="1200" b="1" i="0" kern="1200" dirty="0">
                <a:solidFill>
                  <a:schemeClr val="tx1"/>
                </a:solidFill>
                <a:effectLst/>
                <a:latin typeface="+mn-lt"/>
                <a:ea typeface="+mn-ea"/>
                <a:cs typeface="+mn-cs"/>
              </a:rPr>
              <a:t>I må meget gerne stille spørgsmål løbende ved at skrive i chatten til de forskellige talere. </a:t>
            </a:r>
            <a:r>
              <a:rPr lang="da-DK" sz="1200" b="0" i="0" kern="1200" dirty="0">
                <a:solidFill>
                  <a:schemeClr val="tx1"/>
                </a:solidFill>
                <a:effectLst/>
                <a:latin typeface="+mn-lt"/>
                <a:ea typeface="+mn-ea"/>
                <a:cs typeface="+mn-cs"/>
              </a:rPr>
              <a:t>Efter virksomhedsperspektiverne er der tid til nye spørgsmål, mere generelle drøftelser og jeres tanker og inputs. </a:t>
            </a:r>
            <a:endParaRPr lang="da-DK" b="0" i="0" dirty="0">
              <a:effectLst/>
            </a:endParaRPr>
          </a:p>
          <a:p>
            <a:pPr rtl="0" fontAlgn="base"/>
            <a:r>
              <a:rPr lang="da-DK" sz="1200" b="0" i="0" kern="1200" dirty="0">
                <a:solidFill>
                  <a:schemeClr val="tx1"/>
                </a:solidFill>
                <a:effectLst/>
                <a:latin typeface="+mn-lt"/>
                <a:ea typeface="+mn-ea"/>
                <a:cs typeface="+mn-cs"/>
              </a:rPr>
              <a:t>I år er det Armenien, der er værter, og hvordan de planlægger at gribe det an, kan I se i denne korte video. </a:t>
            </a:r>
            <a:endParaRPr lang="da-DK" b="0" i="0" dirty="0">
              <a:effectLst/>
            </a:endParaRPr>
          </a:p>
          <a:p>
            <a:endParaRPr lang="da-DK" dirty="0"/>
          </a:p>
        </p:txBody>
      </p:sp>
      <p:sp>
        <p:nvSpPr>
          <p:cNvPr id="4" name="Pladsholder til slidenummer 3"/>
          <p:cNvSpPr>
            <a:spLocks noGrp="1"/>
          </p:cNvSpPr>
          <p:nvPr>
            <p:ph type="sldNum" sz="quarter" idx="5"/>
          </p:nvPr>
        </p:nvSpPr>
        <p:spPr/>
        <p:txBody>
          <a:bodyPr/>
          <a:lstStyle/>
          <a:p>
            <a:fld id="{02F279F4-3BDB-4524-8A03-67D7CAF6FD57}" type="slidenum">
              <a:rPr lang="da-DK" smtClean="0"/>
              <a:t>2</a:t>
            </a:fld>
            <a:endParaRPr lang="da-DK"/>
          </a:p>
        </p:txBody>
      </p:sp>
    </p:spTree>
    <p:extLst>
      <p:ext uri="{BB962C8B-B14F-4D97-AF65-F5344CB8AC3E}">
        <p14:creationId xmlns:p14="http://schemas.microsoft.com/office/powerpoint/2010/main" val="60741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Armenien har tilkendegivet hvad deres ønsker er til formål, tema og fokusområder er og det ser således ud…</a:t>
            </a:r>
          </a:p>
          <a:p>
            <a:endParaRPr lang="da-DK" dirty="0"/>
          </a:p>
          <a:p>
            <a:r>
              <a:rPr lang="da-DK" dirty="0"/>
              <a:t>Fakta om Biodiversitetskonventionen:</a:t>
            </a:r>
          </a:p>
          <a:p>
            <a:pPr marL="171450" indent="-171450">
              <a:buFont typeface="Arial" panose="020B0604020202020204" pitchFamily="34" charset="0"/>
              <a:buChar char="•"/>
            </a:pPr>
            <a:r>
              <a:rPr lang="da-DK" dirty="0"/>
              <a:t>17. FN konference om biodiversitet. ”Medlemsmøde - medlemmer af FN’s Biodiversitetskonvention”.</a:t>
            </a:r>
          </a:p>
          <a:p>
            <a:pPr marL="171450" indent="-171450">
              <a:buFont typeface="Arial" panose="020B0604020202020204" pitchFamily="34" charset="0"/>
              <a:buChar char="•"/>
            </a:pPr>
            <a:r>
              <a:rPr lang="da-DK" dirty="0"/>
              <a:t>FN’s Biodiversitetskonvention - international traktat, underskrevet i 1992 på topmødet i Rio de Janeiro, trådte i kraft i 1993. Danmark og EU tiltrådte i 1996. I dag underskrevet af 196 lande.</a:t>
            </a:r>
          </a:p>
          <a:p>
            <a:pPr marL="171450" indent="-171450">
              <a:buFont typeface="Arial" panose="020B0604020202020204" pitchFamily="34" charset="0"/>
              <a:buChar char="•"/>
            </a:pPr>
            <a:r>
              <a:rPr lang="da-DK" dirty="0"/>
              <a:t>Overordnet mål at standse tabet af biodiversitet - en global udfordring.</a:t>
            </a:r>
          </a:p>
          <a:p>
            <a:pPr marL="171450" indent="-171450">
              <a:buFont typeface="Arial" panose="020B0604020202020204" pitchFamily="34" charset="0"/>
              <a:buChar char="•"/>
            </a:pPr>
            <a:r>
              <a:rPr lang="da-DK" dirty="0"/>
              <a:t>COP15 i Montreal 2022 landede ambitiøs aftale - ”</a:t>
            </a:r>
            <a:r>
              <a:rPr lang="da-DK"/>
              <a:t>Biodiversitetens Paris-aftale</a:t>
            </a:r>
            <a:r>
              <a:rPr lang="da-DK" dirty="0"/>
              <a:t>” - med overordnet globalt mål om at standse og vende tabet af biodiversitet inden 2030 samt at beskytte 30 procent af verdens land, ferskvand og havareal i 2030.</a:t>
            </a:r>
          </a:p>
          <a:p>
            <a:endParaRPr lang="da-DK" dirty="0"/>
          </a:p>
          <a:p>
            <a:r>
              <a:rPr lang="da-DK" b="1" dirty="0"/>
              <a:t>Medlemslande er forpligtet til at afrapportere i forhold til ”Kunming-</a:t>
            </a:r>
            <a:r>
              <a:rPr lang="da-DK" b="1" dirty="0" err="1"/>
              <a:t>Montral</a:t>
            </a:r>
            <a:r>
              <a:rPr lang="da-DK" b="1" dirty="0"/>
              <a:t> Global </a:t>
            </a:r>
            <a:r>
              <a:rPr lang="da-DK" b="1" dirty="0" err="1"/>
              <a:t>Biodiversity</a:t>
            </a:r>
            <a:r>
              <a:rPr lang="da-DK" b="1" dirty="0"/>
              <a:t> Framework”, vedtaget i 2022, som indeholder 4 langsigtede mål for 2050 og 23 konkrete målsætninger for 2030. Mange mål retter sig mod virksomheder i forhold til at reducere negativt fodaftryk, rapportering om risici og afhængigheder, bæredygtigt forbrug og produktion, finansiering… </a:t>
            </a:r>
          </a:p>
          <a:p>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23 mål er konkrete skridt, der skal være opfyldt inden 2030 for at nå de fire store 2050‑mål.</a:t>
            </a:r>
          </a:p>
          <a:p>
            <a:endParaRPr lang="da-DK" b="1" dirty="0"/>
          </a:p>
          <a:p>
            <a:r>
              <a:rPr lang="da-DK" b="1" dirty="0"/>
              <a:t>4 overordnede mål (2050 mål): </a:t>
            </a:r>
          </a:p>
          <a:p>
            <a:r>
              <a:rPr lang="da-DK" b="0" dirty="0"/>
              <a:t>Mål A: Stoppe biodiversitetstab og genoprette naturen. </a:t>
            </a:r>
          </a:p>
          <a:p>
            <a:pPr marL="171450" indent="-171450">
              <a:buFont typeface="Arial" panose="020B0604020202020204" pitchFamily="34" charset="0"/>
              <a:buChar char="•"/>
            </a:pPr>
            <a:r>
              <a:rPr lang="da-DK" b="0" dirty="0"/>
              <a:t>Udryddelsesraten for arter skal reduceres markant. </a:t>
            </a:r>
          </a:p>
          <a:p>
            <a:pPr marL="171450" indent="-171450">
              <a:buFont typeface="Arial" panose="020B0604020202020204" pitchFamily="34" charset="0"/>
              <a:buChar char="•"/>
            </a:pPr>
            <a:r>
              <a:rPr lang="da-DK" b="0" dirty="0"/>
              <a:t>Økosystemers integritet, funktion og areal skal være stabiliseret eller forbedret. Genopretning skal være gennemført i stor skala.</a:t>
            </a:r>
          </a:p>
          <a:p>
            <a:endParaRPr lang="da-DK" b="0" dirty="0"/>
          </a:p>
          <a:p>
            <a:r>
              <a:rPr lang="da-DK" b="0" dirty="0"/>
              <a:t>Mål B: Naturens bidrag til mennesker skal sikres. </a:t>
            </a:r>
          </a:p>
          <a:p>
            <a:pPr marL="171450" indent="-171450">
              <a:buFont typeface="Arial" panose="020B0604020202020204" pitchFamily="34" charset="0"/>
              <a:buChar char="•"/>
            </a:pPr>
            <a:r>
              <a:rPr lang="da-DK" b="0" dirty="0"/>
              <a:t>Biodiversitetens økosystemtjenester (som mad, vand, klimaregulering) skal bevares og styrkes. </a:t>
            </a:r>
          </a:p>
          <a:p>
            <a:pPr marL="171450" indent="-171450">
              <a:buFont typeface="Arial" panose="020B0604020202020204" pitchFamily="34" charset="0"/>
              <a:buChar char="•"/>
            </a:pPr>
            <a:r>
              <a:rPr lang="da-DK" b="0" dirty="0"/>
              <a:t>Fordelene skal være tilgængelige for alle mennesker, især sårbare grupper.</a:t>
            </a:r>
          </a:p>
          <a:p>
            <a:endParaRPr lang="da-DK" b="0" dirty="0"/>
          </a:p>
          <a:p>
            <a:r>
              <a:rPr lang="da-DK" b="0" dirty="0"/>
              <a:t>Mål C: Retfærdig fordeling af gevinster fra genetiske ressourcer. </a:t>
            </a:r>
          </a:p>
          <a:p>
            <a:pPr marL="171450" indent="-171450">
              <a:buFont typeface="Arial" panose="020B0604020202020204" pitchFamily="34" charset="0"/>
              <a:buChar char="•"/>
            </a:pPr>
            <a:r>
              <a:rPr lang="da-DK" b="0" dirty="0"/>
              <a:t>Fordele ved brug af genetiske ressourcer og digital sekvensinformation (DSI) skal deles retfærdigt. </a:t>
            </a:r>
          </a:p>
          <a:p>
            <a:pPr marL="171450" indent="-171450">
              <a:buFont typeface="Arial" panose="020B0604020202020204" pitchFamily="34" charset="0"/>
              <a:buChar char="•"/>
            </a:pPr>
            <a:r>
              <a:rPr lang="da-DK" b="0" dirty="0"/>
              <a:t>Traditionel viden fra oprindelige folk og lokalsamfund skal respekteres og beskyttes.</a:t>
            </a:r>
          </a:p>
          <a:p>
            <a:endParaRPr lang="da-DK" b="0" dirty="0"/>
          </a:p>
          <a:p>
            <a:r>
              <a:rPr lang="da-DK" b="0" dirty="0"/>
              <a:t>Mål D: Ressourcer og kapacitet til at gennemføre biodiversitetsindsatsen. </a:t>
            </a:r>
          </a:p>
          <a:p>
            <a:pPr marL="171450" indent="-171450">
              <a:buFont typeface="Arial" panose="020B0604020202020204" pitchFamily="34" charset="0"/>
              <a:buChar char="•"/>
            </a:pPr>
            <a:r>
              <a:rPr lang="da-DK" b="0" dirty="0"/>
              <a:t>Finansiering, teknologi og kapacitetsopbygning skal øges betydeligt. </a:t>
            </a:r>
          </a:p>
          <a:p>
            <a:pPr marL="171450" indent="-171450">
              <a:buFont typeface="Arial" panose="020B0604020202020204" pitchFamily="34" charset="0"/>
              <a:buChar char="•"/>
            </a:pPr>
            <a:r>
              <a:rPr lang="da-DK" b="0" dirty="0"/>
              <a:t>Der skal være tilstrækkelige midler til at gennemføre de 23 mål inden 2030.</a:t>
            </a:r>
          </a:p>
          <a:p>
            <a:pPr marL="171450" indent="-171450">
              <a:buFont typeface="Arial" panose="020B0604020202020204" pitchFamily="34" charset="0"/>
              <a:buChar char="•"/>
            </a:pPr>
            <a:endParaRPr lang="da-DK" b="0" dirty="0"/>
          </a:p>
          <a:p>
            <a:pPr>
              <a:buNone/>
            </a:pPr>
            <a:r>
              <a:rPr lang="da-DK" b="1" dirty="0">
                <a:effectLst/>
              </a:rPr>
              <a:t>2030 målsætninger: </a:t>
            </a:r>
          </a:p>
          <a:p>
            <a:pPr>
              <a:buNone/>
            </a:pPr>
            <a:r>
              <a:rPr lang="da-DK" b="1" dirty="0">
                <a:effectLst/>
              </a:rPr>
              <a:t>Reducere trusler mod biodiversitet</a:t>
            </a:r>
          </a:p>
          <a:p>
            <a:pPr>
              <a:buFont typeface="+mj-lt"/>
              <a:buAutoNum type="arabicPeriod"/>
            </a:pPr>
            <a:r>
              <a:rPr lang="da-DK" b="1" dirty="0">
                <a:effectLst/>
              </a:rPr>
              <a:t>Planlægning og overvågning</a:t>
            </a:r>
            <a:r>
              <a:rPr lang="da-DK" dirty="0">
                <a:effectLst/>
              </a:rPr>
              <a:t> af arealanvendelse for at reducere tab af biodiversitet.</a:t>
            </a:r>
          </a:p>
          <a:p>
            <a:pPr>
              <a:buFont typeface="+mj-lt"/>
              <a:buAutoNum type="arabicPeriod"/>
            </a:pPr>
            <a:r>
              <a:rPr lang="da-DK" b="1" dirty="0">
                <a:effectLst/>
              </a:rPr>
              <a:t>Genoprette 30 %</a:t>
            </a:r>
            <a:r>
              <a:rPr lang="da-DK" dirty="0">
                <a:effectLst/>
              </a:rPr>
              <a:t> af økosystemer på land, i ferskvand og i havet.</a:t>
            </a:r>
          </a:p>
          <a:p>
            <a:pPr>
              <a:buFont typeface="+mj-lt"/>
              <a:buAutoNum type="arabicPeriod"/>
            </a:pPr>
            <a:r>
              <a:rPr lang="da-DK" b="1" dirty="0">
                <a:effectLst/>
              </a:rPr>
              <a:t>Beskytte 30 %</a:t>
            </a:r>
            <a:r>
              <a:rPr lang="da-DK" dirty="0">
                <a:effectLst/>
              </a:rPr>
              <a:t> af jordens land- og havområder (30x30‑målet).</a:t>
            </a:r>
          </a:p>
          <a:p>
            <a:pPr>
              <a:buFont typeface="+mj-lt"/>
              <a:buAutoNum type="arabicPeriod"/>
            </a:pPr>
            <a:r>
              <a:rPr lang="da-DK" b="1" dirty="0">
                <a:effectLst/>
              </a:rPr>
              <a:t>Stoppe udryddelse</a:t>
            </a:r>
            <a:r>
              <a:rPr lang="da-DK" dirty="0">
                <a:effectLst/>
              </a:rPr>
              <a:t> af kendte truede arter og reducere risikoen for alle arter.</a:t>
            </a:r>
          </a:p>
          <a:p>
            <a:pPr>
              <a:buFont typeface="+mj-lt"/>
              <a:buAutoNum type="arabicPeriod"/>
            </a:pPr>
            <a:r>
              <a:rPr lang="da-DK" b="1" dirty="0">
                <a:effectLst/>
              </a:rPr>
              <a:t>Bæredygtig udnyttelse af vilde arter</a:t>
            </a:r>
            <a:r>
              <a:rPr lang="da-DK" dirty="0">
                <a:effectLst/>
              </a:rPr>
              <a:t>, så de ikke overudnyttes.</a:t>
            </a:r>
          </a:p>
          <a:p>
            <a:pPr>
              <a:buFont typeface="+mj-lt"/>
              <a:buAutoNum type="arabicPeriod"/>
            </a:pPr>
            <a:r>
              <a:rPr lang="da-DK" b="1" dirty="0">
                <a:effectLst/>
              </a:rPr>
              <a:t>Stoppe invasive arter</a:t>
            </a:r>
            <a:r>
              <a:rPr lang="da-DK" dirty="0">
                <a:effectLst/>
              </a:rPr>
              <a:t> og reducere deres påvirkning med mindst 50 %.</a:t>
            </a:r>
          </a:p>
          <a:p>
            <a:pPr>
              <a:buFont typeface="+mj-lt"/>
              <a:buAutoNum type="arabicPeriod"/>
            </a:pPr>
            <a:r>
              <a:rPr lang="da-DK" b="1" dirty="0">
                <a:effectLst/>
              </a:rPr>
              <a:t>Reducere forurening</a:t>
            </a:r>
            <a:r>
              <a:rPr lang="da-DK" dirty="0">
                <a:effectLst/>
              </a:rPr>
              <a:t>, herunder pesticider, næringsstoffer og plast.</a:t>
            </a:r>
          </a:p>
          <a:p>
            <a:pPr>
              <a:buFont typeface="+mj-lt"/>
              <a:buAutoNum type="arabicPeriod"/>
            </a:pPr>
            <a:r>
              <a:rPr lang="da-DK" b="1" dirty="0">
                <a:effectLst/>
              </a:rPr>
              <a:t>Minimere klimaændringers påvirkning</a:t>
            </a:r>
            <a:r>
              <a:rPr lang="da-DK" dirty="0">
                <a:effectLst/>
              </a:rPr>
              <a:t> på biodiversitet gennem naturbaserede løsninger.</a:t>
            </a:r>
          </a:p>
          <a:p>
            <a:pPr>
              <a:buNone/>
            </a:pPr>
            <a:endParaRPr lang="da-DK" b="1" dirty="0">
              <a:effectLst/>
            </a:endParaRPr>
          </a:p>
          <a:p>
            <a:pPr>
              <a:buNone/>
            </a:pPr>
            <a:r>
              <a:rPr lang="da-DK" b="1" dirty="0">
                <a:effectLst/>
              </a:rPr>
              <a:t>Møde menneskers behov gennem bæredygtig brug</a:t>
            </a:r>
          </a:p>
          <a:p>
            <a:pPr>
              <a:buFont typeface="+mj-lt"/>
              <a:buAutoNum type="arabicPeriod" startAt="9"/>
            </a:pPr>
            <a:r>
              <a:rPr lang="da-DK" b="1" dirty="0">
                <a:effectLst/>
              </a:rPr>
              <a:t>Bæredygtig forvaltning af naturens bidrag</a:t>
            </a:r>
            <a:r>
              <a:rPr lang="da-DK" dirty="0">
                <a:effectLst/>
              </a:rPr>
              <a:t> til mennesker.</a:t>
            </a:r>
          </a:p>
          <a:p>
            <a:pPr>
              <a:buFont typeface="+mj-lt"/>
              <a:buAutoNum type="arabicPeriod" startAt="9"/>
            </a:pPr>
            <a:r>
              <a:rPr lang="da-DK" b="1" dirty="0">
                <a:effectLst/>
              </a:rPr>
              <a:t>Bæredygtig landbrug, skovbrug og fiskeri</a:t>
            </a:r>
            <a:r>
              <a:rPr lang="da-DK" dirty="0">
                <a:effectLst/>
              </a:rPr>
              <a:t>, der bevarer biodiversitet.</a:t>
            </a:r>
          </a:p>
          <a:p>
            <a:pPr>
              <a:buFont typeface="+mj-lt"/>
              <a:buAutoNum type="arabicPeriod" startAt="9"/>
            </a:pPr>
            <a:r>
              <a:rPr lang="da-DK" b="1" dirty="0">
                <a:effectLst/>
              </a:rPr>
              <a:t>Genoprette og beskytte økosystemtjenester</a:t>
            </a:r>
            <a:r>
              <a:rPr lang="da-DK" dirty="0">
                <a:effectLst/>
              </a:rPr>
              <a:t>, der understøtter sundhed og trivsel.</a:t>
            </a:r>
          </a:p>
          <a:p>
            <a:pPr>
              <a:buFont typeface="+mj-lt"/>
              <a:buAutoNum type="arabicPeriod" startAt="9"/>
            </a:pPr>
            <a:r>
              <a:rPr lang="da-DK" b="1" dirty="0">
                <a:effectLst/>
              </a:rPr>
              <a:t>Byplanlægning</a:t>
            </a:r>
            <a:r>
              <a:rPr lang="da-DK" dirty="0">
                <a:effectLst/>
              </a:rPr>
              <a:t>, der fremmer biodiversitet i byer.</a:t>
            </a:r>
          </a:p>
          <a:p>
            <a:pPr>
              <a:buFont typeface="+mj-lt"/>
              <a:buAutoNum type="arabicPeriod" startAt="9"/>
            </a:pPr>
            <a:r>
              <a:rPr lang="da-DK" b="1" dirty="0">
                <a:effectLst/>
              </a:rPr>
              <a:t>Retfærdig fordeling af gevinster</a:t>
            </a:r>
            <a:r>
              <a:rPr lang="da-DK" dirty="0">
                <a:effectLst/>
              </a:rPr>
              <a:t> fra genetiske ressourcer og DSI.</a:t>
            </a:r>
          </a:p>
          <a:p>
            <a:pPr>
              <a:buNone/>
            </a:pPr>
            <a:endParaRPr lang="da-DK" b="1" dirty="0">
              <a:effectLst/>
            </a:endParaRPr>
          </a:p>
          <a:p>
            <a:pPr>
              <a:buNone/>
            </a:pPr>
            <a:r>
              <a:rPr lang="da-DK" b="1" dirty="0">
                <a:effectLst/>
              </a:rPr>
              <a:t>Værktøjer og løsninger til implementering</a:t>
            </a:r>
          </a:p>
          <a:p>
            <a:pPr>
              <a:buFont typeface="+mj-lt"/>
              <a:buAutoNum type="arabicPeriod" startAt="14"/>
            </a:pPr>
            <a:r>
              <a:rPr lang="da-DK" b="1" dirty="0" err="1">
                <a:effectLst/>
              </a:rPr>
              <a:t>Mainstreaming</a:t>
            </a:r>
            <a:r>
              <a:rPr lang="da-DK" b="1" dirty="0">
                <a:effectLst/>
              </a:rPr>
              <a:t> af biodiversitet</a:t>
            </a:r>
            <a:r>
              <a:rPr lang="da-DK" dirty="0">
                <a:effectLst/>
              </a:rPr>
              <a:t> i politikker, økonomi og samfund.</a:t>
            </a:r>
          </a:p>
          <a:p>
            <a:pPr>
              <a:buFont typeface="+mj-lt"/>
              <a:buAutoNum type="arabicPeriod" startAt="14"/>
            </a:pPr>
            <a:r>
              <a:rPr lang="da-DK" b="1" dirty="0">
                <a:effectLst/>
              </a:rPr>
              <a:t>Virksomheders rapportering</a:t>
            </a:r>
            <a:r>
              <a:rPr lang="da-DK" dirty="0">
                <a:effectLst/>
              </a:rPr>
              <a:t> af påvirkning og afhængighed af biodiversitet.</a:t>
            </a:r>
          </a:p>
          <a:p>
            <a:pPr>
              <a:buFont typeface="+mj-lt"/>
              <a:buAutoNum type="arabicPeriod" startAt="14"/>
            </a:pPr>
            <a:r>
              <a:rPr lang="da-DK" b="1" dirty="0">
                <a:effectLst/>
              </a:rPr>
              <a:t>Forbrugeradfærd</a:t>
            </a:r>
            <a:r>
              <a:rPr lang="da-DK" dirty="0">
                <a:effectLst/>
              </a:rPr>
              <a:t>, der reducerer overforbrug og affald.</a:t>
            </a:r>
          </a:p>
          <a:p>
            <a:pPr>
              <a:buFont typeface="+mj-lt"/>
              <a:buAutoNum type="arabicPeriod" startAt="14"/>
            </a:pPr>
            <a:r>
              <a:rPr lang="da-DK" b="1" dirty="0">
                <a:effectLst/>
              </a:rPr>
              <a:t>Bioteknologi og biosikkerhed</a:t>
            </a:r>
            <a:r>
              <a:rPr lang="da-DK" dirty="0">
                <a:effectLst/>
              </a:rPr>
              <a:t>, der minimerer risici for biodiversitet.</a:t>
            </a:r>
          </a:p>
          <a:p>
            <a:pPr>
              <a:buFont typeface="+mj-lt"/>
              <a:buAutoNum type="arabicPeriod" startAt="14"/>
            </a:pPr>
            <a:r>
              <a:rPr lang="da-DK" b="1" dirty="0">
                <a:effectLst/>
              </a:rPr>
              <a:t>Fjerne skadelige subsidier</a:t>
            </a:r>
            <a:r>
              <a:rPr lang="da-DK" dirty="0">
                <a:effectLst/>
              </a:rPr>
              <a:t> og omdirigere dem til naturpositive løsninger.</a:t>
            </a:r>
          </a:p>
          <a:p>
            <a:pPr>
              <a:buFont typeface="+mj-lt"/>
              <a:buAutoNum type="arabicPeriod" startAt="14"/>
            </a:pPr>
            <a:r>
              <a:rPr lang="da-DK" b="1" dirty="0">
                <a:effectLst/>
              </a:rPr>
              <a:t>Øge biodiversitetsfinansiering</a:t>
            </a:r>
            <a:r>
              <a:rPr lang="da-DK" dirty="0">
                <a:effectLst/>
              </a:rPr>
              <a:t> med mindst 200 mia. USD årligt.</a:t>
            </a:r>
          </a:p>
          <a:p>
            <a:pPr>
              <a:buFont typeface="+mj-lt"/>
              <a:buAutoNum type="arabicPeriod" startAt="14"/>
            </a:pPr>
            <a:r>
              <a:rPr lang="da-DK" b="1" dirty="0">
                <a:effectLst/>
              </a:rPr>
              <a:t>Mobilisere ressourcer</a:t>
            </a:r>
            <a:r>
              <a:rPr lang="da-DK" dirty="0">
                <a:effectLst/>
              </a:rPr>
              <a:t> fra alle kilder, inkl. private investeringer.</a:t>
            </a:r>
          </a:p>
          <a:p>
            <a:pPr>
              <a:buFont typeface="+mj-lt"/>
              <a:buAutoNum type="arabicPeriod" startAt="14"/>
            </a:pPr>
            <a:r>
              <a:rPr lang="da-DK" b="1" dirty="0">
                <a:effectLst/>
              </a:rPr>
              <a:t>Styrke kapacitetsopbygning</a:t>
            </a:r>
            <a:r>
              <a:rPr lang="da-DK" dirty="0">
                <a:effectLst/>
              </a:rPr>
              <a:t>, teknologi og </a:t>
            </a:r>
            <a:r>
              <a:rPr lang="da-DK" dirty="0" err="1">
                <a:effectLst/>
              </a:rPr>
              <a:t>videnudveksling</a:t>
            </a:r>
            <a:r>
              <a:rPr lang="da-DK" dirty="0">
                <a:effectLst/>
              </a:rPr>
              <a:t>.</a:t>
            </a:r>
          </a:p>
          <a:p>
            <a:pPr>
              <a:buFont typeface="+mj-lt"/>
              <a:buAutoNum type="arabicPeriod" startAt="14"/>
            </a:pPr>
            <a:r>
              <a:rPr lang="da-DK" b="1" dirty="0">
                <a:effectLst/>
              </a:rPr>
              <a:t>Inkludere oprindelige folk og lokalsamfund</a:t>
            </a:r>
            <a:r>
              <a:rPr lang="da-DK" dirty="0">
                <a:effectLst/>
              </a:rPr>
              <a:t> i beslutninger og forvaltning.</a:t>
            </a:r>
          </a:p>
          <a:p>
            <a:pPr>
              <a:buFont typeface="+mj-lt"/>
              <a:buAutoNum type="arabicPeriod" startAt="14"/>
            </a:pPr>
            <a:r>
              <a:rPr lang="da-DK" b="1" dirty="0">
                <a:effectLst/>
              </a:rPr>
              <a:t>Overvågning og rapportering</a:t>
            </a:r>
            <a:r>
              <a:rPr lang="da-DK" dirty="0">
                <a:effectLst/>
              </a:rPr>
              <a:t> gennem robuste indikatorer og data.</a:t>
            </a:r>
          </a:p>
          <a:p>
            <a:pPr marL="0" indent="0">
              <a:buFont typeface="Arial" panose="020B0604020202020204" pitchFamily="34" charset="0"/>
              <a:buNone/>
            </a:pPr>
            <a:endParaRPr lang="da-DK" b="0" dirty="0"/>
          </a:p>
          <a:p>
            <a:endParaRPr lang="da-DK"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5" name="Header Placeholder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8815-074E-4E03-832C-C0552A965EDE}" type="datetime1">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Tree>
    <p:extLst>
      <p:ext uri="{BB962C8B-B14F-4D97-AF65-F5344CB8AC3E}">
        <p14:creationId xmlns:p14="http://schemas.microsoft.com/office/powerpoint/2010/main" val="388780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COP18 bliver et møde, hvor landene for alvor skal vise, hvordan de vil omsætte aftalen til konkret handling, finansiering og nationale planer, så mål kan nås i 2030. COP18 forventes at blive tidspunktet, hvor de svære spørgsmål om finansiering – hvem betaler, hvor meget, og hvordan midlerne fordeles – skal afklares.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5" name="Header Placeholder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8815-074E-4E03-832C-C0552A965EDE}" type="datetime1">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Tree>
    <p:extLst>
      <p:ext uri="{BB962C8B-B14F-4D97-AF65-F5344CB8AC3E}">
        <p14:creationId xmlns:p14="http://schemas.microsoft.com/office/powerpoint/2010/main" val="12546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Andre vil fortælle om deres erfaringer her på mødet…</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5" name="Header Placeholder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8815-074E-4E03-832C-C0552A965EDE}" type="datetime1">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Tree>
    <p:extLst>
      <p:ext uri="{BB962C8B-B14F-4D97-AF65-F5344CB8AC3E}">
        <p14:creationId xmlns:p14="http://schemas.microsoft.com/office/powerpoint/2010/main" val="244746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State of Green vil til sidst på mødet fortælle lidt om de muligheder der er for at lave et større set up, herunder betaling mm….</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5" name="Header Placeholder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8815-074E-4E03-832C-C0552A965EDE}" type="datetime1">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DI Sans Office"/>
              <a:ea typeface="+mn-ea"/>
              <a:cs typeface="+mn-cs"/>
            </a:endParaRPr>
          </a:p>
        </p:txBody>
      </p:sp>
    </p:spTree>
    <p:extLst>
      <p:ext uri="{BB962C8B-B14F-4D97-AF65-F5344CB8AC3E}">
        <p14:creationId xmlns:p14="http://schemas.microsoft.com/office/powerpoint/2010/main" val="88774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Praktiske informationer om deltagelse (15 min) - SGAV </a:t>
            </a:r>
          </a:p>
          <a:p>
            <a:endParaRPr lang="da-DK" dirty="0"/>
          </a:p>
          <a:p>
            <a:r>
              <a:rPr lang="da-DK" dirty="0"/>
              <a:t>• Hvorfor er en prioritering af COP17 vigtig for virksomhederne – IPBES rapporten, opfølgning på </a:t>
            </a:r>
            <a:r>
              <a:rPr lang="da-DK" dirty="0" err="1"/>
              <a:t>Kulming</a:t>
            </a:r>
            <a:r>
              <a:rPr lang="da-DK" dirty="0"/>
              <a:t>-Montreal aftalen </a:t>
            </a:r>
          </a:p>
          <a:p>
            <a:r>
              <a:rPr lang="da-DK" dirty="0"/>
              <a:t>• Forventede politiske og forhandlingsmæssige hovedspor (fx finansiering, naturbaserede løsninger) </a:t>
            </a:r>
          </a:p>
          <a:p>
            <a:r>
              <a:rPr lang="da-DK" dirty="0"/>
              <a:t>• Klima og biodiversitet som en fælles dagsorden </a:t>
            </a:r>
          </a:p>
          <a:p>
            <a:r>
              <a:rPr lang="da-DK" dirty="0"/>
              <a:t>• Akkreditering, logistik og Armenien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B4F2-37C6-456F-99B1-74C79381C6E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5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Praktiske informationer om deltagelse (15 min) - SGAV </a:t>
            </a:r>
          </a:p>
          <a:p>
            <a:endParaRPr lang="da-DK" dirty="0"/>
          </a:p>
          <a:p>
            <a:r>
              <a:rPr lang="da-DK" dirty="0"/>
              <a:t>• Hvorfor er en prioritering af COP17 vigtig for virksomhederne – IPBES rapporten, opfølgning på </a:t>
            </a:r>
            <a:r>
              <a:rPr lang="da-DK" dirty="0" err="1"/>
              <a:t>Kulming</a:t>
            </a:r>
            <a:r>
              <a:rPr lang="da-DK" dirty="0"/>
              <a:t>-Montreal aftalen </a:t>
            </a:r>
          </a:p>
          <a:p>
            <a:r>
              <a:rPr lang="da-DK" dirty="0"/>
              <a:t>• Forventede politiske og forhandlingsmæssige hovedspor (fx finansiering, naturbaserede løsninger) </a:t>
            </a:r>
          </a:p>
          <a:p>
            <a:r>
              <a:rPr lang="da-DK" dirty="0"/>
              <a:t>• Klima og biodiversitet som en fælles dagsorden </a:t>
            </a:r>
          </a:p>
          <a:p>
            <a:r>
              <a:rPr lang="da-DK" dirty="0"/>
              <a:t>• Akkreditering, logistik og Armenien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B4F2-37C6-456F-99B1-74C79381C6E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4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Akkreditering og registrering: </a:t>
            </a:r>
          </a:p>
          <a:p>
            <a:r>
              <a:rPr lang="da-DK" dirty="0"/>
              <a:t>- Virksomheder skal akkrediteres for at kunne deltage – gør det gerne i god tid. Det kommer på </a:t>
            </a:r>
            <a:r>
              <a:rPr lang="da-DK" dirty="0" err="1"/>
              <a:t>CBD’s</a:t>
            </a:r>
            <a:r>
              <a:rPr lang="da-DK" dirty="0"/>
              <a:t> hjemmeside. Tror ikke det er muligt at registrere sig endnu, men det kommer på et tidspunkt når vi kommer nærmere.</a:t>
            </a:r>
          </a:p>
          <a:p>
            <a:endParaRPr lang="da-DK" dirty="0"/>
          </a:p>
          <a:p>
            <a:r>
              <a:rPr lang="da-DK" dirty="0"/>
              <a:t>Visum (nej) – opholde sig </a:t>
            </a:r>
            <a:r>
              <a:rPr lang="da-DK" dirty="0" err="1"/>
              <a:t>maks</a:t>
            </a:r>
            <a:r>
              <a:rPr lang="da-DK" dirty="0"/>
              <a:t> 180 dage pr. år uden visum til Armenien </a:t>
            </a:r>
          </a:p>
          <a:p>
            <a:endParaRPr lang="da-DK" dirty="0"/>
          </a:p>
          <a:p>
            <a:r>
              <a:rPr lang="da-DK" dirty="0"/>
              <a:t>Logistik: </a:t>
            </a:r>
          </a:p>
          <a:p>
            <a:pPr marL="171450" indent="-171450">
              <a:buFontTx/>
              <a:buChar char="-"/>
            </a:pPr>
            <a:r>
              <a:rPr lang="da-DK" dirty="0"/>
              <a:t>der er ikke så mange hoteller, så book gerne allerede nu, hvis i ikke har gjort det. </a:t>
            </a:r>
          </a:p>
          <a:p>
            <a:pPr marL="171450" indent="-171450">
              <a:buFontTx/>
              <a:buChar char="-"/>
            </a:pPr>
            <a:r>
              <a:rPr lang="da-DK" dirty="0"/>
              <a:t>Armenien har lavet reklamefremstød på alle internationale møder her det sidste års tid. De siger der bliver sat </a:t>
            </a:r>
            <a:r>
              <a:rPr lang="da-DK" dirty="0" err="1"/>
              <a:t>shuttle</a:t>
            </a:r>
            <a:r>
              <a:rPr lang="da-DK" dirty="0"/>
              <a:t> busser ind mellem de relevante venues under COP17</a:t>
            </a:r>
          </a:p>
          <a:p>
            <a:pPr marL="171450" indent="-171450">
              <a:buFontTx/>
              <a:buChar char="-"/>
            </a:pPr>
            <a:endParaRPr lang="da-DK" dirty="0"/>
          </a:p>
          <a:p>
            <a:pPr marL="0" indent="0">
              <a:buFontTx/>
              <a:buNone/>
            </a:pPr>
            <a:r>
              <a:rPr lang="da-DK" dirty="0"/>
              <a:t>Briefinger: vi vil lige som sidste COP stå til rådighed og kunne give jer briefinger af, hvad der sker under forhandlingerne på COP. Så i får et indblik ind i det politiske maskinrum, hvis det er ønsket. </a:t>
            </a:r>
          </a:p>
          <a:p>
            <a:pPr marL="171450" indent="-171450">
              <a:buFontTx/>
              <a:buChar char="-"/>
            </a:pPr>
            <a:endParaRPr lang="da-DK" dirty="0"/>
          </a:p>
          <a:p>
            <a:pPr marL="0" indent="0">
              <a:buFontTx/>
              <a:buNone/>
            </a:pPr>
            <a:r>
              <a:rPr lang="da-DK" dirty="0"/>
              <a:t>Armenien</a:t>
            </a:r>
          </a:p>
          <a:p>
            <a:pPr marL="171450" indent="-171450">
              <a:buFontTx/>
              <a:buChar char="-"/>
            </a:pPr>
            <a:r>
              <a:rPr lang="da-DK" dirty="0"/>
              <a:t>Fokus fra Armenien på at COP17 bliver en </a:t>
            </a:r>
            <a:r>
              <a:rPr lang="da-DK" dirty="0" err="1"/>
              <a:t>success</a:t>
            </a:r>
            <a:r>
              <a:rPr lang="da-DK" dirty="0"/>
              <a:t> – de er til stede alle steder </a:t>
            </a:r>
          </a:p>
          <a:p>
            <a:pPr marL="171450" indent="-171450">
              <a:buFontTx/>
              <a:buChar char="-"/>
            </a:pPr>
            <a:r>
              <a:rPr lang="da-DK" dirty="0"/>
              <a:t>Deres </a:t>
            </a:r>
            <a:r>
              <a:rPr lang="da-DK" dirty="0" err="1"/>
              <a:t>slogal</a:t>
            </a:r>
            <a:r>
              <a:rPr lang="da-DK" dirty="0"/>
              <a:t> for COP er ”</a:t>
            </a:r>
            <a:r>
              <a:rPr lang="da-DK" dirty="0" err="1"/>
              <a:t>Taking</a:t>
            </a:r>
            <a:r>
              <a:rPr lang="da-DK" dirty="0"/>
              <a:t> action for nature”</a:t>
            </a:r>
          </a:p>
          <a:p>
            <a:pPr marL="171450" indent="-171450">
              <a:buFontTx/>
              <a:buChar char="-"/>
            </a:pPr>
            <a:r>
              <a:rPr lang="da-DK" dirty="0"/>
              <a:t>De har lavet en film om COP17</a:t>
            </a:r>
          </a:p>
          <a:p>
            <a:pPr marL="171450" indent="-171450">
              <a:buFontTx/>
              <a:buChar char="-"/>
            </a:pPr>
            <a:endParaRPr lang="da-DK"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solidFill>
                  <a:srgbClr val="000000"/>
                </a:solidFill>
                <a:latin typeface="Raleway SemiBold" pitchFamily="2" charset="0"/>
              </a:rPr>
              <a:t>Armenien (film)</a:t>
            </a:r>
          </a:p>
          <a:p>
            <a:pPr marL="285750" indent="-285750" algn="l">
              <a:buFont typeface="Arial" panose="020B0604020202020204" pitchFamily="34" charset="0"/>
              <a:buChar char="•"/>
            </a:pPr>
            <a:r>
              <a:rPr lang="en-US" sz="1200" i="0" dirty="0">
                <a:solidFill>
                  <a:srgbClr val="0F0F0F"/>
                </a:solidFill>
                <a:effectLst/>
                <a:latin typeface="Roboto" panose="02000000000000000000" pitchFamily="2" charset="0"/>
              </a:rPr>
              <a:t>The official logo and slogan of </a:t>
            </a:r>
            <a:r>
              <a:rPr lang="en-US" sz="1200" i="0" dirty="0">
                <a:solidFill>
                  <a:srgbClr val="065FD4"/>
                </a:solidFill>
                <a:effectLst/>
                <a:latin typeface="Roboto" panose="02000000000000000000" pitchFamily="2" charset="0"/>
                <a:hlinkClick r:id="rId3"/>
              </a:rPr>
              <a:t>#COP17</a:t>
            </a:r>
            <a:endParaRPr lang="da-DK" sz="1200" dirty="0">
              <a:solidFill>
                <a:srgbClr val="000000"/>
              </a:solidFill>
              <a:latin typeface="Raleway SemiBold"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000000"/>
                </a:solidFill>
                <a:effectLst/>
                <a:uLnTx/>
                <a:uFillTx/>
                <a:latin typeface="Raleway SemiBold" pitchFamily="2" charset="0"/>
                <a:ea typeface="+mn-ea"/>
                <a:cs typeface="+mn-cs"/>
                <a:hlinkClick r:id="rId4"/>
              </a:rPr>
              <a:t>https://www.youtube.com/watch?app=desktop&amp;v=qK0K2WYlnto</a:t>
            </a:r>
            <a:r>
              <a:rPr kumimoji="0" lang="da-DK" sz="1200" b="0" i="0" u="none" strike="noStrike" kern="1200" cap="none" spc="0" normalizeH="0" baseline="0" noProof="0" dirty="0">
                <a:ln>
                  <a:noFill/>
                </a:ln>
                <a:solidFill>
                  <a:srgbClr val="000000"/>
                </a:solidFill>
                <a:effectLst/>
                <a:uLnTx/>
                <a:uFillTx/>
                <a:latin typeface="Raleway SemiBold" pitchFamily="2" charset="0"/>
                <a:ea typeface="+mn-ea"/>
                <a:cs typeface="+mn-cs"/>
              </a:rPr>
              <a:t> </a:t>
            </a:r>
          </a:p>
          <a:p>
            <a:pPr marL="171450" indent="-171450">
              <a:buFontTx/>
              <a:buChar char="-"/>
            </a:pPr>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B4F2-37C6-456F-99B1-74C79381C6E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4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2CB1F-CE57-D25A-3F41-0068FE5D805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DBE313B-DE68-5F96-7FC6-018466609A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D295866-4CF7-8301-BD64-921137FC69C2}"/>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E479D33E-FC70-69EC-136B-C856F05C8FD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7767915-DCFA-7940-1363-09786AE296D2}"/>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154193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65F8A-057C-52AF-246D-EAAB344D917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94D1314-16FA-D0C4-2E4E-09681CD3CC1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4F2E59-890C-06D6-3C7B-D325C13D7396}"/>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137B9993-C493-4452-42D9-E218C62499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E81C09-A106-5596-0944-CCF57034F0D5}"/>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175818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910F2BF-690C-0135-17B3-A0FA1E81019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F0E6F9-5FE7-6A57-7E4C-29E5B5524D7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E2AF2F7-052C-F28A-F19D-D6607AA73BC3}"/>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CE94EC9B-586B-C1EC-AD4D-ABAE92D536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C3411CF-0E47-829F-4BAF-E1927E898F1F}"/>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121218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Front: White">
    <p:bg>
      <p:bgPr>
        <a:solidFill>
          <a:srgbClr val="FFFFFF"/>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A34DD17-49A5-7642-9EB9-1AB667614D51}"/>
              </a:ext>
            </a:extLst>
          </p:cNvPr>
          <p:cNvSpPr>
            <a:spLocks noGrp="1"/>
          </p:cNvSpPr>
          <p:nvPr>
            <p:ph type="body" sz="quarter" idx="14" hasCustomPrompt="1"/>
          </p:nvPr>
        </p:nvSpPr>
        <p:spPr>
          <a:xfrm>
            <a:off x="414338" y="663211"/>
            <a:ext cx="11357953" cy="712297"/>
          </a:xfrm>
          <a:prstGeom prst="rect">
            <a:avLst/>
          </a:prstGeom>
        </p:spPr>
        <p:txBody>
          <a:bodyPr lIns="0" tIns="0" rIns="0" bIns="0"/>
          <a:lstStyle>
            <a:lvl1pPr marL="0" indent="0" defTabSz="360000">
              <a:spcBef>
                <a:spcPts val="0"/>
              </a:spcBef>
              <a:buNone/>
              <a:defRPr sz="5600" b="1" i="0">
                <a:solidFill>
                  <a:schemeClr val="accent1"/>
                </a:solidFill>
                <a:latin typeface="Unica 77 LL" panose="020B0504010101010104" pitchFamily="34" charset="77"/>
                <a:cs typeface="Unica 77 LL" panose="020B0504010101010104" pitchFamily="34" charset="77"/>
              </a:defRPr>
            </a:lvl1pPr>
            <a:lvl2pPr>
              <a:defRPr sz="4800"/>
            </a:lvl2pPr>
            <a:lvl3pPr>
              <a:defRPr sz="4800"/>
            </a:lvl3pPr>
            <a:lvl4pPr>
              <a:defRPr sz="4800"/>
            </a:lvl4pPr>
            <a:lvl5pPr>
              <a:defRPr sz="4800"/>
            </a:lvl5pPr>
          </a:lstStyle>
          <a:p>
            <a:pPr lvl="0"/>
            <a:r>
              <a:rPr lang="en-US"/>
              <a:t>Title</a:t>
            </a:r>
          </a:p>
        </p:txBody>
      </p:sp>
      <p:sp>
        <p:nvSpPr>
          <p:cNvPr id="10" name="Text Placeholder 5">
            <a:extLst>
              <a:ext uri="{FF2B5EF4-FFF2-40B4-BE49-F238E27FC236}">
                <a16:creationId xmlns:a16="http://schemas.microsoft.com/office/drawing/2014/main" id="{52266EDE-9C3D-514A-AECD-E782FBB0B27F}"/>
              </a:ext>
            </a:extLst>
          </p:cNvPr>
          <p:cNvSpPr>
            <a:spLocks noGrp="1"/>
          </p:cNvSpPr>
          <p:nvPr>
            <p:ph type="body" sz="quarter" idx="16" hasCustomPrompt="1"/>
          </p:nvPr>
        </p:nvSpPr>
        <p:spPr>
          <a:xfrm>
            <a:off x="414338" y="1551872"/>
            <a:ext cx="9802814" cy="917790"/>
          </a:xfrm>
          <a:prstGeom prst="rect">
            <a:avLst/>
          </a:prstGeom>
        </p:spPr>
        <p:txBody>
          <a:bodyPr lIns="0" tIns="0" rIns="0" bIns="0"/>
          <a:lstStyle>
            <a:lvl1pPr marL="0" indent="0" defTabSz="360000">
              <a:spcBef>
                <a:spcPts val="0"/>
              </a:spcBef>
              <a:buNone/>
              <a:defRPr sz="3000" b="0" i="0">
                <a:solidFill>
                  <a:schemeClr val="accent1"/>
                </a:solidFill>
                <a:latin typeface="Unica 77 LL" panose="020B0504010101010104" pitchFamily="34" charset="77"/>
                <a:cs typeface="Unica 77 LL" panose="020B0504010101010104" pitchFamily="34" charset="77"/>
              </a:defRPr>
            </a:lvl1pPr>
            <a:lvl2pPr>
              <a:defRPr sz="1800"/>
            </a:lvl2pPr>
            <a:lvl3pPr>
              <a:defRPr sz="1800"/>
            </a:lvl3pPr>
            <a:lvl4pPr>
              <a:defRPr sz="1800"/>
            </a:lvl4pPr>
            <a:lvl5pPr>
              <a:defRPr sz="1800"/>
            </a:lvl5pPr>
          </a:lstStyle>
          <a:p>
            <a:pPr lvl="0"/>
            <a:r>
              <a:rPr lang="en-GB"/>
              <a:t>Subtitle </a:t>
            </a:r>
            <a:endParaRPr lang="en-DK"/>
          </a:p>
        </p:txBody>
      </p:sp>
      <p:sp>
        <p:nvSpPr>
          <p:cNvPr id="12" name="Text Placeholder 5">
            <a:extLst>
              <a:ext uri="{FF2B5EF4-FFF2-40B4-BE49-F238E27FC236}">
                <a16:creationId xmlns:a16="http://schemas.microsoft.com/office/drawing/2014/main" id="{2BDB55EA-6D17-3C42-AC6D-20571BB7C3E5}"/>
              </a:ext>
            </a:extLst>
          </p:cNvPr>
          <p:cNvSpPr>
            <a:spLocks noGrp="1"/>
          </p:cNvSpPr>
          <p:nvPr>
            <p:ph type="body" sz="quarter" idx="18" hasCustomPrompt="1"/>
          </p:nvPr>
        </p:nvSpPr>
        <p:spPr>
          <a:xfrm>
            <a:off x="414338" y="2658577"/>
            <a:ext cx="9802814" cy="300214"/>
          </a:xfrm>
          <a:prstGeom prst="rect">
            <a:avLst/>
          </a:prstGeom>
        </p:spPr>
        <p:txBody>
          <a:bodyPr lIns="0" tIns="0" rIns="0" bIns="0"/>
          <a:lstStyle>
            <a:lvl1pPr marL="0" indent="0" defTabSz="360000">
              <a:spcBef>
                <a:spcPts val="0"/>
              </a:spcBef>
              <a:buNone/>
              <a:defRPr sz="1800" b="0" i="0">
                <a:solidFill>
                  <a:schemeClr val="accent1"/>
                </a:solidFill>
                <a:latin typeface="Unica 77 LL" panose="020B0504010101010104" pitchFamily="34" charset="77"/>
                <a:cs typeface="Unica 77 LL" panose="020B0504010101010104" pitchFamily="34" charset="77"/>
              </a:defRPr>
            </a:lvl1pPr>
            <a:lvl2pPr>
              <a:defRPr sz="1800"/>
            </a:lvl2pPr>
            <a:lvl3pPr>
              <a:defRPr sz="1800"/>
            </a:lvl3pPr>
            <a:lvl4pPr>
              <a:defRPr sz="1800"/>
            </a:lvl4pPr>
            <a:lvl5pPr>
              <a:defRPr sz="1800"/>
            </a:lvl5pPr>
          </a:lstStyle>
          <a:p>
            <a:pPr lvl="0"/>
            <a:r>
              <a:rPr lang="en-GB"/>
              <a:t>Presenter: Name, title</a:t>
            </a:r>
            <a:endParaRPr lang="en-DK"/>
          </a:p>
        </p:txBody>
      </p:sp>
    </p:spTree>
    <p:extLst>
      <p:ext uri="{BB962C8B-B14F-4D97-AF65-F5344CB8AC3E}">
        <p14:creationId xmlns:p14="http://schemas.microsoft.com/office/powerpoint/2010/main" val="55642933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ertitel og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7" name="Text Placeholder note">
            <a:extLst>
              <a:ext uri="{FF2B5EF4-FFF2-40B4-BE49-F238E27FC236}">
                <a16:creationId xmlns:a16="http://schemas.microsoft.com/office/drawing/2014/main" id="{2E1CFC2B-19C0-985A-211A-6FE7BAB8460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D1F47E36-8FD2-023F-A3F0-6A8488CB4A07}"/>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211D-D61A-4D3C-BB7F-B477C2979574}" type="datetime1">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6" name="Pladsholder til sidefod 5" hidden="1">
            <a:extLst>
              <a:ext uri="{FF2B5EF4-FFF2-40B4-BE49-F238E27FC236}">
                <a16:creationId xmlns:a16="http://schemas.microsoft.com/office/drawing/2014/main" id="{EA570AF3-65DF-4E10-FBF4-D47551A4BDE5}"/>
              </a:ext>
            </a:extLst>
          </p:cNvPr>
          <p:cNvSpPr>
            <a:spLocks noGrp="1"/>
          </p:cNvSpPr>
          <p:nvPr>
            <p:ph type="ftr" sz="quarter" idx="1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11" name="Pladsholder til slidenummer 10" hidden="1">
            <a:extLst>
              <a:ext uri="{FF2B5EF4-FFF2-40B4-BE49-F238E27FC236}">
                <a16:creationId xmlns:a16="http://schemas.microsoft.com/office/drawing/2014/main" id="{8A044976-2ECF-2ADB-C87A-6C44A639C566}"/>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Tree>
    <p:extLst>
      <p:ext uri="{BB962C8B-B14F-4D97-AF65-F5344CB8AC3E}">
        <p14:creationId xmlns:p14="http://schemas.microsoft.com/office/powerpoint/2010/main" val="32923310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og to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endParaRPr lang="da-DK" noProof="0"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FEE035DC-5E52-49D5-01CA-72F773A5C764}"/>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04140-DE41-4EF0-892D-F48F46451F7D}" type="datetime1">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10" name="Pladsholder til sidefod 9" hidden="1">
            <a:extLst>
              <a:ext uri="{FF2B5EF4-FFF2-40B4-BE49-F238E27FC236}">
                <a16:creationId xmlns:a16="http://schemas.microsoft.com/office/drawing/2014/main" id="{8AEB8CCF-D4B5-0517-FDCE-D272C6EC754B}"/>
              </a:ext>
            </a:extLst>
          </p:cNvPr>
          <p:cNvSpPr>
            <a:spLocks noGrp="1"/>
          </p:cNvSpPr>
          <p:nvPr>
            <p:ph type="ftr" sz="quarter" idx="1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11" name="Pladsholder til slidenummer 10" hidden="1">
            <a:extLst>
              <a:ext uri="{FF2B5EF4-FFF2-40B4-BE49-F238E27FC236}">
                <a16:creationId xmlns:a16="http://schemas.microsoft.com/office/drawing/2014/main" id="{5DA6C8E0-9B05-AC27-CA18-AA8D28CD4703}"/>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Tree>
    <p:extLst>
      <p:ext uri="{BB962C8B-B14F-4D97-AF65-F5344CB8AC3E}">
        <p14:creationId xmlns:p14="http://schemas.microsoft.com/office/powerpoint/2010/main" val="35976793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og et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4" name="Text Placeholder note">
            <a:extLst>
              <a:ext uri="{FF2B5EF4-FFF2-40B4-BE49-F238E27FC236}">
                <a16:creationId xmlns:a16="http://schemas.microsoft.com/office/drawing/2014/main" id="{EF0AF0F1-4779-0FFA-EF48-5157A6907B78}"/>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EB0117F5-CCCE-538C-5F4B-9E83D036A40E}"/>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40778-7015-4FB3-9A69-DC4B45CC1938}" type="datetime1">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05-03-2026</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6" name="Pladsholder til sidefod 5" hidden="1">
            <a:extLst>
              <a:ext uri="{FF2B5EF4-FFF2-40B4-BE49-F238E27FC236}">
                <a16:creationId xmlns:a16="http://schemas.microsoft.com/office/drawing/2014/main" id="{D6A145C2-3E64-4708-3BF6-DC7B93D613B7}"/>
              </a:ext>
            </a:extLst>
          </p:cNvPr>
          <p:cNvSpPr>
            <a:spLocks noGrp="1"/>
          </p:cNvSpPr>
          <p:nvPr>
            <p:ph type="ftr" sz="quarter" idx="1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
        <p:nvSpPr>
          <p:cNvPr id="7" name="Pladsholder til slidenummer 6" hidden="1">
            <a:extLst>
              <a:ext uri="{FF2B5EF4-FFF2-40B4-BE49-F238E27FC236}">
                <a16:creationId xmlns:a16="http://schemas.microsoft.com/office/drawing/2014/main" id="{17F63FBC-E640-C1CF-FE98-D81C05D36683}"/>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800" b="0" i="0" u="none" strike="noStrike" kern="1200" cap="none" spc="0" normalizeH="0" baseline="0" noProof="0" dirty="0">
              <a:ln>
                <a:noFill/>
              </a:ln>
              <a:solidFill>
                <a:srgbClr val="38025C"/>
              </a:solidFill>
              <a:effectLst/>
              <a:uLnTx/>
              <a:uFillTx/>
              <a:latin typeface="DI Sans Office"/>
              <a:ea typeface="+mn-ea"/>
              <a:cs typeface="+mn-cs"/>
            </a:endParaRPr>
          </a:p>
        </p:txBody>
      </p:sp>
    </p:spTree>
    <p:extLst>
      <p:ext uri="{BB962C8B-B14F-4D97-AF65-F5344CB8AC3E}">
        <p14:creationId xmlns:p14="http://schemas.microsoft.com/office/powerpoint/2010/main" val="16815285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orside bille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DI Sans Office"/>
              <a:ea typeface="+mn-ea"/>
              <a:cs typeface="+mn-cs"/>
            </a:endParaRP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100" b="0" i="0" u="none" strike="noStrike" kern="1200" cap="none" spc="0" normalizeH="0" baseline="0" noProof="0" smtClean="0">
                <a:ln>
                  <a:noFill/>
                </a:ln>
                <a:noFill/>
                <a:effectLst/>
                <a:uLnTx/>
                <a:uFillTx/>
                <a:latin typeface="DI Sans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noFill/>
              <a:effectLst/>
              <a:uLnTx/>
              <a:uFillTx/>
              <a:latin typeface="DI Sans Office"/>
              <a:ea typeface="+mn-ea"/>
              <a:cs typeface="+mn-cs"/>
            </a:endParaRPr>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Indsæt</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et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nyt</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billede</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Klik</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på</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1" i="0" u="none" strike="noStrike" kern="1200" cap="none" spc="0" normalizeH="0" baseline="0" noProof="0" dirty="0" err="1">
                <a:ln>
                  <a:noFill/>
                </a:ln>
                <a:solidFill>
                  <a:srgbClr val="000000"/>
                </a:solidFill>
                <a:effectLst/>
                <a:uLnTx/>
                <a:uFillTx/>
                <a:latin typeface="DI Sans Office"/>
                <a:ea typeface="+mn-ea"/>
                <a:cs typeface="+mn-cs"/>
              </a:rPr>
              <a:t>Baggrundsbilleder</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ikonet</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i Templafy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vinduet</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vælg</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ved</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klikke</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én</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gang. Vent og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vælg</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knappen</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r>
              <a:rPr kumimoji="0" lang="en-GB" sz="1100" b="1" i="0" u="none" strike="noStrike" kern="1200" cap="none" spc="0" normalizeH="0" baseline="0" noProof="0" dirty="0">
                <a:ln>
                  <a:noFill/>
                </a:ln>
                <a:solidFill>
                  <a:srgbClr val="000000"/>
                </a:solidFill>
                <a:effectLst/>
                <a:uLnTx/>
                <a:uFillTx/>
                <a:latin typeface="DI Sans Office"/>
                <a:ea typeface="+mn-ea"/>
                <a:cs typeface="+mn-cs"/>
              </a:rPr>
              <a:t>Select Image as Background </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under DI </a:t>
            </a:r>
            <a:r>
              <a:rPr kumimoji="0" lang="en-GB" sz="1100" b="0" i="0" u="none" strike="noStrike" kern="1200" cap="none" spc="0" normalizeH="0" baseline="0" noProof="0" dirty="0" err="1">
                <a:ln>
                  <a:noFill/>
                </a:ln>
                <a:solidFill>
                  <a:srgbClr val="000000"/>
                </a:solidFill>
                <a:effectLst/>
                <a:uLnTx/>
                <a:uFillTx/>
                <a:latin typeface="DI Sans Office"/>
                <a:ea typeface="+mn-ea"/>
                <a:cs typeface="+mn-cs"/>
              </a:rPr>
              <a:t>fanen</a:t>
            </a:r>
            <a:r>
              <a:rPr kumimoji="0" lang="en-GB" sz="1100" b="0" i="0" u="none" strike="noStrike" kern="1200" cap="none" spc="0" normalizeH="0" baseline="0" noProof="0" dirty="0">
                <a:ln>
                  <a:noFill/>
                </a:ln>
                <a:solidFill>
                  <a:srgbClr val="000000"/>
                </a:solidFill>
                <a:effectLst/>
                <a:uLnTx/>
                <a:uFillTx/>
                <a:latin typeface="DI Sans Office"/>
                <a:ea typeface="+mn-ea"/>
                <a:cs typeface="+mn-cs"/>
              </a:rPr>
              <a:t>. </a:t>
            </a:r>
          </a:p>
        </p:txBody>
      </p:sp>
      <p:sp>
        <p:nvSpPr>
          <p:cNvPr id="44" name="Hvid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bwMode="ltGray">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solidFill>
                  <a:schemeClr val="bg1"/>
                </a:solidFill>
              </a:defRPr>
            </a:lvl1pPr>
          </a:lstStyle>
          <a:p>
            <a:r>
              <a:rPr lang="en-GB" dirty="0" err="1"/>
              <a:t>Klik</a:t>
            </a:r>
            <a:r>
              <a:rPr lang="en-GB" dirty="0"/>
              <a:t> for at </a:t>
            </a:r>
            <a:r>
              <a:rPr lang="en-GB" dirty="0" err="1"/>
              <a:t>indsætte</a:t>
            </a:r>
            <a:r>
              <a:rPr lang="en-GB" dirty="0"/>
              <a:t> </a:t>
            </a:r>
            <a:r>
              <a:rPr lang="en-GB" dirty="0" err="1"/>
              <a:t>overskrift</a:t>
            </a:r>
            <a:r>
              <a:rPr lang="en-GB" dirty="0"/>
              <a:t> – max. </a:t>
            </a:r>
            <a:r>
              <a:rPr lang="en-GB" dirty="0" err="1"/>
              <a:t>tre</a:t>
            </a:r>
            <a:r>
              <a:rPr lang="en-GB" dirty="0"/>
              <a:t> </a:t>
            </a:r>
            <a:r>
              <a:rPr lang="en-GB" dirty="0" err="1"/>
              <a:t>linjer</a:t>
            </a:r>
            <a:endParaRPr lang="en-GB" dirty="0"/>
          </a:p>
        </p:txBody>
      </p:sp>
      <p:sp>
        <p:nvSpPr>
          <p:cNvPr id="14" name="Navne kasse">
            <a:extLst>
              <a:ext uri="{FF2B5EF4-FFF2-40B4-BE49-F238E27FC236}">
                <a16:creationId xmlns:a16="http://schemas.microsoft.com/office/drawing/2014/main" id="{DDBEFA5B-3926-71DD-6A16-85D4E2504949}"/>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15" name="Pladsholder til tekst navn">
            <a:extLst>
              <a:ext uri="{FF2B5EF4-FFF2-40B4-BE49-F238E27FC236}">
                <a16:creationId xmlns:a16="http://schemas.microsoft.com/office/drawing/2014/main" id="{FFA186A6-CFBA-E3D8-4BAA-76661E92AD5B}"/>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en-GB" dirty="0" err="1"/>
              <a:t>Klik</a:t>
            </a:r>
            <a:r>
              <a:rPr lang="en-GB" dirty="0"/>
              <a:t> og </a:t>
            </a:r>
            <a:r>
              <a:rPr lang="en-GB" dirty="0" err="1"/>
              <a:t>indsæt</a:t>
            </a:r>
            <a:r>
              <a:rPr lang="en-GB" dirty="0"/>
              <a:t> </a:t>
            </a:r>
            <a:r>
              <a:rPr lang="en-GB" dirty="0" err="1"/>
              <a:t>fornavn</a:t>
            </a:r>
            <a:endParaRPr lang="en-GB" dirty="0"/>
          </a:p>
        </p:txBody>
      </p:sp>
      <p:sp>
        <p:nvSpPr>
          <p:cNvPr id="16" name="Pladsholder til tekst efternavn">
            <a:extLst>
              <a:ext uri="{FF2B5EF4-FFF2-40B4-BE49-F238E27FC236}">
                <a16:creationId xmlns:a16="http://schemas.microsoft.com/office/drawing/2014/main" id="{0639540E-3E75-4573-9921-2D9E77D18B28}"/>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en-GB" dirty="0" err="1"/>
              <a:t>Klik</a:t>
            </a:r>
            <a:r>
              <a:rPr lang="en-GB" dirty="0"/>
              <a:t> og </a:t>
            </a:r>
            <a:r>
              <a:rPr lang="en-GB" dirty="0" err="1"/>
              <a:t>indsæt</a:t>
            </a:r>
            <a:r>
              <a:rPr lang="en-GB" dirty="0"/>
              <a:t> </a:t>
            </a:r>
            <a:r>
              <a:rPr lang="en-GB" dirty="0" err="1"/>
              <a:t>efternavn</a:t>
            </a:r>
            <a:endParaRPr lang="en-GB" dirty="0"/>
          </a:p>
        </p:txBody>
      </p:sp>
      <p:sp>
        <p:nvSpPr>
          <p:cNvPr id="17" name="Date Placeholder 6">
            <a:extLst>
              <a:ext uri="{FF2B5EF4-FFF2-40B4-BE49-F238E27FC236}">
                <a16:creationId xmlns:a16="http://schemas.microsoft.com/office/drawing/2014/main" id="{507A64B3-127A-DB52-8A39-1BCC311F3DE9}"/>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B5C592-047F-4B1D-8802-1AFB1D24E786}" type="datetime2">
              <a:rPr kumimoji="0" lang="en-GB" sz="2000" b="0" i="0" u="none" strike="noStrike" kern="1200" cap="none" spc="0" normalizeH="0" baseline="0" noProof="0" smtClean="0">
                <a:ln>
                  <a:noFill/>
                </a:ln>
                <a:solidFill>
                  <a:srgbClr val="38025C"/>
                </a:solidFill>
                <a:effectLst/>
                <a:uLnTx/>
                <a:uFillTx/>
                <a:latin typeface="DI Sans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05 March 2026</a:t>
            </a:fld>
            <a:endParaRPr kumimoji="0" lang="en-GB" sz="2000" b="0" i="0" u="none" strike="noStrike" kern="1200" cap="none" spc="0" normalizeH="0" baseline="0" noProof="0" dirty="0">
              <a:ln>
                <a:noFill/>
              </a:ln>
              <a:solidFill>
                <a:srgbClr val="38025C"/>
              </a:solidFill>
              <a:effectLst/>
              <a:uLnTx/>
              <a:uFillTx/>
              <a:latin typeface="DI Sans Office"/>
              <a:ea typeface="+mn-ea"/>
              <a:cs typeface="+mn-cs"/>
            </a:endParaRPr>
          </a:p>
        </p:txBody>
      </p:sp>
      <p:pic>
        <p:nvPicPr>
          <p:cNvPr id="5" name="Dynamic cover logo hvid" descr="{&quot;templafy&quot;:{&quot;id&quot;:&quot;c638a680-9078-412c-8fbc-fb7c7e911162&quot;}}">
            <a:extLst>
              <a:ext uri="{FF2B5EF4-FFF2-40B4-BE49-F238E27FC236}">
                <a16:creationId xmlns:a16="http://schemas.microsoft.com/office/drawing/2014/main" id="{A657A7B9-C60F-ED89-A4AA-AAF621486047}"/>
              </a:ext>
            </a:extLst>
          </p:cNvPr>
          <p:cNvPicPr>
            <a:picLocks noChangeAspect="1"/>
          </p:cNvPicPr>
          <p:nvPr userDrawn="1"/>
        </p:nvPicPr>
        <p:blipFill>
          <a:blip r:embed="rId3"/>
          <a:stretch>
            <a:fillRect/>
          </a:stretch>
        </p:blipFill>
        <p:spPr>
          <a:xfrm>
            <a:off x="0" y="5958000"/>
            <a:ext cx="3606360" cy="900000"/>
          </a:xfrm>
          <a:prstGeom prst="rect">
            <a:avLst/>
          </a:prstGeom>
        </p:spPr>
      </p:pic>
    </p:spTree>
    <p:extLst>
      <p:ext uri="{BB962C8B-B14F-4D97-AF65-F5344CB8AC3E}">
        <p14:creationId xmlns:p14="http://schemas.microsoft.com/office/powerpoint/2010/main" val="3979287048"/>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idefod 4"/>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grpSp>
        <p:nvGrpSpPr>
          <p:cNvPr id="15" name="Gruppe 14"/>
          <p:cNvGrpSpPr/>
          <p:nvPr userDrawn="1"/>
        </p:nvGrpSpPr>
        <p:grpSpPr>
          <a:xfrm>
            <a:off x="-2406369" y="1204883"/>
            <a:ext cx="2406370"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Tekst-typografier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Brug </a:t>
              </a:r>
              <a:r>
                <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TAB</a:t>
              </a: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 for at gå frem i tekst-niveauer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Niveau 1 = Tekst 20 pkt.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Niveau 2 = Punkt-liste 20 pkt.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Niveau 3 = Punkt-liste 18 pkt.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Niveau 4-9 = Punkt-liste 18 pkt.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For at gå tilbage i tekst-niveauer, brug </a:t>
              </a:r>
              <a:r>
                <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SHIFT + TAB</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Alternativt kan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Forøg</a:t>
              </a: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 og </a:t>
              </a:r>
              <a:r>
                <a:rPr kumimoji="0" lang="da-DK" sz="900" b="1"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Formindsk</a:t>
              </a: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1">
                  <a:ln>
                    <a:noFill/>
                  </a:ln>
                  <a:solidFill>
                    <a:prstClr val="white">
                      <a:lumMod val="50000"/>
                    </a:prstClr>
                  </a:solidFill>
                  <a:effectLst/>
                  <a:uLnTx/>
                  <a:uFillTx/>
                  <a:latin typeface="Arial"/>
                  <a:ea typeface="Calibri" panose="020F0502020204030204" pitchFamily="34" charset="0"/>
                  <a:cs typeface="Arial" panose="020B0604020202020204" pitchFamily="34" charset="0"/>
                </a:rPr>
                <a:t>listeniveau bruges</a:t>
              </a:r>
            </a:p>
          </p:txBody>
        </p:sp>
      </p:grpSp>
      <p:grpSp>
        <p:nvGrpSpPr>
          <p:cNvPr id="18" name="Gruppe 17"/>
          <p:cNvGrpSpPr/>
          <p:nvPr userDrawn="1"/>
        </p:nvGrpSpPr>
        <p:grpSpPr>
          <a:xfrm>
            <a:off x="-2477546" y="3682286"/>
            <a:ext cx="2477546"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For at indsætte 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Indsæt</a:t>
              </a:r>
              <a:r>
                <a:rPr kumimoji="0" lang="da-DK" alt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3. </a:t>
              </a:r>
              <a:r>
                <a:rPr kumimoji="0" 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Sæt hak i </a:t>
              </a: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Slidenummer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4. </a:t>
              </a:r>
              <a:r>
                <a:rPr kumimoji="0" 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Indsæt ønsket indhold i </a:t>
              </a: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5. </a:t>
              </a:r>
              <a:r>
                <a:rPr kumimoji="0" 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Vælg </a:t>
              </a: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Anvend på alle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Tips: </a:t>
              </a:r>
              <a:r>
                <a:rPr kumimoji="0" lang="da-DK" sz="900" b="0" i="0" u="none" strike="noStrike" kern="1200" cap="none" spc="0" normalizeH="0" baseline="0" noProof="1">
                  <a:ln>
                    <a:noFill/>
                  </a:ln>
                  <a:solidFill>
                    <a:prstClr val="white">
                      <a:lumMod val="50000"/>
                    </a:prstClr>
                  </a:solidFill>
                  <a:effectLst/>
                  <a:uLnTx/>
                  <a:uFillTx/>
                  <a:latin typeface="Arial" panose="020B0604020202020204" pitchFamily="34" charset="0"/>
                  <a:ea typeface="+mn-ea"/>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19" name="Pladsholder til dato 3" hidden="1">
            <a:extLst>
              <a:ext uri="{FF2B5EF4-FFF2-40B4-BE49-F238E27FC236}">
                <a16:creationId xmlns:a16="http://schemas.microsoft.com/office/drawing/2014/main"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pPr/>
              <a:t>5. marts 2026</a:t>
            </a:fld>
            <a:endParaRPr lang="da-DK" dirty="0"/>
          </a:p>
        </p:txBody>
      </p:sp>
    </p:spTree>
    <p:extLst>
      <p:ext uri="{BB962C8B-B14F-4D97-AF65-F5344CB8AC3E}">
        <p14:creationId xmlns:p14="http://schemas.microsoft.com/office/powerpoint/2010/main" val="355878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solidFill>
                  <a:srgbClr val="007A6C"/>
                </a:solidFill>
              </a:rPr>
              <a:t>/ Ministeriet for Fødevarer, Landbrug og Fiskeri - Landbrugsstyrelsen / Titel på præsentation</a:t>
            </a:r>
            <a:endParaRPr lang="da-DK" dirty="0">
              <a:solidFill>
                <a:srgbClr val="007A6C"/>
              </a:solidFill>
            </a:endParaRPr>
          </a:p>
        </p:txBody>
      </p:sp>
      <p:sp>
        <p:nvSpPr>
          <p:cNvPr id="4" name="Pladsholder til diasnummer 3"/>
          <p:cNvSpPr>
            <a:spLocks noGrp="1"/>
          </p:cNvSpPr>
          <p:nvPr>
            <p:ph type="sldNum" sz="quarter" idx="12"/>
          </p:nvPr>
        </p:nvSpPr>
        <p:spPr/>
        <p:txBody>
          <a:bodyPr/>
          <a:lstStyle/>
          <a:p>
            <a:fld id="{667EC89C-17A0-4E64-A6D2-B825673CEEDF}" type="slidenum">
              <a:rPr lang="da-DK" smtClean="0">
                <a:solidFill>
                  <a:srgbClr val="007A6C"/>
                </a:solidFill>
              </a:rPr>
              <a:pPr/>
              <a:t>‹nr.›</a:t>
            </a:fld>
            <a:endParaRPr lang="da-DK" dirty="0">
              <a:solidFill>
                <a:srgbClr val="007A6C"/>
              </a:solidFill>
            </a:endParaRPr>
          </a:p>
        </p:txBody>
      </p:sp>
      <p:sp>
        <p:nvSpPr>
          <p:cNvPr id="5" name="Pladsholder til dato 3" hidden="1">
            <a:extLst>
              <a:ext uri="{FF2B5EF4-FFF2-40B4-BE49-F238E27FC236}">
                <a16:creationId xmlns:a16="http://schemas.microsoft.com/office/drawing/2014/main"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pPr/>
              <a:t>5. marts 2026</a:t>
            </a:fld>
            <a:endParaRPr lang="da-DK" dirty="0"/>
          </a:p>
        </p:txBody>
      </p:sp>
    </p:spTree>
    <p:extLst>
      <p:ext uri="{BB962C8B-B14F-4D97-AF65-F5344CB8AC3E}">
        <p14:creationId xmlns:p14="http://schemas.microsoft.com/office/powerpoint/2010/main" val="42934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55467-E088-9D85-3BD1-0B64D0AD7C9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0969924-C7D6-ABDD-1CC6-A1625D984F8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00CF0E-084D-024E-5459-B2DCDFCD775D}"/>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597977EF-45E2-95FA-A918-D08DC38CDF6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2FF8B49-11DD-F6B4-21FE-A39816BD75E7}"/>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13901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DF997-BF25-5EAE-8A1D-A1EBE97AB97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A7C6986-1E72-4BF9-A527-05CCD53FEB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BC67290-9BDB-ED9C-8EEA-37DA3796B9D2}"/>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843E8F57-057C-7A6C-62D1-F193C4C124E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44BE50C-A508-25BF-9FE4-4B4585F3C7AB}"/>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407274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EA269-D005-98B4-2D23-713D3CB017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B1821A6-72F8-F016-18A4-3200981834D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9BF3BD5-4284-1A97-5520-778A7A7D044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535DFB1-2199-6E47-D229-FBBDCB9D63E4}"/>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6" name="Pladsholder til sidefod 5">
            <a:extLst>
              <a:ext uri="{FF2B5EF4-FFF2-40B4-BE49-F238E27FC236}">
                <a16:creationId xmlns:a16="http://schemas.microsoft.com/office/drawing/2014/main" id="{8CC80E4B-28D4-FD19-4257-22442099364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62FE54-3358-A3DC-ABD6-A2CE9B6E772B}"/>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423809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D26EF-4354-D937-7FE8-CDE3900C3EE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C15AB8E-09DF-A534-299B-0AE71EB2C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D501E5D-4E38-C521-7214-A3D9D35BC88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82FF94B-C648-79A2-DBDA-D4684F5D3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4F7447B-201A-C733-2C90-EA61CB5B552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2A838B5-2092-2F38-8C06-CF7C4DAC6823}"/>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8" name="Pladsholder til sidefod 7">
            <a:extLst>
              <a:ext uri="{FF2B5EF4-FFF2-40B4-BE49-F238E27FC236}">
                <a16:creationId xmlns:a16="http://schemas.microsoft.com/office/drawing/2014/main" id="{5CF68279-4EA9-E0B3-2A7C-60FE6CBB64A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C525753-767A-5DBC-0C7F-6C06AE134EB1}"/>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5821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45A81-15A5-ADB2-BA88-974BBCCEA80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2BCB3BE-C389-5C03-815D-A88260E92E59}"/>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4" name="Pladsholder til sidefod 3">
            <a:extLst>
              <a:ext uri="{FF2B5EF4-FFF2-40B4-BE49-F238E27FC236}">
                <a16:creationId xmlns:a16="http://schemas.microsoft.com/office/drawing/2014/main" id="{45FA3007-2268-1D7B-99A1-D49107A3FD1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EBD6C35-E68C-40CF-ECA6-1B50C43A366D}"/>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58812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22B6DDF-F6BA-8C62-2A75-FB09D3EC4277}"/>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3" name="Pladsholder til sidefod 2">
            <a:extLst>
              <a:ext uri="{FF2B5EF4-FFF2-40B4-BE49-F238E27FC236}">
                <a16:creationId xmlns:a16="http://schemas.microsoft.com/office/drawing/2014/main" id="{A6A1068A-3151-1070-0534-858FC0F645A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FF91CA1-4A9C-B9CA-4DC1-58494A47ECEF}"/>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396109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E2F9F-74F7-92B6-1E1E-7437B853E81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CA581D6-8F4B-DDAF-0551-ED5C975D9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B15DDC2-2400-2EC5-2308-765909B74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30AEFA3-E2F4-3FE1-1FF0-928F1E3A80A1}"/>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6" name="Pladsholder til sidefod 5">
            <a:extLst>
              <a:ext uri="{FF2B5EF4-FFF2-40B4-BE49-F238E27FC236}">
                <a16:creationId xmlns:a16="http://schemas.microsoft.com/office/drawing/2014/main" id="{537421AF-B76B-5BF7-4CC9-CF7A8A6766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0799E1-B2CB-F807-0860-B48CEC8224E2}"/>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85897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3227C-B412-3DE7-B93F-15B65051975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23C6AD9-80C8-5DA0-B012-F38403328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9D8B516-6D98-49F3-2AC5-9AE25FC74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0BC6453-5740-3DF8-CF3A-18F6D4EEEE22}"/>
              </a:ext>
            </a:extLst>
          </p:cNvPr>
          <p:cNvSpPr>
            <a:spLocks noGrp="1"/>
          </p:cNvSpPr>
          <p:nvPr>
            <p:ph type="dt" sz="half" idx="10"/>
          </p:nvPr>
        </p:nvSpPr>
        <p:spPr/>
        <p:txBody>
          <a:bodyPr/>
          <a:lstStyle/>
          <a:p>
            <a:fld id="{C631A8C2-8F63-4147-A833-036EECC14258}" type="datetimeFigureOut">
              <a:rPr lang="da-DK" smtClean="0"/>
              <a:t>05-03-2026</a:t>
            </a:fld>
            <a:endParaRPr lang="da-DK"/>
          </a:p>
        </p:txBody>
      </p:sp>
      <p:sp>
        <p:nvSpPr>
          <p:cNvPr id="6" name="Pladsholder til sidefod 5">
            <a:extLst>
              <a:ext uri="{FF2B5EF4-FFF2-40B4-BE49-F238E27FC236}">
                <a16:creationId xmlns:a16="http://schemas.microsoft.com/office/drawing/2014/main" id="{37842DE2-71F4-9297-2A8B-8E5B5F9E796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20CAB3-08F8-A97B-6A7D-E5C10B5C564C}"/>
              </a:ext>
            </a:extLst>
          </p:cNvPr>
          <p:cNvSpPr>
            <a:spLocks noGrp="1"/>
          </p:cNvSpPr>
          <p:nvPr>
            <p:ph type="sldNum" sz="quarter" idx="12"/>
          </p:nvPr>
        </p:nvSpPr>
        <p:spPr/>
        <p:txBody>
          <a:bodyPr/>
          <a:lstStyle/>
          <a:p>
            <a:fld id="{26D6D561-1159-45F6-BCED-962C1CD6C298}" type="slidenum">
              <a:rPr lang="da-DK" smtClean="0"/>
              <a:t>‹nr.›</a:t>
            </a:fld>
            <a:endParaRPr lang="da-DK"/>
          </a:p>
        </p:txBody>
      </p:sp>
    </p:spTree>
    <p:extLst>
      <p:ext uri="{BB962C8B-B14F-4D97-AF65-F5344CB8AC3E}">
        <p14:creationId xmlns:p14="http://schemas.microsoft.com/office/powerpoint/2010/main" val="18703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F88047A-098D-A245-B3F5-A37EC8D35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8A68FD4-73FA-6C8F-FC61-9AFA5731F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916E8C0-DD62-A88B-A9FD-B9C91155E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31A8C2-8F63-4147-A833-036EECC14258}" type="datetimeFigureOut">
              <a:rPr lang="da-DK" smtClean="0"/>
              <a:t>05-03-2026</a:t>
            </a:fld>
            <a:endParaRPr lang="da-DK"/>
          </a:p>
        </p:txBody>
      </p:sp>
      <p:sp>
        <p:nvSpPr>
          <p:cNvPr id="5" name="Pladsholder til sidefod 4">
            <a:extLst>
              <a:ext uri="{FF2B5EF4-FFF2-40B4-BE49-F238E27FC236}">
                <a16:creationId xmlns:a16="http://schemas.microsoft.com/office/drawing/2014/main" id="{92D13180-846B-5F26-0F27-06B02EB15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524B31F-CEF1-0A29-AE4E-3ACBDC547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D6D561-1159-45F6-BCED-962C1CD6C298}" type="slidenum">
              <a:rPr lang="da-DK" smtClean="0"/>
              <a:t>‹nr.›</a:t>
            </a:fld>
            <a:endParaRPr lang="da-DK"/>
          </a:p>
        </p:txBody>
      </p:sp>
    </p:spTree>
    <p:extLst>
      <p:ext uri="{BB962C8B-B14F-4D97-AF65-F5344CB8AC3E}">
        <p14:creationId xmlns:p14="http://schemas.microsoft.com/office/powerpoint/2010/main" val="192160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687" y="311972"/>
            <a:ext cx="10889267"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686" y="1196753"/>
            <a:ext cx="10889269"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698" y="6398801"/>
            <a:ext cx="5653472"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dirty="0"/>
              <a:t>/ Ministeriet for Fødevarer, Landbrug og Fiskeri - Landbrugsstyrelsen / Titel på præsentation</a:t>
            </a:r>
          </a:p>
        </p:txBody>
      </p:sp>
      <p:sp>
        <p:nvSpPr>
          <p:cNvPr id="6" name="Pladsholder til diasnummer 5"/>
          <p:cNvSpPr>
            <a:spLocks noGrp="1"/>
          </p:cNvSpPr>
          <p:nvPr>
            <p:ph type="sldNum" sz="quarter" idx="4"/>
          </p:nvPr>
        </p:nvSpPr>
        <p:spPr>
          <a:xfrm>
            <a:off x="817413" y="6398801"/>
            <a:ext cx="298878"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smtClean="0"/>
              <a:t>5. marts 2026</a:t>
            </a:fld>
            <a:endParaRPr lang="da-DK" dirty="0"/>
          </a:p>
        </p:txBody>
      </p:sp>
      <p:pic>
        <p:nvPicPr>
          <p:cNvPr id="8" name="Graphic 7">
            <a:extLst>
              <a:ext uri="{FF2B5EF4-FFF2-40B4-BE49-F238E27FC236}">
                <a16:creationId xmlns:a16="http://schemas.microsoft.com/office/drawing/2014/main" id="{BEDF92ED-1F03-4F53-BD5A-1017F255EB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923" y="6379012"/>
            <a:ext cx="226991" cy="201461"/>
          </a:xfrm>
          <a:prstGeom prst="rect">
            <a:avLst/>
          </a:prstGeom>
        </p:spPr>
      </p:pic>
    </p:spTree>
    <p:extLst>
      <p:ext uri="{BB962C8B-B14F-4D97-AF65-F5344CB8AC3E}">
        <p14:creationId xmlns:p14="http://schemas.microsoft.com/office/powerpoint/2010/main" val="3227729286"/>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p15:clr>
            <a:srgbClr val="F26B43"/>
          </p15:clr>
        </p15:guide>
        <p15:guide id="4" orient="horz" pos="3831">
          <p15:clr>
            <a:srgbClr val="F26B43"/>
          </p15:clr>
        </p15:guide>
        <p15:guide id="5" orient="horz" pos="195">
          <p15:clr>
            <a:srgbClr val="F26B43"/>
          </p15:clr>
        </p15:guide>
        <p15:guide id="6" orient="horz" pos="491">
          <p15:clr>
            <a:srgbClr val="F26B43"/>
          </p15:clr>
        </p15:guide>
        <p15:guide id="7" pos="409">
          <p15:clr>
            <a:srgbClr val="F26B43"/>
          </p15:clr>
        </p15:guide>
        <p15:guide id="8" pos="72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da-DK" smtClean="0"/>
              <a:pPr/>
              <a:t>‹nr.›</a:t>
            </a:fld>
            <a:endParaRPr lang="da-DK"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03F16B5F-7B42-4AD3-A160-0661736E5C46}" type="datetime1">
              <a:rPr lang="da-DK" smtClean="0"/>
              <a:t>05-03-2026</a:t>
            </a:fld>
            <a:endParaRPr lang="da-DK"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da-DK"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pic>
        <p:nvPicPr>
          <p:cNvPr id="2" name="Dynamic logo lilla" descr="{&quot;templafy&quot;:{&quot;id&quot;:&quot;c25ad39f-d0d2-46b8-afab-54b609ef0cc4&quot;}}">
            <a:extLst>
              <a:ext uri="{FF2B5EF4-FFF2-40B4-BE49-F238E27FC236}">
                <a16:creationId xmlns:a16="http://schemas.microsoft.com/office/drawing/2014/main" id="{98B7F711-8DDA-1A66-B6EF-35F2D21F9D24}"/>
              </a:ext>
            </a:extLst>
          </p:cNvPr>
          <p:cNvPicPr>
            <a:picLocks noChangeAspect="1"/>
          </p:cNvPicPr>
          <p:nvPr userDrawn="1"/>
        </p:nvPicPr>
        <p:blipFill>
          <a:blip r:embed="rId5"/>
          <a:stretch>
            <a:fillRect/>
          </a:stretch>
        </p:blipFill>
        <p:spPr>
          <a:xfrm>
            <a:off x="0" y="6146006"/>
            <a:ext cx="3231364" cy="719137"/>
          </a:xfrm>
          <a:prstGeom prst="rect">
            <a:avLst/>
          </a:prstGeom>
        </p:spPr>
      </p:pic>
    </p:spTree>
    <p:extLst>
      <p:ext uri="{BB962C8B-B14F-4D97-AF65-F5344CB8AC3E}">
        <p14:creationId xmlns:p14="http://schemas.microsoft.com/office/powerpoint/2010/main" val="3640907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F26B43"/>
          </p15:clr>
        </p15:guide>
        <p15:guide id="2" pos="830">
          <p15:clr>
            <a:srgbClr val="A4A4A4"/>
          </p15:clr>
        </p15:guide>
        <p15:guide id="3" orient="horz" pos="408">
          <p15:clr>
            <a:srgbClr val="F26B43"/>
          </p15:clr>
        </p15:guide>
        <p15:guide id="4" orient="horz" pos="3748">
          <p15:clr>
            <a:srgbClr val="F26B43"/>
          </p15:clr>
        </p15:guide>
        <p15:guide id="5" pos="993">
          <p15:clr>
            <a:srgbClr val="A4A4A4"/>
          </p15:clr>
        </p15:guide>
        <p15:guide id="6" pos="1416">
          <p15:clr>
            <a:srgbClr val="A4A4A4"/>
          </p15:clr>
        </p15:guide>
        <p15:guide id="7" pos="1579">
          <p15:clr>
            <a:srgbClr val="A4A4A4"/>
          </p15:clr>
        </p15:guide>
        <p15:guide id="8" pos="2001">
          <p15:clr>
            <a:srgbClr val="A4A4A4"/>
          </p15:clr>
        </p15:guide>
        <p15:guide id="9" pos="2164">
          <p15:clr>
            <a:srgbClr val="A4A4A4"/>
          </p15:clr>
        </p15:guide>
        <p15:guide id="10" pos="2587">
          <p15:clr>
            <a:srgbClr val="A4A4A4"/>
          </p15:clr>
        </p15:guide>
        <p15:guide id="11" pos="2750">
          <p15:clr>
            <a:srgbClr val="A4A4A4"/>
          </p15:clr>
        </p15:guide>
        <p15:guide id="12" pos="3172">
          <p15:clr>
            <a:srgbClr val="A4A4A4"/>
          </p15:clr>
        </p15:guide>
        <p15:guide id="13" pos="3336">
          <p15:clr>
            <a:srgbClr val="A4A4A4"/>
          </p15:clr>
        </p15:guide>
        <p15:guide id="14" pos="3758">
          <p15:clr>
            <a:srgbClr val="A4A4A4"/>
          </p15:clr>
        </p15:guide>
        <p15:guide id="15" pos="3921">
          <p15:clr>
            <a:srgbClr val="A4A4A4"/>
          </p15:clr>
        </p15:guide>
        <p15:guide id="16" pos="4343">
          <p15:clr>
            <a:srgbClr val="A4A4A4"/>
          </p15:clr>
        </p15:guide>
        <p15:guide id="17" pos="4507">
          <p15:clr>
            <a:srgbClr val="A4A4A4"/>
          </p15:clr>
        </p15:guide>
        <p15:guide id="18" pos="4929">
          <p15:clr>
            <a:srgbClr val="A4A4A4"/>
          </p15:clr>
        </p15:guide>
        <p15:guide id="19" pos="5092">
          <p15:clr>
            <a:srgbClr val="A4A4A4"/>
          </p15:clr>
        </p15:guide>
        <p15:guide id="20" pos="5515">
          <p15:clr>
            <a:srgbClr val="A4A4A4"/>
          </p15:clr>
        </p15:guide>
        <p15:guide id="21" pos="5678">
          <p15:clr>
            <a:srgbClr val="A4A4A4"/>
          </p15:clr>
        </p15:guide>
        <p15:guide id="22" pos="6100">
          <p15:clr>
            <a:srgbClr val="A4A4A4"/>
          </p15:clr>
        </p15:guide>
        <p15:guide id="23" pos="6263">
          <p15:clr>
            <a:srgbClr val="A4A4A4"/>
          </p15:clr>
        </p15:guide>
        <p15:guide id="24" pos="6686">
          <p15:clr>
            <a:srgbClr val="A4A4A4"/>
          </p15:clr>
        </p15:guide>
        <p15:guide id="25" pos="6849">
          <p15:clr>
            <a:srgbClr val="A4A4A4"/>
          </p15:clr>
        </p15:guide>
        <p15:guide id="26" pos="7271">
          <p15:clr>
            <a:srgbClr val="F26B43"/>
          </p15:clr>
        </p15:guide>
        <p15:guide id="27" orient="horz" pos="1224">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en-GB" smtClean="0"/>
              <a:pPr/>
              <a:t>‹nr.›</a:t>
            </a:fld>
            <a:endParaRPr lang="en-GB"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03F16B5F-7B42-4AD3-A160-0661736E5C46}" type="datetime1">
              <a:rPr lang="en-GB" smtClean="0"/>
              <a:t>05/03/2026</a:t>
            </a:fld>
            <a:endParaRPr lang="en-GB"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en-GB"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en-GB" dirty="0" err="1"/>
              <a:t>Klik</a:t>
            </a:r>
            <a:r>
              <a:rPr lang="en-GB" dirty="0"/>
              <a:t> for at </a:t>
            </a:r>
            <a:r>
              <a:rPr lang="en-GB" dirty="0" err="1"/>
              <a:t>tilføje</a:t>
            </a:r>
            <a:r>
              <a:rPr lang="en-GB" dirty="0"/>
              <a:t> </a:t>
            </a:r>
            <a:r>
              <a:rPr lang="en-GB" dirty="0" err="1"/>
              <a:t>titel</a:t>
            </a:r>
            <a:endParaRPr lang="en-GB" dirty="0"/>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en-GB" noProof="0" dirty="0" err="1"/>
              <a:t>Niveau</a:t>
            </a:r>
            <a:r>
              <a:rPr lang="en-GB" noProof="0" dirty="0"/>
              <a:t> 1                                                                                                                                                                                </a:t>
            </a:r>
            <a:r>
              <a:rPr lang="en-GB" noProof="0" dirty="0" err="1"/>
              <a:t>Klik</a:t>
            </a:r>
            <a:r>
              <a:rPr lang="en-GB" noProof="0" dirty="0"/>
              <a:t> ENTER og </a:t>
            </a:r>
            <a:r>
              <a:rPr lang="en-GB" noProof="0" dirty="0" err="1"/>
              <a:t>derefter</a:t>
            </a:r>
            <a:r>
              <a:rPr lang="en-GB" noProof="0" dirty="0"/>
              <a:t> TAB for at se </a:t>
            </a:r>
            <a:r>
              <a:rPr lang="en-GB" noProof="0" dirty="0" err="1"/>
              <a:t>næste</a:t>
            </a:r>
            <a:r>
              <a:rPr lang="en-GB" noProof="0" dirty="0"/>
              <a:t> </a:t>
            </a:r>
            <a:r>
              <a:rPr lang="en-GB" noProof="0" dirty="0" err="1"/>
              <a:t>tekstformat</a:t>
            </a:r>
            <a:r>
              <a:rPr lang="en-GB" noProof="0" dirty="0"/>
              <a:t>                                                                                        </a:t>
            </a:r>
            <a:r>
              <a:rPr lang="en-GB" noProof="0" dirty="0" err="1"/>
              <a:t>Klik</a:t>
            </a:r>
            <a:r>
              <a:rPr lang="en-GB" noProof="0" dirty="0"/>
              <a:t> SHIFT+TAB for at se </a:t>
            </a:r>
            <a:r>
              <a:rPr lang="en-GB" noProof="0" dirty="0" err="1"/>
              <a:t>foregående</a:t>
            </a:r>
            <a:r>
              <a:rPr lang="en-GB" noProof="0" dirty="0"/>
              <a:t> </a:t>
            </a:r>
            <a:r>
              <a:rPr lang="en-GB" noProof="0" dirty="0" err="1"/>
              <a:t>tekstformat</a:t>
            </a:r>
            <a:endParaRPr lang="en-GB" noProof="0" dirty="0"/>
          </a:p>
          <a:p>
            <a:pPr lvl="1"/>
            <a:r>
              <a:rPr lang="en-GB" noProof="0" dirty="0" err="1"/>
              <a:t>Niveau</a:t>
            </a:r>
            <a:r>
              <a:rPr lang="en-GB" noProof="0" dirty="0"/>
              <a:t> 2</a:t>
            </a:r>
          </a:p>
          <a:p>
            <a:pPr lvl="2"/>
            <a:r>
              <a:rPr lang="en-GB" noProof="0" dirty="0" err="1"/>
              <a:t>Niveau</a:t>
            </a:r>
            <a:r>
              <a:rPr lang="en-GB" noProof="0" dirty="0"/>
              <a:t> 3</a:t>
            </a:r>
          </a:p>
          <a:p>
            <a:pPr lvl="3"/>
            <a:r>
              <a:rPr lang="en-GB" noProof="0" dirty="0" err="1"/>
              <a:t>Niveau</a:t>
            </a:r>
            <a:r>
              <a:rPr lang="en-GB" noProof="0" dirty="0"/>
              <a:t> 4, </a:t>
            </a:r>
            <a:r>
              <a:rPr lang="en-GB" noProof="0" dirty="0" err="1"/>
              <a:t>Overskrift</a:t>
            </a:r>
            <a:endParaRPr lang="en-GB" noProof="0" dirty="0"/>
          </a:p>
          <a:p>
            <a:pPr lvl="4"/>
            <a:r>
              <a:rPr lang="en-GB" noProof="0" dirty="0" err="1"/>
              <a:t>Niveau</a:t>
            </a:r>
            <a:r>
              <a:rPr lang="en-GB" noProof="0" dirty="0"/>
              <a:t> 5, </a:t>
            </a:r>
            <a:r>
              <a:rPr lang="en-GB" noProof="0" dirty="0" err="1"/>
              <a:t>Brødtekst</a:t>
            </a:r>
            <a:endParaRPr lang="en-GB" noProof="0" dirty="0"/>
          </a:p>
          <a:p>
            <a:pPr lvl="5"/>
            <a:r>
              <a:rPr lang="en-GB" noProof="0" dirty="0" err="1"/>
              <a:t>Niveau</a:t>
            </a:r>
            <a:r>
              <a:rPr lang="en-GB" noProof="0" dirty="0"/>
              <a:t> 6</a:t>
            </a:r>
          </a:p>
          <a:p>
            <a:pPr lvl="6"/>
            <a:r>
              <a:rPr lang="en-GB" noProof="0" dirty="0" err="1"/>
              <a:t>Niveau</a:t>
            </a:r>
            <a:r>
              <a:rPr lang="en-GB" noProof="0" dirty="0"/>
              <a:t> 7, </a:t>
            </a:r>
            <a:r>
              <a:rPr lang="en-GB" noProof="0" dirty="0" err="1"/>
              <a:t>lille</a:t>
            </a:r>
            <a:r>
              <a:rPr lang="en-GB" noProof="0" dirty="0"/>
              <a:t> </a:t>
            </a:r>
            <a:r>
              <a:rPr lang="en-GB" noProof="0" dirty="0" err="1"/>
              <a:t>overskrift</a:t>
            </a:r>
            <a:endParaRPr lang="en-GB" noProof="0" dirty="0"/>
          </a:p>
          <a:p>
            <a:pPr lvl="7"/>
            <a:r>
              <a:rPr lang="en-GB" noProof="0" dirty="0" err="1"/>
              <a:t>Niveau</a:t>
            </a:r>
            <a:r>
              <a:rPr lang="en-GB" noProof="0" dirty="0"/>
              <a:t> 8, </a:t>
            </a:r>
            <a:r>
              <a:rPr lang="en-GB" noProof="0" dirty="0" err="1"/>
              <a:t>lille</a:t>
            </a:r>
            <a:r>
              <a:rPr lang="en-GB" noProof="0" dirty="0"/>
              <a:t> </a:t>
            </a:r>
            <a:r>
              <a:rPr lang="en-GB" noProof="0" dirty="0" err="1"/>
              <a:t>brødtekst</a:t>
            </a:r>
            <a:endParaRPr lang="en-GB" noProof="0" dirty="0"/>
          </a:p>
          <a:p>
            <a:pPr lvl="8"/>
            <a:r>
              <a:rPr lang="en-GB" noProof="0" dirty="0" err="1"/>
              <a:t>Niveau</a:t>
            </a:r>
            <a:r>
              <a:rPr lang="en-GB" noProof="0" dirty="0"/>
              <a:t> 9, </a:t>
            </a:r>
            <a:r>
              <a:rPr lang="en-GB" noProof="0" dirty="0" err="1"/>
              <a:t>Infografik</a:t>
            </a:r>
            <a:endParaRPr lang="en-GB" noProof="0" dirty="0"/>
          </a:p>
        </p:txBody>
      </p:sp>
      <p:pic>
        <p:nvPicPr>
          <p:cNvPr id="2" name="Dynamic logo lilla" descr="{&quot;templafy&quot;:{&quot;id&quot;:&quot;056597a4-8d78-4211-9a80-a545d5936a73&quot;}}">
            <a:extLst>
              <a:ext uri="{FF2B5EF4-FFF2-40B4-BE49-F238E27FC236}">
                <a16:creationId xmlns:a16="http://schemas.microsoft.com/office/drawing/2014/main" id="{6AE3952F-79EF-B1BF-2138-03DC16B449E5}"/>
              </a:ext>
            </a:extLst>
          </p:cNvPr>
          <p:cNvPicPr>
            <a:picLocks noChangeAspect="1"/>
          </p:cNvPicPr>
          <p:nvPr userDrawn="1"/>
        </p:nvPicPr>
        <p:blipFill>
          <a:blip r:embed="rId3"/>
          <a:stretch>
            <a:fillRect/>
          </a:stretch>
        </p:blipFill>
        <p:spPr>
          <a:xfrm>
            <a:off x="0" y="6146006"/>
            <a:ext cx="5049869" cy="719137"/>
          </a:xfrm>
          <a:prstGeom prst="rect">
            <a:avLst/>
          </a:prstGeom>
        </p:spPr>
      </p:pic>
    </p:spTree>
    <p:extLst>
      <p:ext uri="{BB962C8B-B14F-4D97-AF65-F5344CB8AC3E}">
        <p14:creationId xmlns:p14="http://schemas.microsoft.com/office/powerpoint/2010/main" val="1469776095"/>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F26B43"/>
          </p15:clr>
        </p15:guide>
        <p15:guide id="2" pos="830">
          <p15:clr>
            <a:srgbClr val="A4A4A4"/>
          </p15:clr>
        </p15:guide>
        <p15:guide id="3" orient="horz" pos="408">
          <p15:clr>
            <a:srgbClr val="F26B43"/>
          </p15:clr>
        </p15:guide>
        <p15:guide id="4" orient="horz" pos="3748">
          <p15:clr>
            <a:srgbClr val="F26B43"/>
          </p15:clr>
        </p15:guide>
        <p15:guide id="5" pos="993">
          <p15:clr>
            <a:srgbClr val="A4A4A4"/>
          </p15:clr>
        </p15:guide>
        <p15:guide id="6" pos="1416">
          <p15:clr>
            <a:srgbClr val="A4A4A4"/>
          </p15:clr>
        </p15:guide>
        <p15:guide id="7" pos="1579">
          <p15:clr>
            <a:srgbClr val="A4A4A4"/>
          </p15:clr>
        </p15:guide>
        <p15:guide id="8" pos="2001">
          <p15:clr>
            <a:srgbClr val="A4A4A4"/>
          </p15:clr>
        </p15:guide>
        <p15:guide id="9" pos="2164">
          <p15:clr>
            <a:srgbClr val="A4A4A4"/>
          </p15:clr>
        </p15:guide>
        <p15:guide id="10" pos="2587">
          <p15:clr>
            <a:srgbClr val="A4A4A4"/>
          </p15:clr>
        </p15:guide>
        <p15:guide id="11" pos="2750">
          <p15:clr>
            <a:srgbClr val="A4A4A4"/>
          </p15:clr>
        </p15:guide>
        <p15:guide id="12" pos="3172">
          <p15:clr>
            <a:srgbClr val="A4A4A4"/>
          </p15:clr>
        </p15:guide>
        <p15:guide id="13" pos="3336">
          <p15:clr>
            <a:srgbClr val="A4A4A4"/>
          </p15:clr>
        </p15:guide>
        <p15:guide id="14" pos="3758">
          <p15:clr>
            <a:srgbClr val="A4A4A4"/>
          </p15:clr>
        </p15:guide>
        <p15:guide id="15" pos="3921">
          <p15:clr>
            <a:srgbClr val="A4A4A4"/>
          </p15:clr>
        </p15:guide>
        <p15:guide id="16" pos="4343">
          <p15:clr>
            <a:srgbClr val="A4A4A4"/>
          </p15:clr>
        </p15:guide>
        <p15:guide id="17" pos="4507">
          <p15:clr>
            <a:srgbClr val="A4A4A4"/>
          </p15:clr>
        </p15:guide>
        <p15:guide id="18" pos="4929">
          <p15:clr>
            <a:srgbClr val="A4A4A4"/>
          </p15:clr>
        </p15:guide>
        <p15:guide id="19" pos="5092">
          <p15:clr>
            <a:srgbClr val="A4A4A4"/>
          </p15:clr>
        </p15:guide>
        <p15:guide id="20" pos="5515">
          <p15:clr>
            <a:srgbClr val="A4A4A4"/>
          </p15:clr>
        </p15:guide>
        <p15:guide id="21" pos="5678">
          <p15:clr>
            <a:srgbClr val="A4A4A4"/>
          </p15:clr>
        </p15:guide>
        <p15:guide id="22" pos="6100">
          <p15:clr>
            <a:srgbClr val="A4A4A4"/>
          </p15:clr>
        </p15:guide>
        <p15:guide id="23" pos="6263">
          <p15:clr>
            <a:srgbClr val="A4A4A4"/>
          </p15:clr>
        </p15:guide>
        <p15:guide id="24" pos="6686">
          <p15:clr>
            <a:srgbClr val="A4A4A4"/>
          </p15:clr>
        </p15:guide>
        <p15:guide id="25" pos="6849">
          <p15:clr>
            <a:srgbClr val="A4A4A4"/>
          </p15:clr>
        </p15:guide>
        <p15:guide id="26" pos="7271">
          <p15:clr>
            <a:srgbClr val="F26B43"/>
          </p15:clr>
        </p15:guide>
        <p15:guide id="27" orient="horz" pos="1224">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687" y="311972"/>
            <a:ext cx="10889267"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686" y="1196753"/>
            <a:ext cx="10889269"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698" y="6398801"/>
            <a:ext cx="5653472"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dirty="0"/>
              <a:t>/ Ministeriet for Fødevarer, Landbrug og Fiskeri - Landbrugsstyrelsen / Titel på præsentation</a:t>
            </a:r>
          </a:p>
        </p:txBody>
      </p:sp>
      <p:sp>
        <p:nvSpPr>
          <p:cNvPr id="6" name="Pladsholder til diasnummer 5"/>
          <p:cNvSpPr>
            <a:spLocks noGrp="1"/>
          </p:cNvSpPr>
          <p:nvPr>
            <p:ph type="sldNum" sz="quarter" idx="4"/>
          </p:nvPr>
        </p:nvSpPr>
        <p:spPr>
          <a:xfrm>
            <a:off x="817413" y="6398801"/>
            <a:ext cx="298878"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smtClean="0"/>
              <a:t>5. marts 2026</a:t>
            </a:fld>
            <a:endParaRPr lang="da-DK" dirty="0"/>
          </a:p>
        </p:txBody>
      </p:sp>
      <p:pic>
        <p:nvPicPr>
          <p:cNvPr id="8" name="Graphic 7">
            <a:extLst>
              <a:ext uri="{FF2B5EF4-FFF2-40B4-BE49-F238E27FC236}">
                <a16:creationId xmlns:a16="http://schemas.microsoft.com/office/drawing/2014/main" id="{BEDF92ED-1F03-4F53-BD5A-1017F255EB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6923" y="6379012"/>
            <a:ext cx="226991" cy="201461"/>
          </a:xfrm>
          <a:prstGeom prst="rect">
            <a:avLst/>
          </a:prstGeom>
        </p:spPr>
      </p:pic>
    </p:spTree>
    <p:extLst>
      <p:ext uri="{BB962C8B-B14F-4D97-AF65-F5344CB8AC3E}">
        <p14:creationId xmlns:p14="http://schemas.microsoft.com/office/powerpoint/2010/main" val="1556026615"/>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p15:clr>
            <a:srgbClr val="F26B43"/>
          </p15:clr>
        </p15:guide>
        <p15:guide id="4" orient="horz" pos="3831">
          <p15:clr>
            <a:srgbClr val="F26B43"/>
          </p15:clr>
        </p15:guide>
        <p15:guide id="5" orient="horz" pos="195">
          <p15:clr>
            <a:srgbClr val="F26B43"/>
          </p15:clr>
        </p15:guide>
        <p15:guide id="6" orient="horz" pos="491">
          <p15:clr>
            <a:srgbClr val="F26B43"/>
          </p15:clr>
        </p15:guide>
        <p15:guide id="7" pos="409">
          <p15:clr>
            <a:srgbClr val="F26B43"/>
          </p15:clr>
        </p15:guide>
        <p15:guide id="8" pos="72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hyperlink" Target="http://www.cbd.in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cbd.int/meetings/COP-1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mailto:thomid@sgav.dk" TargetMode="External"/><Relationship Id="rId4" Type="http://schemas.openxmlformats.org/officeDocument/2006/relationships/hyperlink" Target="mailto:rihos@sgav.d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tcs@stateofgreen.com"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ideo" Target="https://www.youtube.com/embed/qK0K2WYlnto?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5CB8962-B9FA-8546-AAE4-54BA30E612AF}"/>
              </a:ext>
            </a:extLst>
          </p:cNvPr>
          <p:cNvSpPr txBox="1"/>
          <p:nvPr/>
        </p:nvSpPr>
        <p:spPr>
          <a:xfrm>
            <a:off x="11223399" y="6549452"/>
            <a:ext cx="886052" cy="200055"/>
          </a:xfrm>
          <a:prstGeom prst="rect">
            <a:avLst/>
          </a:prstGeom>
          <a:noFill/>
        </p:spPr>
        <p:txBody>
          <a:bodyPr wrap="square" rtlCol="0">
            <a:spAutoFit/>
          </a:bodyPr>
          <a:lstStyle/>
          <a:p>
            <a:pPr algn="r"/>
            <a:r>
              <a:rPr lang="en-GB" sz="700">
                <a:solidFill>
                  <a:srgbClr val="FFFFFF"/>
                </a:solidFill>
                <a:latin typeface="Unica 77 LL" panose="020B0504010101010104" pitchFamily="34" charset="77"/>
              </a:rPr>
              <a:t>Video: Vestas</a:t>
            </a:r>
          </a:p>
        </p:txBody>
      </p:sp>
      <p:sp>
        <p:nvSpPr>
          <p:cNvPr id="6" name="Text Placeholder 5">
            <a:extLst>
              <a:ext uri="{FF2B5EF4-FFF2-40B4-BE49-F238E27FC236}">
                <a16:creationId xmlns:a16="http://schemas.microsoft.com/office/drawing/2014/main" id="{0AF3A9BC-C3DE-174E-9A55-D8E3155AA645}"/>
              </a:ext>
            </a:extLst>
          </p:cNvPr>
          <p:cNvSpPr>
            <a:spLocks noGrp="1"/>
          </p:cNvSpPr>
          <p:nvPr>
            <p:ph type="body" sz="quarter" idx="14"/>
          </p:nvPr>
        </p:nvSpPr>
        <p:spPr>
          <a:xfrm>
            <a:off x="821467" y="1188000"/>
            <a:ext cx="11357953" cy="712297"/>
          </a:xfrm>
        </p:spPr>
        <p:txBody>
          <a:bodyPr>
            <a:normAutofit fontScale="62500" lnSpcReduction="20000"/>
          </a:bodyPr>
          <a:lstStyle/>
          <a:p>
            <a:r>
              <a:rPr lang="en-GB" sz="5000" dirty="0">
                <a:solidFill>
                  <a:srgbClr val="FFFFFF"/>
                </a:solidFill>
                <a:latin typeface="Unica 77 LL" panose="020B0504010101010104" pitchFamily="34" charset="77"/>
              </a:rPr>
              <a:t>Welcome to</a:t>
            </a:r>
          </a:p>
          <a:p>
            <a:r>
              <a:rPr lang="en-GB" sz="5000" dirty="0">
                <a:solidFill>
                  <a:srgbClr val="FFFFFF"/>
                </a:solidFill>
                <a:latin typeface="Unica 77 LL" panose="020B0504010101010104" pitchFamily="34" charset="77"/>
              </a:rPr>
              <a:t>State of Green</a:t>
            </a:r>
          </a:p>
          <a:p>
            <a:endParaRPr lang="en-GB" sz="5000" dirty="0">
              <a:solidFill>
                <a:srgbClr val="FFFFFF"/>
              </a:solidFill>
              <a:latin typeface="Unica 77 LL" panose="020B0504010101010104" pitchFamily="34" charset="77"/>
            </a:endParaRPr>
          </a:p>
        </p:txBody>
      </p:sp>
      <p:sp>
        <p:nvSpPr>
          <p:cNvPr id="8" name="Text Placeholder 7">
            <a:extLst>
              <a:ext uri="{FF2B5EF4-FFF2-40B4-BE49-F238E27FC236}">
                <a16:creationId xmlns:a16="http://schemas.microsoft.com/office/drawing/2014/main" id="{881309D0-DD1C-EE41-97FD-14AFC6F15342}"/>
              </a:ext>
            </a:extLst>
          </p:cNvPr>
          <p:cNvSpPr>
            <a:spLocks noGrp="1"/>
          </p:cNvSpPr>
          <p:nvPr>
            <p:ph type="body" sz="quarter" idx="16"/>
          </p:nvPr>
        </p:nvSpPr>
        <p:spPr>
          <a:xfrm>
            <a:off x="836900" y="3580691"/>
            <a:ext cx="10579007" cy="300214"/>
          </a:xfrm>
        </p:spPr>
        <p:txBody>
          <a:bodyPr>
            <a:normAutofit fontScale="40000" lnSpcReduction="20000"/>
          </a:bodyPr>
          <a:lstStyle/>
          <a:p>
            <a:r>
              <a:rPr lang="en-GB" dirty="0">
                <a:solidFill>
                  <a:srgbClr val="FFFFFF"/>
                </a:solidFill>
                <a:latin typeface="Unica 77 LL" panose="020B0504010101010104" pitchFamily="34" charset="77"/>
              </a:rPr>
              <a:t>Presenter: Therese Suster, </a:t>
            </a:r>
            <a:br>
              <a:rPr lang="en-GB" dirty="0">
                <a:solidFill>
                  <a:srgbClr val="FFFFFF"/>
                </a:solidFill>
                <a:latin typeface="Unica 77 LL" panose="020B0504010101010104" pitchFamily="34" charset="77"/>
              </a:rPr>
            </a:br>
            <a:r>
              <a:rPr lang="en-GB" dirty="0">
                <a:solidFill>
                  <a:srgbClr val="FFFFFF"/>
                </a:solidFill>
                <a:latin typeface="Unica 77 LL" panose="020B0504010101010104" pitchFamily="34" charset="77"/>
              </a:rPr>
              <a:t>Biodiversity &amp; Green Finance</a:t>
            </a:r>
          </a:p>
        </p:txBody>
      </p:sp>
      <p:sp>
        <p:nvSpPr>
          <p:cNvPr id="28" name="Freeform 27">
            <a:extLst>
              <a:ext uri="{FF2B5EF4-FFF2-40B4-BE49-F238E27FC236}">
                <a16:creationId xmlns:a16="http://schemas.microsoft.com/office/drawing/2014/main" id="{4D6FC19B-C2F4-714B-AFBD-95D582283655}"/>
              </a:ext>
            </a:extLst>
          </p:cNvPr>
          <p:cNvSpPr/>
          <p:nvPr/>
        </p:nvSpPr>
        <p:spPr>
          <a:xfrm>
            <a:off x="495329" y="6152662"/>
            <a:ext cx="76641" cy="125836"/>
          </a:xfrm>
          <a:custGeom>
            <a:avLst/>
            <a:gdLst>
              <a:gd name="connsiteX0" fmla="*/ 0 w 76641"/>
              <a:gd name="connsiteY0" fmla="*/ 90312 h 125836"/>
              <a:gd name="connsiteX1" fmla="*/ 10253 w 76641"/>
              <a:gd name="connsiteY1" fmla="*/ 116308 h 125836"/>
              <a:gd name="connsiteX2" fmla="*/ 38321 w 76641"/>
              <a:gd name="connsiteY2" fmla="*/ 125837 h 125836"/>
              <a:gd name="connsiteX3" fmla="*/ 66388 w 76641"/>
              <a:gd name="connsiteY3" fmla="*/ 116308 h 125836"/>
              <a:gd name="connsiteX4" fmla="*/ 76641 w 76641"/>
              <a:gd name="connsiteY4" fmla="*/ 90312 h 125836"/>
              <a:gd name="connsiteX5" fmla="*/ 76641 w 76641"/>
              <a:gd name="connsiteY5" fmla="*/ 35524 h 125836"/>
              <a:gd name="connsiteX6" fmla="*/ 66388 w 76641"/>
              <a:gd name="connsiteY6" fmla="*/ 9632 h 125836"/>
              <a:gd name="connsiteX7" fmla="*/ 38321 w 76641"/>
              <a:gd name="connsiteY7" fmla="*/ 0 h 125836"/>
              <a:gd name="connsiteX8" fmla="*/ 10357 w 76641"/>
              <a:gd name="connsiteY8" fmla="*/ 9632 h 125836"/>
              <a:gd name="connsiteX9" fmla="*/ 0 w 76641"/>
              <a:gd name="connsiteY9" fmla="*/ 35524 h 125836"/>
              <a:gd name="connsiteX10" fmla="*/ 0 w 76641"/>
              <a:gd name="connsiteY10" fmla="*/ 90312 h 125836"/>
              <a:gd name="connsiteX11" fmla="*/ 21439 w 76641"/>
              <a:gd name="connsiteY11" fmla="*/ 37181 h 125836"/>
              <a:gd name="connsiteX12" fmla="*/ 25789 w 76641"/>
              <a:gd name="connsiteY12" fmla="*/ 24132 h 125836"/>
              <a:gd name="connsiteX13" fmla="*/ 38321 w 76641"/>
              <a:gd name="connsiteY13" fmla="*/ 19575 h 125836"/>
              <a:gd name="connsiteX14" fmla="*/ 50956 w 76641"/>
              <a:gd name="connsiteY14" fmla="*/ 24132 h 125836"/>
              <a:gd name="connsiteX15" fmla="*/ 55409 w 76641"/>
              <a:gd name="connsiteY15" fmla="*/ 37181 h 125836"/>
              <a:gd name="connsiteX16" fmla="*/ 55409 w 76641"/>
              <a:gd name="connsiteY16" fmla="*/ 88862 h 125836"/>
              <a:gd name="connsiteX17" fmla="*/ 50956 w 76641"/>
              <a:gd name="connsiteY17" fmla="*/ 101705 h 125836"/>
              <a:gd name="connsiteX18" fmla="*/ 38321 w 76641"/>
              <a:gd name="connsiteY18" fmla="*/ 106262 h 125836"/>
              <a:gd name="connsiteX19" fmla="*/ 25789 w 76641"/>
              <a:gd name="connsiteY19" fmla="*/ 101705 h 125836"/>
              <a:gd name="connsiteX20" fmla="*/ 21439 w 76641"/>
              <a:gd name="connsiteY20" fmla="*/ 88862 h 125836"/>
              <a:gd name="connsiteX21" fmla="*/ 21439 w 76641"/>
              <a:gd name="connsiteY21" fmla="*/ 37181 h 1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641" h="125836">
                <a:moveTo>
                  <a:pt x="0" y="90312"/>
                </a:moveTo>
                <a:cubicBezTo>
                  <a:pt x="0" y="101291"/>
                  <a:pt x="3418" y="109990"/>
                  <a:pt x="10253" y="116308"/>
                </a:cubicBezTo>
                <a:cubicBezTo>
                  <a:pt x="17089" y="122626"/>
                  <a:pt x="26410" y="125837"/>
                  <a:pt x="38321" y="125837"/>
                </a:cubicBezTo>
                <a:cubicBezTo>
                  <a:pt x="50127" y="125837"/>
                  <a:pt x="59552" y="122626"/>
                  <a:pt x="66388" y="116308"/>
                </a:cubicBezTo>
                <a:cubicBezTo>
                  <a:pt x="73223" y="109990"/>
                  <a:pt x="76641" y="101291"/>
                  <a:pt x="76641" y="90312"/>
                </a:cubicBezTo>
                <a:lnTo>
                  <a:pt x="76641" y="35524"/>
                </a:lnTo>
                <a:cubicBezTo>
                  <a:pt x="76641" y="24649"/>
                  <a:pt x="73223" y="16053"/>
                  <a:pt x="66388" y="9632"/>
                </a:cubicBezTo>
                <a:cubicBezTo>
                  <a:pt x="59552" y="3211"/>
                  <a:pt x="50231" y="0"/>
                  <a:pt x="38321" y="0"/>
                </a:cubicBezTo>
                <a:cubicBezTo>
                  <a:pt x="26617" y="0"/>
                  <a:pt x="17296" y="3211"/>
                  <a:pt x="10357" y="9632"/>
                </a:cubicBezTo>
                <a:cubicBezTo>
                  <a:pt x="3418" y="16053"/>
                  <a:pt x="0" y="24649"/>
                  <a:pt x="0" y="35524"/>
                </a:cubicBezTo>
                <a:lnTo>
                  <a:pt x="0" y="90312"/>
                </a:lnTo>
                <a:close/>
                <a:moveTo>
                  <a:pt x="21439" y="37181"/>
                </a:moveTo>
                <a:cubicBezTo>
                  <a:pt x="21439" y="31485"/>
                  <a:pt x="22889" y="27135"/>
                  <a:pt x="25789" y="24132"/>
                </a:cubicBezTo>
                <a:cubicBezTo>
                  <a:pt x="28689" y="21128"/>
                  <a:pt x="32831" y="19575"/>
                  <a:pt x="38321" y="19575"/>
                </a:cubicBezTo>
                <a:cubicBezTo>
                  <a:pt x="43706" y="19575"/>
                  <a:pt x="47953" y="21128"/>
                  <a:pt x="50956" y="24132"/>
                </a:cubicBezTo>
                <a:cubicBezTo>
                  <a:pt x="53960" y="27135"/>
                  <a:pt x="55409" y="31485"/>
                  <a:pt x="55409" y="37181"/>
                </a:cubicBezTo>
                <a:lnTo>
                  <a:pt x="55409" y="88862"/>
                </a:lnTo>
                <a:cubicBezTo>
                  <a:pt x="55409" y="94455"/>
                  <a:pt x="53960" y="98701"/>
                  <a:pt x="50956" y="101705"/>
                </a:cubicBezTo>
                <a:cubicBezTo>
                  <a:pt x="47953" y="104708"/>
                  <a:pt x="43810" y="106262"/>
                  <a:pt x="38321" y="106262"/>
                </a:cubicBezTo>
                <a:cubicBezTo>
                  <a:pt x="32935" y="106262"/>
                  <a:pt x="28689" y="104708"/>
                  <a:pt x="25789" y="101705"/>
                </a:cubicBezTo>
                <a:cubicBezTo>
                  <a:pt x="22889" y="98701"/>
                  <a:pt x="21439" y="94351"/>
                  <a:pt x="21439" y="88862"/>
                </a:cubicBezTo>
                <a:lnTo>
                  <a:pt x="21439" y="37181"/>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29" name="Freeform 28">
            <a:extLst>
              <a:ext uri="{FF2B5EF4-FFF2-40B4-BE49-F238E27FC236}">
                <a16:creationId xmlns:a16="http://schemas.microsoft.com/office/drawing/2014/main" id="{629E72B0-8922-3943-A72B-D76D43EBC6FB}"/>
              </a:ext>
            </a:extLst>
          </p:cNvPr>
          <p:cNvSpPr/>
          <p:nvPr/>
        </p:nvSpPr>
        <p:spPr>
          <a:xfrm>
            <a:off x="587402" y="6306669"/>
            <a:ext cx="75398" cy="121486"/>
          </a:xfrm>
          <a:custGeom>
            <a:avLst/>
            <a:gdLst>
              <a:gd name="connsiteX0" fmla="*/ 0 w 75398"/>
              <a:gd name="connsiteY0" fmla="*/ 121487 h 121486"/>
              <a:gd name="connsiteX1" fmla="*/ 21439 w 75398"/>
              <a:gd name="connsiteY1" fmla="*/ 121487 h 121486"/>
              <a:gd name="connsiteX2" fmla="*/ 21439 w 75398"/>
              <a:gd name="connsiteY2" fmla="*/ 73120 h 121486"/>
              <a:gd name="connsiteX3" fmla="*/ 29206 w 75398"/>
              <a:gd name="connsiteY3" fmla="*/ 73120 h 121486"/>
              <a:gd name="connsiteX4" fmla="*/ 54063 w 75398"/>
              <a:gd name="connsiteY4" fmla="*/ 121487 h 121486"/>
              <a:gd name="connsiteX5" fmla="*/ 75398 w 75398"/>
              <a:gd name="connsiteY5" fmla="*/ 121487 h 121486"/>
              <a:gd name="connsiteX6" fmla="*/ 75398 w 75398"/>
              <a:gd name="connsiteY6" fmla="*/ 118380 h 121486"/>
              <a:gd name="connsiteX7" fmla="*/ 51370 w 75398"/>
              <a:gd name="connsiteY7" fmla="*/ 71877 h 121486"/>
              <a:gd name="connsiteX8" fmla="*/ 69081 w 75398"/>
              <a:gd name="connsiteY8" fmla="*/ 60692 h 121486"/>
              <a:gd name="connsiteX9" fmla="*/ 75088 w 75398"/>
              <a:gd name="connsiteY9" fmla="*/ 38528 h 121486"/>
              <a:gd name="connsiteX10" fmla="*/ 75088 w 75398"/>
              <a:gd name="connsiteY10" fmla="*/ 34799 h 121486"/>
              <a:gd name="connsiteX11" fmla="*/ 65766 w 75398"/>
              <a:gd name="connsiteY11" fmla="*/ 9011 h 121486"/>
              <a:gd name="connsiteX12" fmla="*/ 38838 w 75398"/>
              <a:gd name="connsiteY12" fmla="*/ 0 h 121486"/>
              <a:gd name="connsiteX13" fmla="*/ 104 w 75398"/>
              <a:gd name="connsiteY13" fmla="*/ 0 h 121486"/>
              <a:gd name="connsiteX14" fmla="*/ 104 w 75398"/>
              <a:gd name="connsiteY14" fmla="*/ 121487 h 121486"/>
              <a:gd name="connsiteX15" fmla="*/ 21439 w 75398"/>
              <a:gd name="connsiteY15" fmla="*/ 19678 h 121486"/>
              <a:gd name="connsiteX16" fmla="*/ 36974 w 75398"/>
              <a:gd name="connsiteY16" fmla="*/ 19678 h 121486"/>
              <a:gd name="connsiteX17" fmla="*/ 53442 w 75398"/>
              <a:gd name="connsiteY17" fmla="*/ 34903 h 121486"/>
              <a:gd name="connsiteX18" fmla="*/ 53442 w 75398"/>
              <a:gd name="connsiteY18" fmla="*/ 38631 h 121486"/>
              <a:gd name="connsiteX19" fmla="*/ 49195 w 75398"/>
              <a:gd name="connsiteY19" fmla="*/ 50438 h 121486"/>
              <a:gd name="connsiteX20" fmla="*/ 36974 w 75398"/>
              <a:gd name="connsiteY20" fmla="*/ 54063 h 121486"/>
              <a:gd name="connsiteX21" fmla="*/ 21439 w 75398"/>
              <a:gd name="connsiteY21" fmla="*/ 54063 h 121486"/>
              <a:gd name="connsiteX22" fmla="*/ 21439 w 75398"/>
              <a:gd name="connsiteY22" fmla="*/ 19678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398" h="121486">
                <a:moveTo>
                  <a:pt x="0" y="121487"/>
                </a:moveTo>
                <a:lnTo>
                  <a:pt x="21439" y="121487"/>
                </a:lnTo>
                <a:lnTo>
                  <a:pt x="21439" y="73120"/>
                </a:lnTo>
                <a:lnTo>
                  <a:pt x="29206" y="73120"/>
                </a:lnTo>
                <a:lnTo>
                  <a:pt x="54063" y="121487"/>
                </a:lnTo>
                <a:lnTo>
                  <a:pt x="75398" y="121487"/>
                </a:lnTo>
                <a:lnTo>
                  <a:pt x="75398" y="118380"/>
                </a:lnTo>
                <a:lnTo>
                  <a:pt x="51370" y="71877"/>
                </a:lnTo>
                <a:cubicBezTo>
                  <a:pt x="59138" y="70013"/>
                  <a:pt x="65041" y="66284"/>
                  <a:pt x="69081" y="60692"/>
                </a:cubicBezTo>
                <a:cubicBezTo>
                  <a:pt x="73120" y="55099"/>
                  <a:pt x="75088" y="47745"/>
                  <a:pt x="75088" y="38528"/>
                </a:cubicBezTo>
                <a:lnTo>
                  <a:pt x="75088" y="34799"/>
                </a:lnTo>
                <a:cubicBezTo>
                  <a:pt x="75088" y="23614"/>
                  <a:pt x="71981" y="14914"/>
                  <a:pt x="65766" y="9011"/>
                </a:cubicBezTo>
                <a:cubicBezTo>
                  <a:pt x="59552" y="3003"/>
                  <a:pt x="50542" y="0"/>
                  <a:pt x="38838" y="0"/>
                </a:cubicBezTo>
                <a:lnTo>
                  <a:pt x="104" y="0"/>
                </a:lnTo>
                <a:lnTo>
                  <a:pt x="104" y="121487"/>
                </a:lnTo>
                <a:close/>
                <a:moveTo>
                  <a:pt x="21439" y="19678"/>
                </a:moveTo>
                <a:lnTo>
                  <a:pt x="36974" y="19678"/>
                </a:lnTo>
                <a:cubicBezTo>
                  <a:pt x="47952" y="19678"/>
                  <a:pt x="53442" y="24753"/>
                  <a:pt x="53442" y="34903"/>
                </a:cubicBezTo>
                <a:lnTo>
                  <a:pt x="53442" y="38631"/>
                </a:lnTo>
                <a:cubicBezTo>
                  <a:pt x="53442" y="44017"/>
                  <a:pt x="51992" y="47953"/>
                  <a:pt x="49195" y="50438"/>
                </a:cubicBezTo>
                <a:cubicBezTo>
                  <a:pt x="46399" y="52820"/>
                  <a:pt x="42256" y="54063"/>
                  <a:pt x="36974" y="54063"/>
                </a:cubicBezTo>
                <a:lnTo>
                  <a:pt x="21439" y="54063"/>
                </a:lnTo>
                <a:lnTo>
                  <a:pt x="21439" y="19678"/>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0" name="Freeform 29">
            <a:extLst>
              <a:ext uri="{FF2B5EF4-FFF2-40B4-BE49-F238E27FC236}">
                <a16:creationId xmlns:a16="http://schemas.microsoft.com/office/drawing/2014/main" id="{1B9A587C-2844-6040-8E5B-0F79DF4BC9E3}"/>
              </a:ext>
            </a:extLst>
          </p:cNvPr>
          <p:cNvSpPr/>
          <p:nvPr/>
        </p:nvSpPr>
        <p:spPr>
          <a:xfrm>
            <a:off x="676160" y="6306669"/>
            <a:ext cx="65041" cy="121486"/>
          </a:xfrm>
          <a:custGeom>
            <a:avLst/>
            <a:gdLst>
              <a:gd name="connsiteX0" fmla="*/ 65041 w 65041"/>
              <a:gd name="connsiteY0" fmla="*/ 20300 h 121486"/>
              <a:gd name="connsiteX1" fmla="*/ 65041 w 65041"/>
              <a:gd name="connsiteY1" fmla="*/ 19678 h 121486"/>
              <a:gd name="connsiteX2" fmla="*/ 65041 w 65041"/>
              <a:gd name="connsiteY2" fmla="*/ 0 h 121486"/>
              <a:gd name="connsiteX3" fmla="*/ 1761 w 65041"/>
              <a:gd name="connsiteY3" fmla="*/ 0 h 121486"/>
              <a:gd name="connsiteX4" fmla="*/ 0 w 65041"/>
              <a:gd name="connsiteY4" fmla="*/ 0 h 121486"/>
              <a:gd name="connsiteX5" fmla="*/ 0 w 65041"/>
              <a:gd name="connsiteY5" fmla="*/ 121487 h 121486"/>
              <a:gd name="connsiteX6" fmla="*/ 1761 w 65041"/>
              <a:gd name="connsiteY6" fmla="*/ 121487 h 121486"/>
              <a:gd name="connsiteX7" fmla="*/ 65041 w 65041"/>
              <a:gd name="connsiteY7" fmla="*/ 121487 h 121486"/>
              <a:gd name="connsiteX8" fmla="*/ 65041 w 65041"/>
              <a:gd name="connsiteY8" fmla="*/ 101912 h 121486"/>
              <a:gd name="connsiteX9" fmla="*/ 65041 w 65041"/>
              <a:gd name="connsiteY9" fmla="*/ 101291 h 121486"/>
              <a:gd name="connsiteX10" fmla="*/ 21439 w 65041"/>
              <a:gd name="connsiteY10" fmla="*/ 101291 h 121486"/>
              <a:gd name="connsiteX11" fmla="*/ 21439 w 65041"/>
              <a:gd name="connsiteY11" fmla="*/ 70945 h 121486"/>
              <a:gd name="connsiteX12" fmla="*/ 61831 w 65041"/>
              <a:gd name="connsiteY12" fmla="*/ 70945 h 121486"/>
              <a:gd name="connsiteX13" fmla="*/ 61831 w 65041"/>
              <a:gd name="connsiteY13" fmla="*/ 70634 h 121486"/>
              <a:gd name="connsiteX14" fmla="*/ 61831 w 65041"/>
              <a:gd name="connsiteY14" fmla="*/ 51163 h 121486"/>
              <a:gd name="connsiteX15" fmla="*/ 61831 w 65041"/>
              <a:gd name="connsiteY15" fmla="*/ 50645 h 121486"/>
              <a:gd name="connsiteX16" fmla="*/ 21439 w 65041"/>
              <a:gd name="connsiteY16" fmla="*/ 50645 h 121486"/>
              <a:gd name="connsiteX17" fmla="*/ 21439 w 65041"/>
              <a:gd name="connsiteY17" fmla="*/ 2030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41" h="121486">
                <a:moveTo>
                  <a:pt x="65041" y="20300"/>
                </a:moveTo>
                <a:lnTo>
                  <a:pt x="65041" y="19678"/>
                </a:lnTo>
                <a:lnTo>
                  <a:pt x="65041" y="0"/>
                </a:lnTo>
                <a:lnTo>
                  <a:pt x="1761" y="0"/>
                </a:lnTo>
                <a:lnTo>
                  <a:pt x="0" y="0"/>
                </a:lnTo>
                <a:lnTo>
                  <a:pt x="0" y="121487"/>
                </a:lnTo>
                <a:lnTo>
                  <a:pt x="1761" y="121487"/>
                </a:lnTo>
                <a:lnTo>
                  <a:pt x="65041" y="121487"/>
                </a:lnTo>
                <a:lnTo>
                  <a:pt x="65041" y="101912"/>
                </a:lnTo>
                <a:lnTo>
                  <a:pt x="65041" y="101291"/>
                </a:lnTo>
                <a:lnTo>
                  <a:pt x="21439" y="101291"/>
                </a:lnTo>
                <a:lnTo>
                  <a:pt x="21439" y="70945"/>
                </a:lnTo>
                <a:lnTo>
                  <a:pt x="61831" y="70945"/>
                </a:lnTo>
                <a:lnTo>
                  <a:pt x="61831" y="70634"/>
                </a:lnTo>
                <a:lnTo>
                  <a:pt x="61831" y="51163"/>
                </a:lnTo>
                <a:lnTo>
                  <a:pt x="61831" y="50645"/>
                </a:lnTo>
                <a:lnTo>
                  <a:pt x="21439" y="50645"/>
                </a:lnTo>
                <a:lnTo>
                  <a:pt x="21439" y="2030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1" name="Freeform 30">
            <a:extLst>
              <a:ext uri="{FF2B5EF4-FFF2-40B4-BE49-F238E27FC236}">
                <a16:creationId xmlns:a16="http://schemas.microsoft.com/office/drawing/2014/main" id="{BC7F0588-FBE5-7D4C-8B84-4298256E878F}"/>
              </a:ext>
            </a:extLst>
          </p:cNvPr>
          <p:cNvSpPr/>
          <p:nvPr/>
        </p:nvSpPr>
        <p:spPr>
          <a:xfrm>
            <a:off x="756426" y="6306669"/>
            <a:ext cx="65041" cy="121486"/>
          </a:xfrm>
          <a:custGeom>
            <a:avLst/>
            <a:gdLst>
              <a:gd name="connsiteX0" fmla="*/ 0 w 65041"/>
              <a:gd name="connsiteY0" fmla="*/ 0 h 121486"/>
              <a:gd name="connsiteX1" fmla="*/ 0 w 65041"/>
              <a:gd name="connsiteY1" fmla="*/ 121487 h 121486"/>
              <a:gd name="connsiteX2" fmla="*/ 1761 w 65041"/>
              <a:gd name="connsiteY2" fmla="*/ 121487 h 121486"/>
              <a:gd name="connsiteX3" fmla="*/ 65041 w 65041"/>
              <a:gd name="connsiteY3" fmla="*/ 121487 h 121486"/>
              <a:gd name="connsiteX4" fmla="*/ 65041 w 65041"/>
              <a:gd name="connsiteY4" fmla="*/ 101912 h 121486"/>
              <a:gd name="connsiteX5" fmla="*/ 65041 w 65041"/>
              <a:gd name="connsiteY5" fmla="*/ 101291 h 121486"/>
              <a:gd name="connsiteX6" fmla="*/ 21439 w 65041"/>
              <a:gd name="connsiteY6" fmla="*/ 101291 h 121486"/>
              <a:gd name="connsiteX7" fmla="*/ 21439 w 65041"/>
              <a:gd name="connsiteY7" fmla="*/ 70945 h 121486"/>
              <a:gd name="connsiteX8" fmla="*/ 61831 w 65041"/>
              <a:gd name="connsiteY8" fmla="*/ 70945 h 121486"/>
              <a:gd name="connsiteX9" fmla="*/ 61831 w 65041"/>
              <a:gd name="connsiteY9" fmla="*/ 70634 h 121486"/>
              <a:gd name="connsiteX10" fmla="*/ 61831 w 65041"/>
              <a:gd name="connsiteY10" fmla="*/ 51163 h 121486"/>
              <a:gd name="connsiteX11" fmla="*/ 61831 w 65041"/>
              <a:gd name="connsiteY11" fmla="*/ 50645 h 121486"/>
              <a:gd name="connsiteX12" fmla="*/ 21439 w 65041"/>
              <a:gd name="connsiteY12" fmla="*/ 50645 h 121486"/>
              <a:gd name="connsiteX13" fmla="*/ 21439 w 65041"/>
              <a:gd name="connsiteY13" fmla="*/ 20300 h 121486"/>
              <a:gd name="connsiteX14" fmla="*/ 65041 w 65041"/>
              <a:gd name="connsiteY14" fmla="*/ 20300 h 121486"/>
              <a:gd name="connsiteX15" fmla="*/ 65041 w 65041"/>
              <a:gd name="connsiteY15" fmla="*/ 19678 h 121486"/>
              <a:gd name="connsiteX16" fmla="*/ 65041 w 65041"/>
              <a:gd name="connsiteY16" fmla="*/ 0 h 121486"/>
              <a:gd name="connsiteX17" fmla="*/ 1761 w 65041"/>
              <a:gd name="connsiteY17" fmla="*/ 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41" h="121486">
                <a:moveTo>
                  <a:pt x="0" y="0"/>
                </a:moveTo>
                <a:lnTo>
                  <a:pt x="0" y="121487"/>
                </a:lnTo>
                <a:lnTo>
                  <a:pt x="1761" y="121487"/>
                </a:lnTo>
                <a:lnTo>
                  <a:pt x="65041" y="121487"/>
                </a:lnTo>
                <a:lnTo>
                  <a:pt x="65041" y="101912"/>
                </a:lnTo>
                <a:lnTo>
                  <a:pt x="65041" y="101291"/>
                </a:lnTo>
                <a:lnTo>
                  <a:pt x="21439" y="101291"/>
                </a:lnTo>
                <a:lnTo>
                  <a:pt x="21439" y="70945"/>
                </a:lnTo>
                <a:lnTo>
                  <a:pt x="61831" y="70945"/>
                </a:lnTo>
                <a:lnTo>
                  <a:pt x="61831" y="70634"/>
                </a:lnTo>
                <a:lnTo>
                  <a:pt x="61831" y="51163"/>
                </a:lnTo>
                <a:lnTo>
                  <a:pt x="61831" y="50645"/>
                </a:lnTo>
                <a:lnTo>
                  <a:pt x="21439" y="50645"/>
                </a:lnTo>
                <a:lnTo>
                  <a:pt x="21439" y="20300"/>
                </a:lnTo>
                <a:lnTo>
                  <a:pt x="65041" y="20300"/>
                </a:lnTo>
                <a:lnTo>
                  <a:pt x="65041" y="19678"/>
                </a:lnTo>
                <a:lnTo>
                  <a:pt x="65041" y="0"/>
                </a:lnTo>
                <a:lnTo>
                  <a:pt x="1761"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2" name="Freeform 31">
            <a:extLst>
              <a:ext uri="{FF2B5EF4-FFF2-40B4-BE49-F238E27FC236}">
                <a16:creationId xmlns:a16="http://schemas.microsoft.com/office/drawing/2014/main" id="{63CD6497-EECA-C44D-9FEC-B29F1D49C5B6}"/>
              </a:ext>
            </a:extLst>
          </p:cNvPr>
          <p:cNvSpPr/>
          <p:nvPr/>
        </p:nvSpPr>
        <p:spPr>
          <a:xfrm>
            <a:off x="836900" y="6306669"/>
            <a:ext cx="73534" cy="121486"/>
          </a:xfrm>
          <a:custGeom>
            <a:avLst/>
            <a:gdLst>
              <a:gd name="connsiteX0" fmla="*/ 0 w 73534"/>
              <a:gd name="connsiteY0" fmla="*/ 0 h 121486"/>
              <a:gd name="connsiteX1" fmla="*/ 0 w 73534"/>
              <a:gd name="connsiteY1" fmla="*/ 121487 h 121486"/>
              <a:gd name="connsiteX2" fmla="*/ 20507 w 73534"/>
              <a:gd name="connsiteY2" fmla="*/ 121487 h 121486"/>
              <a:gd name="connsiteX3" fmla="*/ 20507 w 73534"/>
              <a:gd name="connsiteY3" fmla="*/ 45260 h 121486"/>
              <a:gd name="connsiteX4" fmla="*/ 50749 w 73534"/>
              <a:gd name="connsiteY4" fmla="*/ 121487 h 121486"/>
              <a:gd name="connsiteX5" fmla="*/ 73534 w 73534"/>
              <a:gd name="connsiteY5" fmla="*/ 121487 h 121486"/>
              <a:gd name="connsiteX6" fmla="*/ 73534 w 73534"/>
              <a:gd name="connsiteY6" fmla="*/ 0 h 121486"/>
              <a:gd name="connsiteX7" fmla="*/ 52924 w 73534"/>
              <a:gd name="connsiteY7" fmla="*/ 0 h 121486"/>
              <a:gd name="connsiteX8" fmla="*/ 52924 w 73534"/>
              <a:gd name="connsiteY8" fmla="*/ 77470 h 121486"/>
              <a:gd name="connsiteX9" fmla="*/ 22785 w 73534"/>
              <a:gd name="connsiteY9" fmla="*/ 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34" h="121486">
                <a:moveTo>
                  <a:pt x="0" y="0"/>
                </a:moveTo>
                <a:lnTo>
                  <a:pt x="0" y="121487"/>
                </a:lnTo>
                <a:lnTo>
                  <a:pt x="20507" y="121487"/>
                </a:lnTo>
                <a:lnTo>
                  <a:pt x="20507" y="45260"/>
                </a:lnTo>
                <a:lnTo>
                  <a:pt x="50749" y="121487"/>
                </a:lnTo>
                <a:lnTo>
                  <a:pt x="73534" y="121487"/>
                </a:lnTo>
                <a:lnTo>
                  <a:pt x="73534" y="0"/>
                </a:lnTo>
                <a:lnTo>
                  <a:pt x="52924" y="0"/>
                </a:lnTo>
                <a:lnTo>
                  <a:pt x="52924" y="77470"/>
                </a:lnTo>
                <a:lnTo>
                  <a:pt x="22785"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3" name="Freeform 32">
            <a:extLst>
              <a:ext uri="{FF2B5EF4-FFF2-40B4-BE49-F238E27FC236}">
                <a16:creationId xmlns:a16="http://schemas.microsoft.com/office/drawing/2014/main" id="{1A41E69C-6755-BC44-BC5E-F5FDC67CD638}"/>
              </a:ext>
            </a:extLst>
          </p:cNvPr>
          <p:cNvSpPr/>
          <p:nvPr/>
        </p:nvSpPr>
        <p:spPr>
          <a:xfrm>
            <a:off x="414338" y="5922014"/>
            <a:ext cx="587133" cy="20195"/>
          </a:xfrm>
          <a:custGeom>
            <a:avLst/>
            <a:gdLst>
              <a:gd name="connsiteX0" fmla="*/ 20196 w 587133"/>
              <a:gd name="connsiteY0" fmla="*/ 20196 h 20195"/>
              <a:gd name="connsiteX1" fmla="*/ 587133 w 587133"/>
              <a:gd name="connsiteY1" fmla="*/ 20196 h 20195"/>
              <a:gd name="connsiteX2" fmla="*/ 587133 w 587133"/>
              <a:gd name="connsiteY2" fmla="*/ 0 h 20195"/>
              <a:gd name="connsiteX3" fmla="*/ 0 w 587133"/>
              <a:gd name="connsiteY3" fmla="*/ 0 h 20195"/>
              <a:gd name="connsiteX4" fmla="*/ 0 w 587133"/>
              <a:gd name="connsiteY4" fmla="*/ 20196 h 2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33" h="20195">
                <a:moveTo>
                  <a:pt x="20196" y="20196"/>
                </a:moveTo>
                <a:lnTo>
                  <a:pt x="587133" y="20196"/>
                </a:lnTo>
                <a:lnTo>
                  <a:pt x="587133" y="0"/>
                </a:lnTo>
                <a:lnTo>
                  <a:pt x="0" y="0"/>
                </a:lnTo>
                <a:lnTo>
                  <a:pt x="0" y="20196"/>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4" name="Freeform 33">
            <a:extLst>
              <a:ext uri="{FF2B5EF4-FFF2-40B4-BE49-F238E27FC236}">
                <a16:creationId xmlns:a16="http://schemas.microsoft.com/office/drawing/2014/main" id="{CEAA934A-B718-FA42-8D2F-92AE8D4AC746}"/>
              </a:ext>
            </a:extLst>
          </p:cNvPr>
          <p:cNvSpPr/>
          <p:nvPr/>
        </p:nvSpPr>
        <p:spPr>
          <a:xfrm>
            <a:off x="940779" y="6205482"/>
            <a:ext cx="60691" cy="20195"/>
          </a:xfrm>
          <a:custGeom>
            <a:avLst/>
            <a:gdLst>
              <a:gd name="connsiteX0" fmla="*/ 0 w 60691"/>
              <a:gd name="connsiteY0" fmla="*/ 0 h 20195"/>
              <a:gd name="connsiteX1" fmla="*/ 60691 w 60691"/>
              <a:gd name="connsiteY1" fmla="*/ 0 h 20195"/>
              <a:gd name="connsiteX2" fmla="*/ 60691 w 60691"/>
              <a:gd name="connsiteY2" fmla="*/ 20196 h 20195"/>
              <a:gd name="connsiteX3" fmla="*/ 0 w 60691"/>
              <a:gd name="connsiteY3" fmla="*/ 20196 h 20195"/>
            </a:gdLst>
            <a:ahLst/>
            <a:cxnLst>
              <a:cxn ang="0">
                <a:pos x="connsiteX0" y="connsiteY0"/>
              </a:cxn>
              <a:cxn ang="0">
                <a:pos x="connsiteX1" y="connsiteY1"/>
              </a:cxn>
              <a:cxn ang="0">
                <a:pos x="connsiteX2" y="connsiteY2"/>
              </a:cxn>
              <a:cxn ang="0">
                <a:pos x="connsiteX3" y="connsiteY3"/>
              </a:cxn>
            </a:cxnLst>
            <a:rect l="l" t="t" r="r" b="b"/>
            <a:pathLst>
              <a:path w="60691" h="20195">
                <a:moveTo>
                  <a:pt x="0" y="0"/>
                </a:moveTo>
                <a:lnTo>
                  <a:pt x="60691" y="0"/>
                </a:lnTo>
                <a:lnTo>
                  <a:pt x="60691" y="20196"/>
                </a:lnTo>
                <a:lnTo>
                  <a:pt x="0" y="20196"/>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5" name="Freeform 34">
            <a:extLst>
              <a:ext uri="{FF2B5EF4-FFF2-40B4-BE49-F238E27FC236}">
                <a16:creationId xmlns:a16="http://schemas.microsoft.com/office/drawing/2014/main" id="{3D2120C8-0A57-A84A-8F2F-D6D126D3C95F}"/>
              </a:ext>
            </a:extLst>
          </p:cNvPr>
          <p:cNvSpPr/>
          <p:nvPr/>
        </p:nvSpPr>
        <p:spPr>
          <a:xfrm>
            <a:off x="414338" y="6488951"/>
            <a:ext cx="587133" cy="20195"/>
          </a:xfrm>
          <a:custGeom>
            <a:avLst/>
            <a:gdLst>
              <a:gd name="connsiteX0" fmla="*/ 566938 w 587133"/>
              <a:gd name="connsiteY0" fmla="*/ 0 h 20195"/>
              <a:gd name="connsiteX1" fmla="*/ 0 w 587133"/>
              <a:gd name="connsiteY1" fmla="*/ 0 h 20195"/>
              <a:gd name="connsiteX2" fmla="*/ 0 w 587133"/>
              <a:gd name="connsiteY2" fmla="*/ 20196 h 20195"/>
              <a:gd name="connsiteX3" fmla="*/ 587133 w 587133"/>
              <a:gd name="connsiteY3" fmla="*/ 20196 h 20195"/>
              <a:gd name="connsiteX4" fmla="*/ 587133 w 587133"/>
              <a:gd name="connsiteY4" fmla="*/ 0 h 2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33" h="20195">
                <a:moveTo>
                  <a:pt x="566938" y="0"/>
                </a:moveTo>
                <a:lnTo>
                  <a:pt x="0" y="0"/>
                </a:lnTo>
                <a:lnTo>
                  <a:pt x="0" y="20196"/>
                </a:lnTo>
                <a:lnTo>
                  <a:pt x="587133" y="20196"/>
                </a:lnTo>
                <a:lnTo>
                  <a:pt x="587133"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6" name="Freeform 35">
            <a:extLst>
              <a:ext uri="{FF2B5EF4-FFF2-40B4-BE49-F238E27FC236}">
                <a16:creationId xmlns:a16="http://schemas.microsoft.com/office/drawing/2014/main" id="{28861F9B-44FA-1D42-9CDA-438A6014D763}"/>
              </a:ext>
            </a:extLst>
          </p:cNvPr>
          <p:cNvSpPr/>
          <p:nvPr/>
        </p:nvSpPr>
        <p:spPr>
          <a:xfrm>
            <a:off x="587402" y="6154837"/>
            <a:ext cx="65455" cy="121486"/>
          </a:xfrm>
          <a:custGeom>
            <a:avLst/>
            <a:gdLst>
              <a:gd name="connsiteX0" fmla="*/ 65456 w 65455"/>
              <a:gd name="connsiteY0" fmla="*/ 20300 h 121486"/>
              <a:gd name="connsiteX1" fmla="*/ 65456 w 65455"/>
              <a:gd name="connsiteY1" fmla="*/ 0 h 121486"/>
              <a:gd name="connsiteX2" fmla="*/ 64834 w 65455"/>
              <a:gd name="connsiteY2" fmla="*/ 0 h 121486"/>
              <a:gd name="connsiteX3" fmla="*/ 15328 w 65455"/>
              <a:gd name="connsiteY3" fmla="*/ 0 h 121486"/>
              <a:gd name="connsiteX4" fmla="*/ 0 w 65455"/>
              <a:gd name="connsiteY4" fmla="*/ 0 h 121486"/>
              <a:gd name="connsiteX5" fmla="*/ 0 w 65455"/>
              <a:gd name="connsiteY5" fmla="*/ 121487 h 121486"/>
              <a:gd name="connsiteX6" fmla="*/ 21439 w 65455"/>
              <a:gd name="connsiteY6" fmla="*/ 121487 h 121486"/>
              <a:gd name="connsiteX7" fmla="*/ 21439 w 65455"/>
              <a:gd name="connsiteY7" fmla="*/ 70841 h 121486"/>
              <a:gd name="connsiteX8" fmla="*/ 62349 w 65455"/>
              <a:gd name="connsiteY8" fmla="*/ 70841 h 121486"/>
              <a:gd name="connsiteX9" fmla="*/ 62349 w 65455"/>
              <a:gd name="connsiteY9" fmla="*/ 50645 h 121486"/>
              <a:gd name="connsiteX10" fmla="*/ 21439 w 65455"/>
              <a:gd name="connsiteY10" fmla="*/ 50645 h 121486"/>
              <a:gd name="connsiteX11" fmla="*/ 21439 w 65455"/>
              <a:gd name="connsiteY11" fmla="*/ 2030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5" h="121486">
                <a:moveTo>
                  <a:pt x="65456" y="20300"/>
                </a:moveTo>
                <a:lnTo>
                  <a:pt x="65456" y="0"/>
                </a:lnTo>
                <a:lnTo>
                  <a:pt x="64834" y="0"/>
                </a:lnTo>
                <a:lnTo>
                  <a:pt x="15328" y="0"/>
                </a:lnTo>
                <a:lnTo>
                  <a:pt x="0" y="0"/>
                </a:lnTo>
                <a:lnTo>
                  <a:pt x="0" y="121487"/>
                </a:lnTo>
                <a:lnTo>
                  <a:pt x="21439" y="121487"/>
                </a:lnTo>
                <a:lnTo>
                  <a:pt x="21439" y="70841"/>
                </a:lnTo>
                <a:lnTo>
                  <a:pt x="62349" y="70841"/>
                </a:lnTo>
                <a:lnTo>
                  <a:pt x="62349" y="50645"/>
                </a:lnTo>
                <a:lnTo>
                  <a:pt x="21439" y="50645"/>
                </a:lnTo>
                <a:lnTo>
                  <a:pt x="21439" y="2030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7" name="Freeform 36">
            <a:extLst>
              <a:ext uri="{FF2B5EF4-FFF2-40B4-BE49-F238E27FC236}">
                <a16:creationId xmlns:a16="http://schemas.microsoft.com/office/drawing/2014/main" id="{9FF2DB3E-3900-2240-8882-9410472C1005}"/>
              </a:ext>
            </a:extLst>
          </p:cNvPr>
          <p:cNvSpPr/>
          <p:nvPr/>
        </p:nvSpPr>
        <p:spPr>
          <a:xfrm>
            <a:off x="494707" y="6304184"/>
            <a:ext cx="77883" cy="126147"/>
          </a:xfrm>
          <a:custGeom>
            <a:avLst/>
            <a:gdLst>
              <a:gd name="connsiteX0" fmla="*/ 0 w 77883"/>
              <a:gd name="connsiteY0" fmla="*/ 90623 h 126147"/>
              <a:gd name="connsiteX1" fmla="*/ 10460 w 77883"/>
              <a:gd name="connsiteY1" fmla="*/ 116619 h 126147"/>
              <a:gd name="connsiteX2" fmla="*/ 39046 w 77883"/>
              <a:gd name="connsiteY2" fmla="*/ 126147 h 126147"/>
              <a:gd name="connsiteX3" fmla="*/ 67734 w 77883"/>
              <a:gd name="connsiteY3" fmla="*/ 116515 h 126147"/>
              <a:gd name="connsiteX4" fmla="*/ 77884 w 77883"/>
              <a:gd name="connsiteY4" fmla="*/ 89069 h 126147"/>
              <a:gd name="connsiteX5" fmla="*/ 77884 w 77883"/>
              <a:gd name="connsiteY5" fmla="*/ 86480 h 126147"/>
              <a:gd name="connsiteX6" fmla="*/ 77884 w 77883"/>
              <a:gd name="connsiteY6" fmla="*/ 82441 h 126147"/>
              <a:gd name="connsiteX7" fmla="*/ 77884 w 77883"/>
              <a:gd name="connsiteY7" fmla="*/ 58413 h 126147"/>
              <a:gd name="connsiteX8" fmla="*/ 77677 w 77883"/>
              <a:gd name="connsiteY8" fmla="*/ 58413 h 126147"/>
              <a:gd name="connsiteX9" fmla="*/ 73120 w 77883"/>
              <a:gd name="connsiteY9" fmla="*/ 58413 h 126147"/>
              <a:gd name="connsiteX10" fmla="*/ 34592 w 77883"/>
              <a:gd name="connsiteY10" fmla="*/ 58413 h 126147"/>
              <a:gd name="connsiteX11" fmla="*/ 34592 w 77883"/>
              <a:gd name="connsiteY11" fmla="*/ 77677 h 126147"/>
              <a:gd name="connsiteX12" fmla="*/ 56445 w 77883"/>
              <a:gd name="connsiteY12" fmla="*/ 77677 h 126147"/>
              <a:gd name="connsiteX13" fmla="*/ 56445 w 77883"/>
              <a:gd name="connsiteY13" fmla="*/ 82441 h 126147"/>
              <a:gd name="connsiteX14" fmla="*/ 56445 w 77883"/>
              <a:gd name="connsiteY14" fmla="*/ 89069 h 126147"/>
              <a:gd name="connsiteX15" fmla="*/ 51785 w 77883"/>
              <a:gd name="connsiteY15" fmla="*/ 101808 h 126147"/>
              <a:gd name="connsiteX16" fmla="*/ 39046 w 77883"/>
              <a:gd name="connsiteY16" fmla="*/ 106469 h 126147"/>
              <a:gd name="connsiteX17" fmla="*/ 26203 w 77883"/>
              <a:gd name="connsiteY17" fmla="*/ 101808 h 126147"/>
              <a:gd name="connsiteX18" fmla="*/ 21439 w 77883"/>
              <a:gd name="connsiteY18" fmla="*/ 89173 h 126147"/>
              <a:gd name="connsiteX19" fmla="*/ 21439 w 77883"/>
              <a:gd name="connsiteY19" fmla="*/ 36974 h 126147"/>
              <a:gd name="connsiteX20" fmla="*/ 26203 w 77883"/>
              <a:gd name="connsiteY20" fmla="*/ 24339 h 126147"/>
              <a:gd name="connsiteX21" fmla="*/ 39046 w 77883"/>
              <a:gd name="connsiteY21" fmla="*/ 19678 h 126147"/>
              <a:gd name="connsiteX22" fmla="*/ 51785 w 77883"/>
              <a:gd name="connsiteY22" fmla="*/ 24339 h 126147"/>
              <a:gd name="connsiteX23" fmla="*/ 56445 w 77883"/>
              <a:gd name="connsiteY23" fmla="*/ 37078 h 126147"/>
              <a:gd name="connsiteX24" fmla="*/ 56445 w 77883"/>
              <a:gd name="connsiteY24" fmla="*/ 43706 h 126147"/>
              <a:gd name="connsiteX25" fmla="*/ 77884 w 77883"/>
              <a:gd name="connsiteY25" fmla="*/ 43706 h 126147"/>
              <a:gd name="connsiteX26" fmla="*/ 77884 w 77883"/>
              <a:gd name="connsiteY26" fmla="*/ 37078 h 126147"/>
              <a:gd name="connsiteX27" fmla="*/ 67734 w 77883"/>
              <a:gd name="connsiteY27" fmla="*/ 9632 h 126147"/>
              <a:gd name="connsiteX28" fmla="*/ 39046 w 77883"/>
              <a:gd name="connsiteY28" fmla="*/ 0 h 126147"/>
              <a:gd name="connsiteX29" fmla="*/ 10460 w 77883"/>
              <a:gd name="connsiteY29" fmla="*/ 9528 h 126147"/>
              <a:gd name="connsiteX30" fmla="*/ 0 w 77883"/>
              <a:gd name="connsiteY30" fmla="*/ 35524 h 126147"/>
              <a:gd name="connsiteX31" fmla="*/ 0 w 77883"/>
              <a:gd name="connsiteY31" fmla="*/ 90623 h 12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883" h="126147">
                <a:moveTo>
                  <a:pt x="0" y="90623"/>
                </a:moveTo>
                <a:cubicBezTo>
                  <a:pt x="0" y="101601"/>
                  <a:pt x="3521" y="110301"/>
                  <a:pt x="10460" y="116619"/>
                </a:cubicBezTo>
                <a:cubicBezTo>
                  <a:pt x="17400" y="122937"/>
                  <a:pt x="26928" y="126147"/>
                  <a:pt x="39046" y="126147"/>
                </a:cubicBezTo>
                <a:cubicBezTo>
                  <a:pt x="51370" y="126147"/>
                  <a:pt x="61002" y="122937"/>
                  <a:pt x="67734" y="116515"/>
                </a:cubicBezTo>
                <a:cubicBezTo>
                  <a:pt x="74570" y="110094"/>
                  <a:pt x="77884" y="100980"/>
                  <a:pt x="77884" y="89069"/>
                </a:cubicBezTo>
                <a:lnTo>
                  <a:pt x="77884" y="86480"/>
                </a:lnTo>
                <a:lnTo>
                  <a:pt x="77884" y="82441"/>
                </a:lnTo>
                <a:lnTo>
                  <a:pt x="77884" y="58413"/>
                </a:lnTo>
                <a:lnTo>
                  <a:pt x="77677" y="58413"/>
                </a:lnTo>
                <a:lnTo>
                  <a:pt x="73120" y="58413"/>
                </a:lnTo>
                <a:lnTo>
                  <a:pt x="34592" y="58413"/>
                </a:lnTo>
                <a:lnTo>
                  <a:pt x="34592" y="77677"/>
                </a:lnTo>
                <a:lnTo>
                  <a:pt x="56445" y="77677"/>
                </a:lnTo>
                <a:lnTo>
                  <a:pt x="56445" y="82441"/>
                </a:lnTo>
                <a:lnTo>
                  <a:pt x="56445" y="89069"/>
                </a:lnTo>
                <a:cubicBezTo>
                  <a:pt x="56445" y="94455"/>
                  <a:pt x="54892" y="98805"/>
                  <a:pt x="51785" y="101808"/>
                </a:cubicBezTo>
                <a:cubicBezTo>
                  <a:pt x="48677" y="104916"/>
                  <a:pt x="44431" y="106469"/>
                  <a:pt x="39046" y="106469"/>
                </a:cubicBezTo>
                <a:cubicBezTo>
                  <a:pt x="33660" y="106469"/>
                  <a:pt x="29310" y="104916"/>
                  <a:pt x="26203" y="101808"/>
                </a:cubicBezTo>
                <a:cubicBezTo>
                  <a:pt x="23096" y="98701"/>
                  <a:pt x="21439" y="94559"/>
                  <a:pt x="21439" y="89173"/>
                </a:cubicBezTo>
                <a:lnTo>
                  <a:pt x="21439" y="36974"/>
                </a:lnTo>
                <a:cubicBezTo>
                  <a:pt x="21439" y="31692"/>
                  <a:pt x="22992" y="27446"/>
                  <a:pt x="26203" y="24339"/>
                </a:cubicBezTo>
                <a:cubicBezTo>
                  <a:pt x="29310" y="21232"/>
                  <a:pt x="33660" y="19678"/>
                  <a:pt x="39046" y="19678"/>
                </a:cubicBezTo>
                <a:cubicBezTo>
                  <a:pt x="44431" y="19678"/>
                  <a:pt x="48781" y="21232"/>
                  <a:pt x="51785" y="24339"/>
                </a:cubicBezTo>
                <a:cubicBezTo>
                  <a:pt x="54892" y="27446"/>
                  <a:pt x="56445" y="31692"/>
                  <a:pt x="56445" y="37078"/>
                </a:cubicBezTo>
                <a:lnTo>
                  <a:pt x="56445" y="43706"/>
                </a:lnTo>
                <a:lnTo>
                  <a:pt x="77884" y="43706"/>
                </a:lnTo>
                <a:lnTo>
                  <a:pt x="77884" y="37078"/>
                </a:lnTo>
                <a:cubicBezTo>
                  <a:pt x="77884" y="25271"/>
                  <a:pt x="74466" y="16053"/>
                  <a:pt x="67734" y="9632"/>
                </a:cubicBezTo>
                <a:cubicBezTo>
                  <a:pt x="60899" y="3211"/>
                  <a:pt x="51370" y="0"/>
                  <a:pt x="39046" y="0"/>
                </a:cubicBezTo>
                <a:cubicBezTo>
                  <a:pt x="26928" y="0"/>
                  <a:pt x="17400" y="3211"/>
                  <a:pt x="10460" y="9528"/>
                </a:cubicBezTo>
                <a:cubicBezTo>
                  <a:pt x="3521" y="15846"/>
                  <a:pt x="0" y="24546"/>
                  <a:pt x="0" y="35524"/>
                </a:cubicBezTo>
                <a:lnTo>
                  <a:pt x="0" y="90623"/>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8" name="Freeform 37">
            <a:extLst>
              <a:ext uri="{FF2B5EF4-FFF2-40B4-BE49-F238E27FC236}">
                <a16:creationId xmlns:a16="http://schemas.microsoft.com/office/drawing/2014/main" id="{1158803C-F2C1-0F45-893C-2791DBAD2858}"/>
              </a:ext>
            </a:extLst>
          </p:cNvPr>
          <p:cNvSpPr/>
          <p:nvPr/>
        </p:nvSpPr>
        <p:spPr>
          <a:xfrm>
            <a:off x="496882" y="6000726"/>
            <a:ext cx="73534" cy="126043"/>
          </a:xfrm>
          <a:custGeom>
            <a:avLst/>
            <a:gdLst>
              <a:gd name="connsiteX0" fmla="*/ 0 w 73534"/>
              <a:gd name="connsiteY0" fmla="*/ 83787 h 126043"/>
              <a:gd name="connsiteX1" fmla="*/ 0 w 73534"/>
              <a:gd name="connsiteY1" fmla="*/ 89380 h 126043"/>
              <a:gd name="connsiteX2" fmla="*/ 9321 w 73534"/>
              <a:gd name="connsiteY2" fmla="*/ 116619 h 126043"/>
              <a:gd name="connsiteX3" fmla="*/ 36249 w 73534"/>
              <a:gd name="connsiteY3" fmla="*/ 126044 h 126043"/>
              <a:gd name="connsiteX4" fmla="*/ 63591 w 73534"/>
              <a:gd name="connsiteY4" fmla="*/ 116826 h 126043"/>
              <a:gd name="connsiteX5" fmla="*/ 73534 w 73534"/>
              <a:gd name="connsiteY5" fmla="*/ 91969 h 126043"/>
              <a:gd name="connsiteX6" fmla="*/ 73534 w 73534"/>
              <a:gd name="connsiteY6" fmla="*/ 88241 h 126043"/>
              <a:gd name="connsiteX7" fmla="*/ 67113 w 73534"/>
              <a:gd name="connsiteY7" fmla="*/ 68563 h 126043"/>
              <a:gd name="connsiteX8" fmla="*/ 47228 w 73534"/>
              <a:gd name="connsiteY8" fmla="*/ 54477 h 126043"/>
              <a:gd name="connsiteX9" fmla="*/ 36146 w 73534"/>
              <a:gd name="connsiteY9" fmla="*/ 49713 h 126043"/>
              <a:gd name="connsiteX10" fmla="*/ 25478 w 73534"/>
              <a:gd name="connsiteY10" fmla="*/ 42567 h 126043"/>
              <a:gd name="connsiteX11" fmla="*/ 22578 w 73534"/>
              <a:gd name="connsiteY11" fmla="*/ 33556 h 126043"/>
              <a:gd name="connsiteX12" fmla="*/ 22578 w 73534"/>
              <a:gd name="connsiteY12" fmla="*/ 31692 h 126043"/>
              <a:gd name="connsiteX13" fmla="*/ 26410 w 73534"/>
              <a:gd name="connsiteY13" fmla="*/ 22475 h 126043"/>
              <a:gd name="connsiteX14" fmla="*/ 37078 w 73534"/>
              <a:gd name="connsiteY14" fmla="*/ 19264 h 126043"/>
              <a:gd name="connsiteX15" fmla="*/ 47953 w 73534"/>
              <a:gd name="connsiteY15" fmla="*/ 22889 h 126043"/>
              <a:gd name="connsiteX16" fmla="*/ 51163 w 73534"/>
              <a:gd name="connsiteY16" fmla="*/ 33349 h 126043"/>
              <a:gd name="connsiteX17" fmla="*/ 51163 w 73534"/>
              <a:gd name="connsiteY17" fmla="*/ 38942 h 126043"/>
              <a:gd name="connsiteX18" fmla="*/ 72084 w 73534"/>
              <a:gd name="connsiteY18" fmla="*/ 38942 h 126043"/>
              <a:gd name="connsiteX19" fmla="*/ 72084 w 73534"/>
              <a:gd name="connsiteY19" fmla="*/ 33349 h 126043"/>
              <a:gd name="connsiteX20" fmla="*/ 62866 w 73534"/>
              <a:gd name="connsiteY20" fmla="*/ 8700 h 126043"/>
              <a:gd name="connsiteX21" fmla="*/ 37388 w 73534"/>
              <a:gd name="connsiteY21" fmla="*/ 0 h 126043"/>
              <a:gd name="connsiteX22" fmla="*/ 10978 w 73534"/>
              <a:gd name="connsiteY22" fmla="*/ 8907 h 126043"/>
              <a:gd name="connsiteX23" fmla="*/ 1243 w 73534"/>
              <a:gd name="connsiteY23" fmla="*/ 32417 h 126043"/>
              <a:gd name="connsiteX24" fmla="*/ 1243 w 73534"/>
              <a:gd name="connsiteY24" fmla="*/ 36146 h 126043"/>
              <a:gd name="connsiteX25" fmla="*/ 7561 w 73534"/>
              <a:gd name="connsiteY25" fmla="*/ 54685 h 126043"/>
              <a:gd name="connsiteX26" fmla="*/ 26824 w 73534"/>
              <a:gd name="connsiteY26" fmla="*/ 68252 h 126043"/>
              <a:gd name="connsiteX27" fmla="*/ 37596 w 73534"/>
              <a:gd name="connsiteY27" fmla="*/ 73016 h 126043"/>
              <a:gd name="connsiteX28" fmla="*/ 48677 w 73534"/>
              <a:gd name="connsiteY28" fmla="*/ 80577 h 126043"/>
              <a:gd name="connsiteX29" fmla="*/ 51992 w 73534"/>
              <a:gd name="connsiteY29" fmla="*/ 90623 h 126043"/>
              <a:gd name="connsiteX30" fmla="*/ 51992 w 73534"/>
              <a:gd name="connsiteY30" fmla="*/ 92487 h 126043"/>
              <a:gd name="connsiteX31" fmla="*/ 47849 w 73534"/>
              <a:gd name="connsiteY31" fmla="*/ 102844 h 126043"/>
              <a:gd name="connsiteX32" fmla="*/ 36249 w 73534"/>
              <a:gd name="connsiteY32" fmla="*/ 106573 h 126043"/>
              <a:gd name="connsiteX33" fmla="*/ 20921 w 73534"/>
              <a:gd name="connsiteY33" fmla="*/ 89380 h 126043"/>
              <a:gd name="connsiteX34" fmla="*/ 20921 w 73534"/>
              <a:gd name="connsiteY34" fmla="*/ 83787 h 126043"/>
              <a:gd name="connsiteX35" fmla="*/ 0 w 73534"/>
              <a:gd name="connsiteY35" fmla="*/ 83787 h 12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534" h="126043">
                <a:moveTo>
                  <a:pt x="0" y="83787"/>
                </a:moveTo>
                <a:lnTo>
                  <a:pt x="0" y="89380"/>
                </a:lnTo>
                <a:cubicBezTo>
                  <a:pt x="0" y="101187"/>
                  <a:pt x="3107" y="110301"/>
                  <a:pt x="9321" y="116619"/>
                </a:cubicBezTo>
                <a:cubicBezTo>
                  <a:pt x="15535" y="122937"/>
                  <a:pt x="24546" y="126044"/>
                  <a:pt x="36249" y="126044"/>
                </a:cubicBezTo>
                <a:cubicBezTo>
                  <a:pt x="47849" y="126044"/>
                  <a:pt x="56963" y="122937"/>
                  <a:pt x="63591" y="116826"/>
                </a:cubicBezTo>
                <a:cubicBezTo>
                  <a:pt x="70220" y="110612"/>
                  <a:pt x="73534" y="102430"/>
                  <a:pt x="73534" y="91969"/>
                </a:cubicBezTo>
                <a:lnTo>
                  <a:pt x="73534" y="88241"/>
                </a:lnTo>
                <a:cubicBezTo>
                  <a:pt x="73534" y="80577"/>
                  <a:pt x="71359" y="74052"/>
                  <a:pt x="67113" y="68563"/>
                </a:cubicBezTo>
                <a:cubicBezTo>
                  <a:pt x="62866" y="63177"/>
                  <a:pt x="56238" y="58413"/>
                  <a:pt x="47228" y="54477"/>
                </a:cubicBezTo>
                <a:lnTo>
                  <a:pt x="36146" y="49713"/>
                </a:lnTo>
                <a:cubicBezTo>
                  <a:pt x="30967" y="47538"/>
                  <a:pt x="27446" y="45156"/>
                  <a:pt x="25478" y="42567"/>
                </a:cubicBezTo>
                <a:cubicBezTo>
                  <a:pt x="23614" y="40081"/>
                  <a:pt x="22578" y="37078"/>
                  <a:pt x="22578" y="33556"/>
                </a:cubicBezTo>
                <a:lnTo>
                  <a:pt x="22578" y="31692"/>
                </a:lnTo>
                <a:cubicBezTo>
                  <a:pt x="22578" y="27757"/>
                  <a:pt x="23821" y="24649"/>
                  <a:pt x="26410" y="22475"/>
                </a:cubicBezTo>
                <a:cubicBezTo>
                  <a:pt x="28896" y="20300"/>
                  <a:pt x="32521" y="19264"/>
                  <a:pt x="37078" y="19264"/>
                </a:cubicBezTo>
                <a:cubicBezTo>
                  <a:pt x="42153" y="19264"/>
                  <a:pt x="45778" y="20507"/>
                  <a:pt x="47953" y="22889"/>
                </a:cubicBezTo>
                <a:cubicBezTo>
                  <a:pt x="50127" y="25271"/>
                  <a:pt x="51163" y="28792"/>
                  <a:pt x="51163" y="33349"/>
                </a:cubicBezTo>
                <a:lnTo>
                  <a:pt x="51163" y="38942"/>
                </a:lnTo>
                <a:lnTo>
                  <a:pt x="72084" y="38942"/>
                </a:lnTo>
                <a:lnTo>
                  <a:pt x="72084" y="33349"/>
                </a:lnTo>
                <a:cubicBezTo>
                  <a:pt x="72084" y="22682"/>
                  <a:pt x="68977" y="14500"/>
                  <a:pt x="62866" y="8700"/>
                </a:cubicBezTo>
                <a:cubicBezTo>
                  <a:pt x="56756" y="2900"/>
                  <a:pt x="48263" y="0"/>
                  <a:pt x="37388" y="0"/>
                </a:cubicBezTo>
                <a:cubicBezTo>
                  <a:pt x="26307" y="0"/>
                  <a:pt x="17503" y="3004"/>
                  <a:pt x="10978" y="8907"/>
                </a:cubicBezTo>
                <a:cubicBezTo>
                  <a:pt x="4453" y="14810"/>
                  <a:pt x="1243" y="22682"/>
                  <a:pt x="1243" y="32417"/>
                </a:cubicBezTo>
                <a:lnTo>
                  <a:pt x="1243" y="36146"/>
                </a:lnTo>
                <a:cubicBezTo>
                  <a:pt x="1243" y="43292"/>
                  <a:pt x="3314" y="49506"/>
                  <a:pt x="7561" y="54685"/>
                </a:cubicBezTo>
                <a:cubicBezTo>
                  <a:pt x="11807" y="59863"/>
                  <a:pt x="18228" y="64420"/>
                  <a:pt x="26824" y="68252"/>
                </a:cubicBezTo>
                <a:lnTo>
                  <a:pt x="37596" y="73016"/>
                </a:lnTo>
                <a:cubicBezTo>
                  <a:pt x="42774" y="75398"/>
                  <a:pt x="46503" y="77884"/>
                  <a:pt x="48677" y="80577"/>
                </a:cubicBezTo>
                <a:cubicBezTo>
                  <a:pt x="50852" y="83270"/>
                  <a:pt x="51992" y="86584"/>
                  <a:pt x="51992" y="90623"/>
                </a:cubicBezTo>
                <a:lnTo>
                  <a:pt x="51992" y="92487"/>
                </a:lnTo>
                <a:cubicBezTo>
                  <a:pt x="51992" y="96941"/>
                  <a:pt x="50645" y="100358"/>
                  <a:pt x="47849" y="102844"/>
                </a:cubicBezTo>
                <a:cubicBezTo>
                  <a:pt x="45053" y="105330"/>
                  <a:pt x="41221" y="106573"/>
                  <a:pt x="36249" y="106573"/>
                </a:cubicBezTo>
                <a:cubicBezTo>
                  <a:pt x="25996" y="106573"/>
                  <a:pt x="20921" y="100876"/>
                  <a:pt x="20921" y="89380"/>
                </a:cubicBezTo>
                <a:lnTo>
                  <a:pt x="20921" y="83787"/>
                </a:lnTo>
                <a:lnTo>
                  <a:pt x="0" y="83787"/>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39" name="Freeform 38">
            <a:extLst>
              <a:ext uri="{FF2B5EF4-FFF2-40B4-BE49-F238E27FC236}">
                <a16:creationId xmlns:a16="http://schemas.microsoft.com/office/drawing/2014/main" id="{8FC3B35D-17DB-AB4D-BA17-02682B6C3378}"/>
              </a:ext>
            </a:extLst>
          </p:cNvPr>
          <p:cNvSpPr/>
          <p:nvPr/>
        </p:nvSpPr>
        <p:spPr>
          <a:xfrm>
            <a:off x="645607" y="6003005"/>
            <a:ext cx="85651" cy="121486"/>
          </a:xfrm>
          <a:custGeom>
            <a:avLst/>
            <a:gdLst>
              <a:gd name="connsiteX0" fmla="*/ 30139 w 85651"/>
              <a:gd name="connsiteY0" fmla="*/ 0 h 121486"/>
              <a:gd name="connsiteX1" fmla="*/ 0 w 85651"/>
              <a:gd name="connsiteY1" fmla="*/ 118380 h 121486"/>
              <a:gd name="connsiteX2" fmla="*/ 0 w 85651"/>
              <a:gd name="connsiteY2" fmla="*/ 121487 h 121486"/>
              <a:gd name="connsiteX3" fmla="*/ 21853 w 85651"/>
              <a:gd name="connsiteY3" fmla="*/ 121487 h 121486"/>
              <a:gd name="connsiteX4" fmla="*/ 27446 w 85651"/>
              <a:gd name="connsiteY4" fmla="*/ 97976 h 121486"/>
              <a:gd name="connsiteX5" fmla="*/ 58413 w 85651"/>
              <a:gd name="connsiteY5" fmla="*/ 97976 h 121486"/>
              <a:gd name="connsiteX6" fmla="*/ 63799 w 85651"/>
              <a:gd name="connsiteY6" fmla="*/ 121487 h 121486"/>
              <a:gd name="connsiteX7" fmla="*/ 85652 w 85651"/>
              <a:gd name="connsiteY7" fmla="*/ 121487 h 121486"/>
              <a:gd name="connsiteX8" fmla="*/ 85652 w 85651"/>
              <a:gd name="connsiteY8" fmla="*/ 118380 h 121486"/>
              <a:gd name="connsiteX9" fmla="*/ 55617 w 85651"/>
              <a:gd name="connsiteY9" fmla="*/ 0 h 121486"/>
              <a:gd name="connsiteX10" fmla="*/ 30139 w 85651"/>
              <a:gd name="connsiteY10" fmla="*/ 0 h 121486"/>
              <a:gd name="connsiteX11" fmla="*/ 31796 w 85651"/>
              <a:gd name="connsiteY11" fmla="*/ 78713 h 121486"/>
              <a:gd name="connsiteX12" fmla="*/ 42670 w 85651"/>
              <a:gd name="connsiteY12" fmla="*/ 31071 h 121486"/>
              <a:gd name="connsiteX13" fmla="*/ 53752 w 85651"/>
              <a:gd name="connsiteY13" fmla="*/ 78713 h 121486"/>
              <a:gd name="connsiteX14" fmla="*/ 31796 w 85651"/>
              <a:gd name="connsiteY14" fmla="*/ 78713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51" h="121486">
                <a:moveTo>
                  <a:pt x="30139" y="0"/>
                </a:moveTo>
                <a:lnTo>
                  <a:pt x="0" y="118380"/>
                </a:lnTo>
                <a:lnTo>
                  <a:pt x="0" y="121487"/>
                </a:lnTo>
                <a:lnTo>
                  <a:pt x="21853" y="121487"/>
                </a:lnTo>
                <a:lnTo>
                  <a:pt x="27446" y="97976"/>
                </a:lnTo>
                <a:lnTo>
                  <a:pt x="58413" y="97976"/>
                </a:lnTo>
                <a:lnTo>
                  <a:pt x="63799" y="121487"/>
                </a:lnTo>
                <a:lnTo>
                  <a:pt x="85652" y="121487"/>
                </a:lnTo>
                <a:lnTo>
                  <a:pt x="85652" y="118380"/>
                </a:lnTo>
                <a:lnTo>
                  <a:pt x="55617" y="0"/>
                </a:lnTo>
                <a:lnTo>
                  <a:pt x="30139" y="0"/>
                </a:lnTo>
                <a:close/>
                <a:moveTo>
                  <a:pt x="31796" y="78713"/>
                </a:moveTo>
                <a:lnTo>
                  <a:pt x="42670" y="31071"/>
                </a:lnTo>
                <a:lnTo>
                  <a:pt x="53752" y="78713"/>
                </a:lnTo>
                <a:lnTo>
                  <a:pt x="31796" y="78713"/>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40" name="Freeform 39">
            <a:extLst>
              <a:ext uri="{FF2B5EF4-FFF2-40B4-BE49-F238E27FC236}">
                <a16:creationId xmlns:a16="http://schemas.microsoft.com/office/drawing/2014/main" id="{7CBEE2E1-A407-4845-B0C0-D662312DA05B}"/>
              </a:ext>
            </a:extLst>
          </p:cNvPr>
          <p:cNvSpPr/>
          <p:nvPr/>
        </p:nvSpPr>
        <p:spPr>
          <a:xfrm>
            <a:off x="579220" y="6003005"/>
            <a:ext cx="71151" cy="121486"/>
          </a:xfrm>
          <a:custGeom>
            <a:avLst/>
            <a:gdLst>
              <a:gd name="connsiteX0" fmla="*/ 0 w 71151"/>
              <a:gd name="connsiteY0" fmla="*/ 19678 h 121486"/>
              <a:gd name="connsiteX1" fmla="*/ 0 w 71151"/>
              <a:gd name="connsiteY1" fmla="*/ 20196 h 121486"/>
              <a:gd name="connsiteX2" fmla="*/ 24857 w 71151"/>
              <a:gd name="connsiteY2" fmla="*/ 20196 h 121486"/>
              <a:gd name="connsiteX3" fmla="*/ 24857 w 71151"/>
              <a:gd name="connsiteY3" fmla="*/ 121487 h 121486"/>
              <a:gd name="connsiteX4" fmla="*/ 46295 w 71151"/>
              <a:gd name="connsiteY4" fmla="*/ 121487 h 121486"/>
              <a:gd name="connsiteX5" fmla="*/ 46295 w 71151"/>
              <a:gd name="connsiteY5" fmla="*/ 20196 h 121486"/>
              <a:gd name="connsiteX6" fmla="*/ 71152 w 71151"/>
              <a:gd name="connsiteY6" fmla="*/ 20196 h 121486"/>
              <a:gd name="connsiteX7" fmla="*/ 71152 w 71151"/>
              <a:gd name="connsiteY7" fmla="*/ 19678 h 121486"/>
              <a:gd name="connsiteX8" fmla="*/ 71152 w 71151"/>
              <a:gd name="connsiteY8" fmla="*/ 0 h 121486"/>
              <a:gd name="connsiteX9" fmla="*/ 0 w 71151"/>
              <a:gd name="connsiteY9" fmla="*/ 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51" h="121486">
                <a:moveTo>
                  <a:pt x="0" y="19678"/>
                </a:moveTo>
                <a:lnTo>
                  <a:pt x="0" y="20196"/>
                </a:lnTo>
                <a:lnTo>
                  <a:pt x="24857" y="20196"/>
                </a:lnTo>
                <a:lnTo>
                  <a:pt x="24857" y="121487"/>
                </a:lnTo>
                <a:lnTo>
                  <a:pt x="46295" y="121487"/>
                </a:lnTo>
                <a:lnTo>
                  <a:pt x="46295" y="20196"/>
                </a:lnTo>
                <a:lnTo>
                  <a:pt x="71152" y="20196"/>
                </a:lnTo>
                <a:lnTo>
                  <a:pt x="71152" y="19678"/>
                </a:lnTo>
                <a:lnTo>
                  <a:pt x="71152" y="0"/>
                </a:lnTo>
                <a:lnTo>
                  <a:pt x="0"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41" name="Freeform 40">
            <a:extLst>
              <a:ext uri="{FF2B5EF4-FFF2-40B4-BE49-F238E27FC236}">
                <a16:creationId xmlns:a16="http://schemas.microsoft.com/office/drawing/2014/main" id="{431EC798-5BB3-4D49-9075-F4A3E951AED1}"/>
              </a:ext>
            </a:extLst>
          </p:cNvPr>
          <p:cNvSpPr/>
          <p:nvPr/>
        </p:nvSpPr>
        <p:spPr>
          <a:xfrm>
            <a:off x="726288" y="6003005"/>
            <a:ext cx="71151" cy="121486"/>
          </a:xfrm>
          <a:custGeom>
            <a:avLst/>
            <a:gdLst>
              <a:gd name="connsiteX0" fmla="*/ 0 w 71151"/>
              <a:gd name="connsiteY0" fmla="*/ 0 h 121486"/>
              <a:gd name="connsiteX1" fmla="*/ 0 w 71151"/>
              <a:gd name="connsiteY1" fmla="*/ 19678 h 121486"/>
              <a:gd name="connsiteX2" fmla="*/ 0 w 71151"/>
              <a:gd name="connsiteY2" fmla="*/ 20196 h 121486"/>
              <a:gd name="connsiteX3" fmla="*/ 24857 w 71151"/>
              <a:gd name="connsiteY3" fmla="*/ 20196 h 121486"/>
              <a:gd name="connsiteX4" fmla="*/ 24857 w 71151"/>
              <a:gd name="connsiteY4" fmla="*/ 121487 h 121486"/>
              <a:gd name="connsiteX5" fmla="*/ 46295 w 71151"/>
              <a:gd name="connsiteY5" fmla="*/ 121487 h 121486"/>
              <a:gd name="connsiteX6" fmla="*/ 46295 w 71151"/>
              <a:gd name="connsiteY6" fmla="*/ 20196 h 121486"/>
              <a:gd name="connsiteX7" fmla="*/ 71152 w 71151"/>
              <a:gd name="connsiteY7" fmla="*/ 20196 h 121486"/>
              <a:gd name="connsiteX8" fmla="*/ 71152 w 71151"/>
              <a:gd name="connsiteY8" fmla="*/ 0 h 121486"/>
              <a:gd name="connsiteX9" fmla="*/ 71152 w 71151"/>
              <a:gd name="connsiteY9" fmla="*/ 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51" h="121486">
                <a:moveTo>
                  <a:pt x="0" y="0"/>
                </a:moveTo>
                <a:lnTo>
                  <a:pt x="0" y="19678"/>
                </a:lnTo>
                <a:lnTo>
                  <a:pt x="0" y="20196"/>
                </a:lnTo>
                <a:lnTo>
                  <a:pt x="24857" y="20196"/>
                </a:lnTo>
                <a:lnTo>
                  <a:pt x="24857" y="121487"/>
                </a:lnTo>
                <a:lnTo>
                  <a:pt x="46295" y="121487"/>
                </a:lnTo>
                <a:lnTo>
                  <a:pt x="46295" y="20196"/>
                </a:lnTo>
                <a:lnTo>
                  <a:pt x="71152" y="20196"/>
                </a:lnTo>
                <a:lnTo>
                  <a:pt x="71152" y="0"/>
                </a:lnTo>
                <a:lnTo>
                  <a:pt x="71152"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42" name="Freeform 41">
            <a:extLst>
              <a:ext uri="{FF2B5EF4-FFF2-40B4-BE49-F238E27FC236}">
                <a16:creationId xmlns:a16="http://schemas.microsoft.com/office/drawing/2014/main" id="{B8C75117-9632-DA4E-B206-FCE18E16974C}"/>
              </a:ext>
            </a:extLst>
          </p:cNvPr>
          <p:cNvSpPr/>
          <p:nvPr/>
        </p:nvSpPr>
        <p:spPr>
          <a:xfrm>
            <a:off x="811525" y="6003005"/>
            <a:ext cx="65041" cy="121486"/>
          </a:xfrm>
          <a:custGeom>
            <a:avLst/>
            <a:gdLst>
              <a:gd name="connsiteX0" fmla="*/ 0 w 65041"/>
              <a:gd name="connsiteY0" fmla="*/ 0 h 121486"/>
              <a:gd name="connsiteX1" fmla="*/ 0 w 65041"/>
              <a:gd name="connsiteY1" fmla="*/ 121487 h 121486"/>
              <a:gd name="connsiteX2" fmla="*/ 1761 w 65041"/>
              <a:gd name="connsiteY2" fmla="*/ 121487 h 121486"/>
              <a:gd name="connsiteX3" fmla="*/ 65041 w 65041"/>
              <a:gd name="connsiteY3" fmla="*/ 121487 h 121486"/>
              <a:gd name="connsiteX4" fmla="*/ 65041 w 65041"/>
              <a:gd name="connsiteY4" fmla="*/ 101808 h 121486"/>
              <a:gd name="connsiteX5" fmla="*/ 65041 w 65041"/>
              <a:gd name="connsiteY5" fmla="*/ 101187 h 121486"/>
              <a:gd name="connsiteX6" fmla="*/ 21542 w 65041"/>
              <a:gd name="connsiteY6" fmla="*/ 101187 h 121486"/>
              <a:gd name="connsiteX7" fmla="*/ 21542 w 65041"/>
              <a:gd name="connsiteY7" fmla="*/ 70841 h 121486"/>
              <a:gd name="connsiteX8" fmla="*/ 61831 w 65041"/>
              <a:gd name="connsiteY8" fmla="*/ 70841 h 121486"/>
              <a:gd name="connsiteX9" fmla="*/ 61831 w 65041"/>
              <a:gd name="connsiteY9" fmla="*/ 70531 h 121486"/>
              <a:gd name="connsiteX10" fmla="*/ 61831 w 65041"/>
              <a:gd name="connsiteY10" fmla="*/ 51060 h 121486"/>
              <a:gd name="connsiteX11" fmla="*/ 61831 w 65041"/>
              <a:gd name="connsiteY11" fmla="*/ 50645 h 121486"/>
              <a:gd name="connsiteX12" fmla="*/ 21542 w 65041"/>
              <a:gd name="connsiteY12" fmla="*/ 50645 h 121486"/>
              <a:gd name="connsiteX13" fmla="*/ 21542 w 65041"/>
              <a:gd name="connsiteY13" fmla="*/ 20196 h 121486"/>
              <a:gd name="connsiteX14" fmla="*/ 65041 w 65041"/>
              <a:gd name="connsiteY14" fmla="*/ 20196 h 121486"/>
              <a:gd name="connsiteX15" fmla="*/ 65041 w 65041"/>
              <a:gd name="connsiteY15" fmla="*/ 19678 h 121486"/>
              <a:gd name="connsiteX16" fmla="*/ 65041 w 65041"/>
              <a:gd name="connsiteY16" fmla="*/ 0 h 121486"/>
              <a:gd name="connsiteX17" fmla="*/ 1761 w 65041"/>
              <a:gd name="connsiteY17" fmla="*/ 0 h 12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41" h="121486">
                <a:moveTo>
                  <a:pt x="0" y="0"/>
                </a:moveTo>
                <a:lnTo>
                  <a:pt x="0" y="121487"/>
                </a:lnTo>
                <a:lnTo>
                  <a:pt x="1761" y="121487"/>
                </a:lnTo>
                <a:lnTo>
                  <a:pt x="65041" y="121487"/>
                </a:lnTo>
                <a:lnTo>
                  <a:pt x="65041" y="101808"/>
                </a:lnTo>
                <a:lnTo>
                  <a:pt x="65041" y="101187"/>
                </a:lnTo>
                <a:lnTo>
                  <a:pt x="21542" y="101187"/>
                </a:lnTo>
                <a:lnTo>
                  <a:pt x="21542" y="70841"/>
                </a:lnTo>
                <a:lnTo>
                  <a:pt x="61831" y="70841"/>
                </a:lnTo>
                <a:lnTo>
                  <a:pt x="61831" y="70531"/>
                </a:lnTo>
                <a:lnTo>
                  <a:pt x="61831" y="51060"/>
                </a:lnTo>
                <a:lnTo>
                  <a:pt x="61831" y="50645"/>
                </a:lnTo>
                <a:lnTo>
                  <a:pt x="21542" y="50645"/>
                </a:lnTo>
                <a:lnTo>
                  <a:pt x="21542" y="20196"/>
                </a:lnTo>
                <a:lnTo>
                  <a:pt x="65041" y="20196"/>
                </a:lnTo>
                <a:lnTo>
                  <a:pt x="65041" y="19678"/>
                </a:lnTo>
                <a:lnTo>
                  <a:pt x="65041" y="0"/>
                </a:lnTo>
                <a:lnTo>
                  <a:pt x="1761" y="0"/>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43" name="Freeform 42">
            <a:extLst>
              <a:ext uri="{FF2B5EF4-FFF2-40B4-BE49-F238E27FC236}">
                <a16:creationId xmlns:a16="http://schemas.microsoft.com/office/drawing/2014/main" id="{5B8F510E-82C7-3546-A67E-E5F54F3D0C83}"/>
              </a:ext>
            </a:extLst>
          </p:cNvPr>
          <p:cNvSpPr/>
          <p:nvPr/>
        </p:nvSpPr>
        <p:spPr>
          <a:xfrm>
            <a:off x="414338" y="5942209"/>
            <a:ext cx="20195" cy="283468"/>
          </a:xfrm>
          <a:custGeom>
            <a:avLst/>
            <a:gdLst>
              <a:gd name="connsiteX0" fmla="*/ 0 w 20195"/>
              <a:gd name="connsiteY0" fmla="*/ 0 h 283468"/>
              <a:gd name="connsiteX1" fmla="*/ 20196 w 20195"/>
              <a:gd name="connsiteY1" fmla="*/ 0 h 283468"/>
              <a:gd name="connsiteX2" fmla="*/ 20196 w 20195"/>
              <a:gd name="connsiteY2" fmla="*/ 283469 h 283468"/>
              <a:gd name="connsiteX3" fmla="*/ 0 w 20195"/>
              <a:gd name="connsiteY3" fmla="*/ 283469 h 283468"/>
            </a:gdLst>
            <a:ahLst/>
            <a:cxnLst>
              <a:cxn ang="0">
                <a:pos x="connsiteX0" y="connsiteY0"/>
              </a:cxn>
              <a:cxn ang="0">
                <a:pos x="connsiteX1" y="connsiteY1"/>
              </a:cxn>
              <a:cxn ang="0">
                <a:pos x="connsiteX2" y="connsiteY2"/>
              </a:cxn>
              <a:cxn ang="0">
                <a:pos x="connsiteX3" y="connsiteY3"/>
              </a:cxn>
            </a:cxnLst>
            <a:rect l="l" t="t" r="r" b="b"/>
            <a:pathLst>
              <a:path w="20195" h="283468">
                <a:moveTo>
                  <a:pt x="0" y="0"/>
                </a:moveTo>
                <a:lnTo>
                  <a:pt x="20196" y="0"/>
                </a:lnTo>
                <a:lnTo>
                  <a:pt x="20196" y="283469"/>
                </a:lnTo>
                <a:lnTo>
                  <a:pt x="0" y="283469"/>
                </a:lnTo>
                <a:close/>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sp>
        <p:nvSpPr>
          <p:cNvPr id="44" name="Freeform 43">
            <a:extLst>
              <a:ext uri="{FF2B5EF4-FFF2-40B4-BE49-F238E27FC236}">
                <a16:creationId xmlns:a16="http://schemas.microsoft.com/office/drawing/2014/main" id="{6672D234-2258-3B46-84A4-70CA96AAEEB7}"/>
              </a:ext>
            </a:extLst>
          </p:cNvPr>
          <p:cNvSpPr/>
          <p:nvPr/>
        </p:nvSpPr>
        <p:spPr>
          <a:xfrm>
            <a:off x="516767" y="6488951"/>
            <a:ext cx="1035" cy="20195"/>
          </a:xfrm>
          <a:custGeom>
            <a:avLst/>
            <a:gdLst>
              <a:gd name="connsiteX0" fmla="*/ 0 w 1035"/>
              <a:gd name="connsiteY0" fmla="*/ 0 h 20195"/>
              <a:gd name="connsiteX1" fmla="*/ 0 w 1035"/>
              <a:gd name="connsiteY1" fmla="*/ 20196 h 20195"/>
            </a:gdLst>
            <a:ahLst/>
            <a:cxnLst>
              <a:cxn ang="0">
                <a:pos x="connsiteX0" y="connsiteY0"/>
              </a:cxn>
              <a:cxn ang="0">
                <a:pos x="connsiteX1" y="connsiteY1"/>
              </a:cxn>
            </a:cxnLst>
            <a:rect l="l" t="t" r="r" b="b"/>
            <a:pathLst>
              <a:path w="1035" h="20195">
                <a:moveTo>
                  <a:pt x="0" y="0"/>
                </a:moveTo>
                <a:lnTo>
                  <a:pt x="0" y="20196"/>
                </a:lnTo>
              </a:path>
            </a:pathLst>
          </a:custGeom>
          <a:ln w="1025" cap="flat">
            <a:noFill/>
            <a:prstDash val="solid"/>
            <a:miter/>
          </a:ln>
        </p:spPr>
        <p:txBody>
          <a:bodyPr rtlCol="0" anchor="ctr"/>
          <a:lstStyle/>
          <a:p>
            <a:endParaRPr lang="en-GB">
              <a:latin typeface="Unica 77 LL" panose="020B0504010101010104" pitchFamily="34" charset="77"/>
            </a:endParaRPr>
          </a:p>
        </p:txBody>
      </p:sp>
      <p:sp>
        <p:nvSpPr>
          <p:cNvPr id="45" name="Freeform 44">
            <a:extLst>
              <a:ext uri="{FF2B5EF4-FFF2-40B4-BE49-F238E27FC236}">
                <a16:creationId xmlns:a16="http://schemas.microsoft.com/office/drawing/2014/main" id="{65348919-061E-4342-A2E7-9202BFB6FCBA}"/>
              </a:ext>
            </a:extLst>
          </p:cNvPr>
          <p:cNvSpPr/>
          <p:nvPr/>
        </p:nvSpPr>
        <p:spPr>
          <a:xfrm>
            <a:off x="981275" y="6225678"/>
            <a:ext cx="20195" cy="263272"/>
          </a:xfrm>
          <a:custGeom>
            <a:avLst/>
            <a:gdLst>
              <a:gd name="connsiteX0" fmla="*/ 20196 w 20195"/>
              <a:gd name="connsiteY0" fmla="*/ 263273 h 263272"/>
              <a:gd name="connsiteX1" fmla="*/ 20196 w 20195"/>
              <a:gd name="connsiteY1" fmla="*/ 0 h 263272"/>
              <a:gd name="connsiteX2" fmla="*/ 0 w 20195"/>
              <a:gd name="connsiteY2" fmla="*/ 0 h 263272"/>
              <a:gd name="connsiteX3" fmla="*/ 0 w 20195"/>
              <a:gd name="connsiteY3" fmla="*/ 263273 h 263272"/>
            </a:gdLst>
            <a:ahLst/>
            <a:cxnLst>
              <a:cxn ang="0">
                <a:pos x="connsiteX0" y="connsiteY0"/>
              </a:cxn>
              <a:cxn ang="0">
                <a:pos x="connsiteX1" y="connsiteY1"/>
              </a:cxn>
              <a:cxn ang="0">
                <a:pos x="connsiteX2" y="connsiteY2"/>
              </a:cxn>
              <a:cxn ang="0">
                <a:pos x="connsiteX3" y="connsiteY3"/>
              </a:cxn>
            </a:cxnLst>
            <a:rect l="l" t="t" r="r" b="b"/>
            <a:pathLst>
              <a:path w="20195" h="263272">
                <a:moveTo>
                  <a:pt x="20196" y="263273"/>
                </a:moveTo>
                <a:lnTo>
                  <a:pt x="20196" y="0"/>
                </a:lnTo>
                <a:lnTo>
                  <a:pt x="0" y="0"/>
                </a:lnTo>
                <a:lnTo>
                  <a:pt x="0" y="263273"/>
                </a:lnTo>
              </a:path>
            </a:pathLst>
          </a:custGeom>
          <a:solidFill>
            <a:srgbClr val="FFFFFF"/>
          </a:solidFill>
          <a:ln w="1025" cap="flat">
            <a:noFill/>
            <a:prstDash val="solid"/>
            <a:miter/>
          </a:ln>
        </p:spPr>
        <p:txBody>
          <a:bodyPr rtlCol="0" anchor="ctr"/>
          <a:lstStyle/>
          <a:p>
            <a:endParaRPr lang="en-GB">
              <a:latin typeface="Unica 77 LL" panose="020B0504010101010104" pitchFamily="34" charset="77"/>
            </a:endParaRPr>
          </a:p>
        </p:txBody>
      </p:sp>
      <p:pic>
        <p:nvPicPr>
          <p:cNvPr id="1026" name="Picture 2">
            <a:extLst>
              <a:ext uri="{FF2B5EF4-FFF2-40B4-BE49-F238E27FC236}">
                <a16:creationId xmlns:a16="http://schemas.microsoft.com/office/drawing/2014/main" id="{2B90ABF4-DEC7-77DD-DAD4-E6970FA8B56B}"/>
              </a:ext>
            </a:extLst>
          </p:cNvPr>
          <p:cNvPicPr>
            <a:picLocks noChangeAspect="1" noChangeArrowheads="1"/>
          </p:cNvPicPr>
          <p:nvPr/>
        </p:nvPicPr>
        <p:blipFill>
          <a:blip r:embed="rId3">
            <a:alphaModFix amt="92000"/>
            <a:extLst>
              <a:ext uri="{28A0092B-C50C-407E-A947-70E740481C1C}">
                <a14:useLocalDpi xmlns:a14="http://schemas.microsoft.com/office/drawing/2010/main" val="0"/>
              </a:ext>
            </a:extLst>
          </a:blip>
          <a:srcRect/>
          <a:stretch>
            <a:fillRect/>
          </a:stretch>
        </p:blipFill>
        <p:spPr bwMode="auto">
          <a:xfrm>
            <a:off x="-73446" y="0"/>
            <a:ext cx="12338892" cy="8220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2BE7338C-5E86-5342-AA3D-4A9334111CDF}"/>
              </a:ext>
            </a:extLst>
          </p:cNvPr>
          <p:cNvSpPr>
            <a:spLocks noChangeArrowheads="1"/>
          </p:cNvSpPr>
          <p:nvPr/>
        </p:nvSpPr>
        <p:spPr bwMode="auto">
          <a:xfrm>
            <a:off x="2290932" y="2888193"/>
            <a:ext cx="603242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4800" b="0" i="0" u="none" strike="noStrike" cap="none" normalizeH="0" baseline="0" dirty="0">
                <a:ln>
                  <a:noFill/>
                </a:ln>
                <a:solidFill>
                  <a:schemeClr val="bg1"/>
                </a:solidFill>
                <a:effectLst/>
                <a:latin typeface="Unica 77 LL 1" panose="020B0604020202020204" charset="0"/>
                <a:cs typeface="Unica 77 LL 1" panose="020B0604020202020204" charset="0"/>
              </a:rPr>
              <a:t>Velkommen</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3600" b="0" u="none" strike="noStrike" cap="none" normalizeH="0" baseline="0" dirty="0">
                <a:ln>
                  <a:noFill/>
                </a:ln>
                <a:solidFill>
                  <a:schemeClr val="bg1"/>
                </a:solidFill>
                <a:effectLst/>
                <a:latin typeface="Unica 77 LL 1" panose="020B0604020202020204" charset="0"/>
                <a:cs typeface="Unica 77 LL 1" panose="020B0604020202020204" charset="0"/>
              </a:rPr>
              <a:t>Informationsmøde og dialog </a:t>
            </a:r>
          </a:p>
        </p:txBody>
      </p:sp>
    </p:spTree>
    <p:extLst>
      <p:ext uri="{BB962C8B-B14F-4D97-AF65-F5344CB8AC3E}">
        <p14:creationId xmlns:p14="http://schemas.microsoft.com/office/powerpoint/2010/main" val="222821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18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10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1000"/>
                                        <p:tgtEl>
                                          <p:spTgt spid="35"/>
                                        </p:tgtEl>
                                      </p:cBhvr>
                                    </p:animEffect>
                                  </p:childTnLst>
                                </p:cTn>
                              </p:par>
                              <p:par>
                                <p:cTn id="20" presetID="22" presetClass="entr" presetSubtype="1" fill="hold" grpId="0" nodeType="withEffect">
                                  <p:stCondLst>
                                    <p:cond delay="80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1000"/>
                                        <p:tgtEl>
                                          <p:spTgt spid="43"/>
                                        </p:tgtEl>
                                      </p:cBhvr>
                                    </p:animEffect>
                                  </p:childTnLst>
                                </p:cTn>
                              </p:par>
                              <p:par>
                                <p:cTn id="23" presetID="22" presetClass="entr" presetSubtype="4" fill="hold" grpId="0" nodeType="withEffect">
                                  <p:stCondLst>
                                    <p:cond delay="8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1000"/>
                                        <p:tgtEl>
                                          <p:spTgt spid="45"/>
                                        </p:tgtEl>
                                      </p:cBhvr>
                                    </p:animEffect>
                                  </p:childTnLst>
                                </p:cTn>
                              </p:par>
                              <p:par>
                                <p:cTn id="26" presetID="22" presetClass="entr" presetSubtype="2" fill="hold" grpId="0" nodeType="withEffect">
                                  <p:stCondLst>
                                    <p:cond delay="140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1000"/>
                                        <p:tgtEl>
                                          <p:spTgt spid="3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17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22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23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24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260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8" grpId="0" build="p"/>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6C3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9B4D2-A2DD-44D8-A0F4-81682A59D820}"/>
              </a:ext>
            </a:extLst>
          </p:cNvPr>
          <p:cNvSpPr>
            <a:spLocks noGrp="1"/>
          </p:cNvSpPr>
          <p:nvPr>
            <p:ph type="dt" sz="half" idx="18"/>
          </p:nvPr>
        </p:nvSpPr>
        <p:spPr/>
        <p:txBody>
          <a:bodyPr/>
          <a:lstStyle/>
          <a:p>
            <a:pPr>
              <a:defRPr/>
            </a:pPr>
            <a:fld id="{2B042A6D-07CA-4A52-BF48-F1F2686B2C4C}" type="datetime2">
              <a:rPr lang="da-DK">
                <a:latin typeface="Arial"/>
              </a:rPr>
              <a:pPr>
                <a:defRPr/>
              </a:pPr>
              <a:t>5. marts 2026</a:t>
            </a:fld>
            <a:endParaRPr lang="da-DK" dirty="0">
              <a:latin typeface="Arial"/>
            </a:endParaRPr>
          </a:p>
        </p:txBody>
      </p:sp>
      <p:sp>
        <p:nvSpPr>
          <p:cNvPr id="5" name="Tekstfelt 4">
            <a:extLst>
              <a:ext uri="{FF2B5EF4-FFF2-40B4-BE49-F238E27FC236}">
                <a16:creationId xmlns:a16="http://schemas.microsoft.com/office/drawing/2014/main" id="{7547062A-45C3-466A-8CD2-CE952F00EDE3}"/>
              </a:ext>
            </a:extLst>
          </p:cNvPr>
          <p:cNvSpPr txBox="1"/>
          <p:nvPr/>
        </p:nvSpPr>
        <p:spPr>
          <a:xfrm>
            <a:off x="2351584" y="2561129"/>
            <a:ext cx="6696744" cy="2031325"/>
          </a:xfrm>
          <a:prstGeom prst="rect">
            <a:avLst/>
          </a:prstGeom>
          <a:noFill/>
        </p:spPr>
        <p:txBody>
          <a:bodyPr wrap="square" lIns="0" tIns="0" rIns="0" bIns="0" rtlCol="0">
            <a:spAutoFit/>
          </a:bodyPr>
          <a:lstStyle/>
          <a:p>
            <a:pPr>
              <a:defRPr/>
            </a:pPr>
            <a:r>
              <a:rPr lang="da-DK" sz="6600" dirty="0">
                <a:solidFill>
                  <a:srgbClr val="FFFDEE"/>
                </a:solidFill>
                <a:latin typeface="Raleway ExtraBold" pitchFamily="2" charset="0"/>
              </a:rPr>
              <a:t>CBD COP17 - Dialogmøde </a:t>
            </a:r>
          </a:p>
        </p:txBody>
      </p:sp>
      <p:pic>
        <p:nvPicPr>
          <p:cNvPr id="7" name="Billede 6">
            <a:extLst>
              <a:ext uri="{FF2B5EF4-FFF2-40B4-BE49-F238E27FC236}">
                <a16:creationId xmlns:a16="http://schemas.microsoft.com/office/drawing/2014/main" id="{92B2E9ED-8785-4168-AA5C-84BBD58F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169" y="332656"/>
            <a:ext cx="1727663" cy="707062"/>
          </a:xfrm>
          <a:prstGeom prst="rect">
            <a:avLst/>
          </a:prstGeom>
        </p:spPr>
      </p:pic>
      <p:pic>
        <p:nvPicPr>
          <p:cNvPr id="8" name="Billede 7">
            <a:extLst>
              <a:ext uri="{FF2B5EF4-FFF2-40B4-BE49-F238E27FC236}">
                <a16:creationId xmlns:a16="http://schemas.microsoft.com/office/drawing/2014/main" id="{676E7A75-18BD-4E80-AA27-CAEF2595E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514" y="3383701"/>
            <a:ext cx="4472609" cy="3429000"/>
          </a:xfrm>
          <a:prstGeom prst="rect">
            <a:avLst/>
          </a:prstGeom>
        </p:spPr>
      </p:pic>
    </p:spTree>
    <p:extLst>
      <p:ext uri="{BB962C8B-B14F-4D97-AF65-F5344CB8AC3E}">
        <p14:creationId xmlns:p14="http://schemas.microsoft.com/office/powerpoint/2010/main" val="213703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CE7D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pic>
        <p:nvPicPr>
          <p:cNvPr id="3" name="Billede 2">
            <a:extLst>
              <a:ext uri="{FF2B5EF4-FFF2-40B4-BE49-F238E27FC236}">
                <a16:creationId xmlns:a16="http://schemas.microsoft.com/office/drawing/2014/main" id="{12BEA77C-00A2-449E-B549-2CDCD9F8C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2469046"/>
            <a:ext cx="5724723" cy="4388954"/>
          </a:xfrm>
          <a:prstGeom prst="rect">
            <a:avLst/>
          </a:prstGeom>
        </p:spPr>
      </p:pic>
      <p:sp>
        <p:nvSpPr>
          <p:cNvPr id="10" name="Tekstfelt 9">
            <a:extLst>
              <a:ext uri="{FF2B5EF4-FFF2-40B4-BE49-F238E27FC236}">
                <a16:creationId xmlns:a16="http://schemas.microsoft.com/office/drawing/2014/main" id="{985EF74B-AE5D-4D24-A511-EB45FD76C3D3}"/>
              </a:ext>
            </a:extLst>
          </p:cNvPr>
          <p:cNvSpPr txBox="1"/>
          <p:nvPr/>
        </p:nvSpPr>
        <p:spPr>
          <a:xfrm>
            <a:off x="1343472" y="1196752"/>
            <a:ext cx="10009112" cy="3046988"/>
          </a:xfrm>
          <a:prstGeom prst="rect">
            <a:avLst/>
          </a:prstGeom>
          <a:noFill/>
        </p:spPr>
        <p:txBody>
          <a:bodyPr wrap="square" lIns="0" tIns="0" rIns="0" bIns="0" rtlCol="0">
            <a:spAutoFit/>
          </a:bodyPr>
          <a:lstStyle/>
          <a:p>
            <a:pPr>
              <a:defRPr/>
            </a:pPr>
            <a:r>
              <a:rPr lang="da-DK" sz="2400" dirty="0">
                <a:solidFill>
                  <a:srgbClr val="008733"/>
                </a:solidFill>
                <a:latin typeface="Raleway Black" pitchFamily="2" charset="0"/>
              </a:rPr>
              <a:t>Agenda</a:t>
            </a:r>
          </a:p>
          <a:p>
            <a:pPr>
              <a:defRPr/>
            </a:pPr>
            <a:endParaRPr lang="da-DK" sz="2400" dirty="0">
              <a:solidFill>
                <a:srgbClr val="008733"/>
              </a:solidFill>
              <a:latin typeface="Raleway Black" pitchFamily="2" charset="0"/>
            </a:endParaRPr>
          </a:p>
          <a:p>
            <a:pPr marL="342900" indent="-342900">
              <a:buFont typeface="Arial" panose="020B0604020202020204" pitchFamily="34" charset="0"/>
              <a:buChar char="•"/>
              <a:defRPr/>
            </a:pPr>
            <a:r>
              <a:rPr lang="da-DK" sz="2400" dirty="0">
                <a:solidFill>
                  <a:srgbClr val="008733"/>
                </a:solidFill>
                <a:latin typeface="Raleway Black" pitchFamily="2" charset="0"/>
              </a:rPr>
              <a:t>Praktisk information </a:t>
            </a:r>
          </a:p>
          <a:p>
            <a:pPr>
              <a:defRPr/>
            </a:pPr>
            <a:endParaRPr lang="da-DK" sz="2400" dirty="0">
              <a:solidFill>
                <a:srgbClr val="008733"/>
              </a:solidFill>
              <a:latin typeface="Raleway Black" pitchFamily="2" charset="0"/>
            </a:endParaRPr>
          </a:p>
          <a:p>
            <a:pPr marL="342900" indent="-342900">
              <a:buFont typeface="Arial" panose="020B0604020202020204" pitchFamily="34" charset="0"/>
              <a:buChar char="•"/>
              <a:defRPr/>
            </a:pPr>
            <a:r>
              <a:rPr lang="da-DK" sz="2400" dirty="0">
                <a:solidFill>
                  <a:srgbClr val="008733"/>
                </a:solidFill>
                <a:latin typeface="Raleway Black" pitchFamily="2" charset="0"/>
              </a:rPr>
              <a:t>Forventede spor</a:t>
            </a:r>
          </a:p>
          <a:p>
            <a:pPr>
              <a:defRPr/>
            </a:pPr>
            <a:endParaRPr lang="da-DK" sz="2400" dirty="0">
              <a:solidFill>
                <a:srgbClr val="008733"/>
              </a:solidFill>
              <a:latin typeface="Raleway Black" pitchFamily="2" charset="0"/>
            </a:endParaRPr>
          </a:p>
          <a:p>
            <a:pPr marL="285750" indent="-285750">
              <a:buFontTx/>
              <a:buChar char="-"/>
              <a:defRPr/>
            </a:pPr>
            <a:endParaRPr lang="da-DK" dirty="0">
              <a:solidFill>
                <a:srgbClr val="008733"/>
              </a:solidFill>
              <a:latin typeface="Raleway Black" pitchFamily="2" charset="0"/>
            </a:endParaRPr>
          </a:p>
          <a:p>
            <a:pPr>
              <a:defRPr/>
            </a:pPr>
            <a:endParaRPr lang="da-DK" dirty="0">
              <a:solidFill>
                <a:srgbClr val="008733"/>
              </a:solidFill>
              <a:latin typeface="Raleway Medium" pitchFamily="2" charset="0"/>
            </a:endParaRPr>
          </a:p>
          <a:p>
            <a:pPr marL="342900" indent="-342900">
              <a:buFontTx/>
              <a:buAutoNum type="arabicPeriod"/>
              <a:defRPr/>
            </a:pPr>
            <a:endParaRPr lang="da-DK" dirty="0">
              <a:solidFill>
                <a:srgbClr val="008733"/>
              </a:solidFill>
              <a:latin typeface="Raleway Medium" pitchFamily="2" charset="0"/>
            </a:endParaRPr>
          </a:p>
        </p:txBody>
      </p:sp>
    </p:spTree>
    <p:extLst>
      <p:ext uri="{BB962C8B-B14F-4D97-AF65-F5344CB8AC3E}">
        <p14:creationId xmlns:p14="http://schemas.microsoft.com/office/powerpoint/2010/main" val="68865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DEE"/>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sp>
        <p:nvSpPr>
          <p:cNvPr id="2" name="Tekstfelt 1">
            <a:extLst>
              <a:ext uri="{FF2B5EF4-FFF2-40B4-BE49-F238E27FC236}">
                <a16:creationId xmlns:a16="http://schemas.microsoft.com/office/drawing/2014/main" id="{63F69D35-C17A-4117-B976-22EB02D93199}"/>
              </a:ext>
            </a:extLst>
          </p:cNvPr>
          <p:cNvSpPr txBox="1"/>
          <p:nvPr/>
        </p:nvSpPr>
        <p:spPr>
          <a:xfrm>
            <a:off x="1484153" y="910462"/>
            <a:ext cx="8496944" cy="646331"/>
          </a:xfrm>
          <a:prstGeom prst="rect">
            <a:avLst/>
          </a:prstGeom>
          <a:noFill/>
        </p:spPr>
        <p:txBody>
          <a:bodyPr wrap="square" lIns="0" tIns="0" rIns="0" bIns="0" rtlCol="0">
            <a:spAutoFit/>
          </a:bodyPr>
          <a:lstStyle/>
          <a:p>
            <a:pPr>
              <a:defRPr/>
            </a:pPr>
            <a:r>
              <a:rPr lang="da-DK" sz="2400" dirty="0">
                <a:solidFill>
                  <a:srgbClr val="006C31"/>
                </a:solidFill>
                <a:latin typeface="Raleway SemiBold" pitchFamily="2" charset="0"/>
              </a:rPr>
              <a:t>Praktisk information</a:t>
            </a:r>
            <a:endParaRPr lang="da-DK" dirty="0">
              <a:solidFill>
                <a:srgbClr val="000000"/>
              </a:solidFill>
              <a:latin typeface="Raleway SemiBold" pitchFamily="2" charset="0"/>
            </a:endParaRPr>
          </a:p>
          <a:p>
            <a:pPr>
              <a:defRPr/>
            </a:pPr>
            <a:endParaRPr lang="da-DK" dirty="0">
              <a:solidFill>
                <a:srgbClr val="000000"/>
              </a:solidFill>
              <a:latin typeface="Raleway SemiBold" pitchFamily="2" charset="0"/>
            </a:endParaRPr>
          </a:p>
        </p:txBody>
      </p:sp>
      <p:pic>
        <p:nvPicPr>
          <p:cNvPr id="5" name="Billede 4">
            <a:extLst>
              <a:ext uri="{FF2B5EF4-FFF2-40B4-BE49-F238E27FC236}">
                <a16:creationId xmlns:a16="http://schemas.microsoft.com/office/drawing/2014/main" id="{5F31478F-FC5E-4ADB-A110-EE8E51D64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727" y="3503705"/>
            <a:ext cx="4378686" cy="3356992"/>
          </a:xfrm>
          <a:prstGeom prst="rect">
            <a:avLst/>
          </a:prstGeom>
        </p:spPr>
      </p:pic>
      <p:sp>
        <p:nvSpPr>
          <p:cNvPr id="6" name="Tekstfelt 5">
            <a:extLst>
              <a:ext uri="{FF2B5EF4-FFF2-40B4-BE49-F238E27FC236}">
                <a16:creationId xmlns:a16="http://schemas.microsoft.com/office/drawing/2014/main" id="{F5EFA6F3-7062-45BF-8C51-F66524134AE1}"/>
              </a:ext>
            </a:extLst>
          </p:cNvPr>
          <p:cNvSpPr txBox="1"/>
          <p:nvPr/>
        </p:nvSpPr>
        <p:spPr>
          <a:xfrm>
            <a:off x="1484153" y="1916832"/>
            <a:ext cx="6912768" cy="3200876"/>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da-DK" sz="1600" dirty="0">
                <a:solidFill>
                  <a:srgbClr val="000000"/>
                </a:solidFill>
                <a:latin typeface="Raleway SemiBold" pitchFamily="2" charset="0"/>
              </a:rPr>
              <a:t>Akkreditering og registrering via </a:t>
            </a:r>
            <a:r>
              <a:rPr lang="da-DK" sz="1600" dirty="0">
                <a:solidFill>
                  <a:srgbClr val="000000"/>
                </a:solidFill>
                <a:latin typeface="Raleway SemiBold" pitchFamily="2" charset="0"/>
                <a:hlinkClick r:id="rId4"/>
              </a:rPr>
              <a:t>www.cbd.int</a:t>
            </a:r>
            <a:r>
              <a:rPr lang="da-DK" sz="1600" dirty="0">
                <a:solidFill>
                  <a:srgbClr val="000000"/>
                </a:solidFill>
                <a:latin typeface="Raleway SemiBold" pitchFamily="2" charset="0"/>
              </a:rPr>
              <a:t> </a:t>
            </a:r>
          </a:p>
          <a:p>
            <a:pPr>
              <a:defRPr/>
            </a:pPr>
            <a:endParaRPr lang="da-DK" sz="1600" dirty="0">
              <a:solidFill>
                <a:srgbClr val="000000"/>
              </a:solidFill>
              <a:latin typeface="Raleway SemiBold" pitchFamily="2" charset="0"/>
            </a:endParaRPr>
          </a:p>
          <a:p>
            <a:pPr marL="285750" indent="-285750">
              <a:buFont typeface="Arial" panose="020B0604020202020204" pitchFamily="34" charset="0"/>
              <a:buChar char="•"/>
              <a:defRPr/>
            </a:pPr>
            <a:r>
              <a:rPr lang="da-DK" sz="1600" dirty="0">
                <a:solidFill>
                  <a:srgbClr val="000000"/>
                </a:solidFill>
                <a:latin typeface="Raleway SemiBold" pitchFamily="2" charset="0"/>
              </a:rPr>
              <a:t>Logistik i </a:t>
            </a:r>
            <a:r>
              <a:rPr lang="da-DK" sz="1600" dirty="0" err="1">
                <a:solidFill>
                  <a:srgbClr val="000000"/>
                </a:solidFill>
                <a:latin typeface="Raleway SemiBold" pitchFamily="2" charset="0"/>
              </a:rPr>
              <a:t>Yerevan</a:t>
            </a:r>
            <a:r>
              <a:rPr lang="da-DK" sz="1600" dirty="0">
                <a:solidFill>
                  <a:srgbClr val="000000"/>
                </a:solidFill>
                <a:latin typeface="Raleway SemiBold" pitchFamily="2" charset="0"/>
              </a:rPr>
              <a:t>, Armenien</a:t>
            </a:r>
          </a:p>
          <a:p>
            <a:pPr marL="742950" lvl="1" indent="-285750">
              <a:buFont typeface="Arial" panose="020B0604020202020204" pitchFamily="34" charset="0"/>
              <a:buChar char="•"/>
              <a:defRPr/>
            </a:pPr>
            <a:r>
              <a:rPr lang="da-DK" sz="1600" dirty="0">
                <a:solidFill>
                  <a:srgbClr val="000000"/>
                </a:solidFill>
                <a:latin typeface="Raleway SemiBold" pitchFamily="2" charset="0"/>
              </a:rPr>
              <a:t>Visum (nej) </a:t>
            </a:r>
          </a:p>
          <a:p>
            <a:pPr marL="742950" lvl="1" indent="-285750">
              <a:buFont typeface="Arial" panose="020B0604020202020204" pitchFamily="34" charset="0"/>
              <a:buChar char="•"/>
              <a:defRPr/>
            </a:pPr>
            <a:r>
              <a:rPr lang="da-DK" sz="1600" dirty="0" err="1">
                <a:solidFill>
                  <a:srgbClr val="000000"/>
                </a:solidFill>
                <a:latin typeface="Raleway SemiBold" pitchFamily="2" charset="0"/>
              </a:rPr>
              <a:t>Shuttle</a:t>
            </a:r>
            <a:r>
              <a:rPr lang="da-DK" sz="1600" dirty="0">
                <a:solidFill>
                  <a:srgbClr val="000000"/>
                </a:solidFill>
                <a:latin typeface="Raleway SemiBold" pitchFamily="2" charset="0"/>
              </a:rPr>
              <a:t> busser </a:t>
            </a:r>
            <a:r>
              <a:rPr lang="da-DK" sz="1600">
                <a:solidFill>
                  <a:srgbClr val="000000"/>
                </a:solidFill>
                <a:latin typeface="Raleway SemiBold" pitchFamily="2" charset="0"/>
              </a:rPr>
              <a:t>mellem venues</a:t>
            </a:r>
            <a:endParaRPr lang="da-DK" sz="1600" dirty="0">
              <a:solidFill>
                <a:srgbClr val="000000"/>
              </a:solidFill>
              <a:latin typeface="Raleway SemiBold" pitchFamily="2" charset="0"/>
            </a:endParaRPr>
          </a:p>
          <a:p>
            <a:pPr marL="742950" lvl="1" indent="-285750">
              <a:buFont typeface="Arial" panose="020B0604020202020204" pitchFamily="34" charset="0"/>
              <a:buChar char="•"/>
              <a:defRPr/>
            </a:pPr>
            <a:endParaRPr lang="da-DK" sz="1600" dirty="0">
              <a:solidFill>
                <a:srgbClr val="000000"/>
              </a:solidFill>
              <a:latin typeface="Raleway SemiBold" pitchFamily="2" charset="0"/>
            </a:endParaRPr>
          </a:p>
          <a:p>
            <a:pPr marL="285750" indent="-285750">
              <a:buFont typeface="Arial" panose="020B0604020202020204" pitchFamily="34" charset="0"/>
              <a:buChar char="•"/>
              <a:defRPr/>
            </a:pPr>
            <a:r>
              <a:rPr lang="da-DK" sz="1600" dirty="0">
                <a:solidFill>
                  <a:srgbClr val="000000"/>
                </a:solidFill>
                <a:latin typeface="Raleway SemiBold" pitchFamily="2" charset="0"/>
              </a:rPr>
              <a:t>Events</a:t>
            </a:r>
          </a:p>
          <a:p>
            <a:pPr marL="742950" lvl="1" indent="-285750">
              <a:buFont typeface="Arial" panose="020B0604020202020204" pitchFamily="34" charset="0"/>
              <a:buChar char="•"/>
              <a:defRPr/>
            </a:pPr>
            <a:r>
              <a:rPr lang="da-DK" sz="1600" dirty="0" err="1">
                <a:solidFill>
                  <a:srgbClr val="000000"/>
                </a:solidFill>
                <a:latin typeface="Raleway SemiBold" pitchFamily="2" charset="0"/>
              </a:rPr>
              <a:t>Leaders</a:t>
            </a:r>
            <a:r>
              <a:rPr lang="da-DK" sz="1600" dirty="0">
                <a:solidFill>
                  <a:srgbClr val="000000"/>
                </a:solidFill>
                <a:latin typeface="Raleway SemiBold" pitchFamily="2" charset="0"/>
              </a:rPr>
              <a:t>’ </a:t>
            </a:r>
            <a:r>
              <a:rPr lang="da-DK" sz="1600" dirty="0" err="1">
                <a:solidFill>
                  <a:srgbClr val="000000"/>
                </a:solidFill>
                <a:latin typeface="Raleway SemiBold" pitchFamily="2" charset="0"/>
              </a:rPr>
              <a:t>Summit</a:t>
            </a:r>
            <a:r>
              <a:rPr lang="da-DK" sz="1600" dirty="0">
                <a:solidFill>
                  <a:srgbClr val="000000"/>
                </a:solidFill>
                <a:latin typeface="Raleway SemiBold" pitchFamily="2" charset="0"/>
              </a:rPr>
              <a:t> 16. </a:t>
            </a:r>
            <a:r>
              <a:rPr lang="da-DK" sz="1600" dirty="0" err="1">
                <a:solidFill>
                  <a:srgbClr val="000000"/>
                </a:solidFill>
                <a:latin typeface="Raleway SemiBold" pitchFamily="2" charset="0"/>
              </a:rPr>
              <a:t>okotber</a:t>
            </a:r>
            <a:r>
              <a:rPr lang="da-DK" sz="1600" dirty="0">
                <a:solidFill>
                  <a:srgbClr val="000000"/>
                </a:solidFill>
                <a:latin typeface="Raleway SemiBold" pitchFamily="2" charset="0"/>
              </a:rPr>
              <a:t> 2026 (med muligt high </a:t>
            </a:r>
            <a:r>
              <a:rPr lang="da-DK" sz="1600" dirty="0" err="1">
                <a:solidFill>
                  <a:srgbClr val="000000"/>
                </a:solidFill>
                <a:latin typeface="Raleway SemiBold" pitchFamily="2" charset="0"/>
              </a:rPr>
              <a:t>level</a:t>
            </a:r>
            <a:r>
              <a:rPr lang="da-DK" sz="1600" dirty="0">
                <a:solidFill>
                  <a:srgbClr val="000000"/>
                </a:solidFill>
                <a:latin typeface="Raleway SemiBold" pitchFamily="2" charset="0"/>
              </a:rPr>
              <a:t> arrangement 17. oktober 2026) </a:t>
            </a:r>
          </a:p>
          <a:p>
            <a:pPr marL="742950" lvl="1" indent="-285750">
              <a:buFont typeface="Arial" panose="020B0604020202020204" pitchFamily="34" charset="0"/>
              <a:buChar char="•"/>
              <a:defRPr/>
            </a:pPr>
            <a:r>
              <a:rPr lang="da-DK" sz="1600" dirty="0" err="1">
                <a:solidFill>
                  <a:srgbClr val="000000"/>
                </a:solidFill>
                <a:latin typeface="Raleway SemiBold" pitchFamily="2" charset="0"/>
              </a:rPr>
              <a:t>Ministerial</a:t>
            </a:r>
            <a:r>
              <a:rPr lang="da-DK" sz="1600" dirty="0">
                <a:solidFill>
                  <a:srgbClr val="000000"/>
                </a:solidFill>
                <a:latin typeface="Raleway SemiBold" pitchFamily="2" charset="0"/>
              </a:rPr>
              <a:t> High Level Segment 27.-28. oktober 2026</a:t>
            </a:r>
          </a:p>
          <a:p>
            <a:pPr marL="285750" indent="-285750">
              <a:buFont typeface="Arial" panose="020B0604020202020204" pitchFamily="34" charset="0"/>
              <a:buChar char="•"/>
              <a:defRPr/>
            </a:pPr>
            <a:endParaRPr lang="da-DK" sz="1600" dirty="0">
              <a:solidFill>
                <a:srgbClr val="000000"/>
              </a:solidFill>
              <a:latin typeface="Raleway SemiBold" pitchFamily="2" charset="0"/>
            </a:endParaRPr>
          </a:p>
          <a:p>
            <a:pPr marL="285750" indent="-285750">
              <a:buFont typeface="Arial" panose="020B0604020202020204" pitchFamily="34" charset="0"/>
              <a:buChar char="•"/>
              <a:defRPr/>
            </a:pPr>
            <a:r>
              <a:rPr lang="da-DK" sz="1600" dirty="0">
                <a:solidFill>
                  <a:srgbClr val="000000"/>
                </a:solidFill>
                <a:latin typeface="Raleway SemiBold" pitchFamily="2" charset="0"/>
              </a:rPr>
              <a:t>Briefinger</a:t>
            </a:r>
          </a:p>
          <a:p>
            <a:pPr>
              <a:defRPr/>
            </a:pPr>
            <a:r>
              <a:rPr lang="da-DK" sz="1600" dirty="0">
                <a:solidFill>
                  <a:srgbClr val="000000"/>
                </a:solidFill>
                <a:latin typeface="Raleway SemiBold" pitchFamily="2" charset="0"/>
              </a:rPr>
              <a:t> </a:t>
            </a:r>
            <a:r>
              <a:rPr lang="da-DK" sz="1000" dirty="0">
                <a:solidFill>
                  <a:srgbClr val="000000"/>
                </a:solidFill>
                <a:latin typeface="Raleway SemiBold" pitchFamily="2" charset="0"/>
              </a:rPr>
              <a:t>.  </a:t>
            </a:r>
          </a:p>
        </p:txBody>
      </p:sp>
      <p:graphicFrame>
        <p:nvGraphicFramePr>
          <p:cNvPr id="3" name="Objekt 2">
            <a:extLst>
              <a:ext uri="{FF2B5EF4-FFF2-40B4-BE49-F238E27FC236}">
                <a16:creationId xmlns:a16="http://schemas.microsoft.com/office/drawing/2014/main" id="{1B703CE2-FD75-43AA-9C83-70D99DD74F24}"/>
              </a:ext>
            </a:extLst>
          </p:cNvPr>
          <p:cNvGraphicFramePr>
            <a:graphicFrameLocks noChangeAspect="1"/>
          </p:cNvGraphicFramePr>
          <p:nvPr/>
        </p:nvGraphicFramePr>
        <p:xfrm>
          <a:off x="7782259" y="1188650"/>
          <a:ext cx="4354458" cy="4248472"/>
        </p:xfrm>
        <a:graphic>
          <a:graphicData uri="http://schemas.openxmlformats.org/presentationml/2006/ole">
            <mc:AlternateContent xmlns:mc="http://schemas.openxmlformats.org/markup-compatibility/2006">
              <mc:Choice xmlns:v="urn:schemas-microsoft-com:vml" Requires="v">
                <p:oleObj name="Paintbrush Picture" r:id="rId5" imgW="5348332" imgH="5218580" progId="PBrush">
                  <p:embed/>
                </p:oleObj>
              </mc:Choice>
              <mc:Fallback>
                <p:oleObj name="Paintbrush Picture" r:id="rId5" imgW="5348332" imgH="5218580" progId="PBrush">
                  <p:embed/>
                  <p:pic>
                    <p:nvPicPr>
                      <p:cNvPr id="3" name="Objekt 2">
                        <a:extLst>
                          <a:ext uri="{FF2B5EF4-FFF2-40B4-BE49-F238E27FC236}">
                            <a16:creationId xmlns:a16="http://schemas.microsoft.com/office/drawing/2014/main" id="{1B703CE2-FD75-43AA-9C83-70D99DD74F24}"/>
                          </a:ext>
                        </a:extLst>
                      </p:cNvPr>
                      <p:cNvPicPr/>
                      <p:nvPr/>
                    </p:nvPicPr>
                    <p:blipFill>
                      <a:blip r:embed="rId6"/>
                      <a:stretch>
                        <a:fillRect/>
                      </a:stretch>
                    </p:blipFill>
                    <p:spPr>
                      <a:xfrm>
                        <a:off x="7782259" y="1188650"/>
                        <a:ext cx="4354458" cy="4248472"/>
                      </a:xfrm>
                      <a:prstGeom prst="rect">
                        <a:avLst/>
                      </a:prstGeom>
                    </p:spPr>
                  </p:pic>
                </p:oleObj>
              </mc:Fallback>
            </mc:AlternateContent>
          </a:graphicData>
        </a:graphic>
      </p:graphicFrame>
    </p:spTree>
    <p:extLst>
      <p:ext uri="{BB962C8B-B14F-4D97-AF65-F5344CB8AC3E}">
        <p14:creationId xmlns:p14="http://schemas.microsoft.com/office/powerpoint/2010/main" val="93919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CCE7D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pic>
        <p:nvPicPr>
          <p:cNvPr id="3" name="Billede 2">
            <a:extLst>
              <a:ext uri="{FF2B5EF4-FFF2-40B4-BE49-F238E27FC236}">
                <a16:creationId xmlns:a16="http://schemas.microsoft.com/office/drawing/2014/main" id="{12BEA77C-00A2-449E-B549-2CDCD9F8C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040" y="2469046"/>
            <a:ext cx="5724723" cy="4388954"/>
          </a:xfrm>
          <a:prstGeom prst="rect">
            <a:avLst/>
          </a:prstGeom>
        </p:spPr>
      </p:pic>
      <p:sp>
        <p:nvSpPr>
          <p:cNvPr id="5" name="Tekstfelt 4">
            <a:extLst>
              <a:ext uri="{FF2B5EF4-FFF2-40B4-BE49-F238E27FC236}">
                <a16:creationId xmlns:a16="http://schemas.microsoft.com/office/drawing/2014/main" id="{AC185501-8291-4E66-8AB4-C397137ADB7E}"/>
              </a:ext>
            </a:extLst>
          </p:cNvPr>
          <p:cNvSpPr txBox="1"/>
          <p:nvPr/>
        </p:nvSpPr>
        <p:spPr>
          <a:xfrm>
            <a:off x="1343472" y="1196753"/>
            <a:ext cx="10009112" cy="830997"/>
          </a:xfrm>
          <a:prstGeom prst="rect">
            <a:avLst/>
          </a:prstGeom>
          <a:noFill/>
        </p:spPr>
        <p:txBody>
          <a:bodyPr wrap="square" lIns="0" tIns="0" rIns="0" bIns="0" rtlCol="0">
            <a:spAutoFit/>
          </a:bodyPr>
          <a:lstStyle/>
          <a:p>
            <a:pPr>
              <a:defRPr/>
            </a:pPr>
            <a:endParaRPr lang="da-DK" dirty="0">
              <a:solidFill>
                <a:srgbClr val="008733"/>
              </a:solidFill>
              <a:latin typeface="Raleway Black" pitchFamily="2" charset="0"/>
            </a:endParaRPr>
          </a:p>
          <a:p>
            <a:pPr>
              <a:defRPr/>
            </a:pPr>
            <a:endParaRPr lang="da-DK" dirty="0">
              <a:solidFill>
                <a:srgbClr val="008733"/>
              </a:solidFill>
              <a:latin typeface="Raleway Medium" pitchFamily="2" charset="0"/>
            </a:endParaRPr>
          </a:p>
          <a:p>
            <a:pPr marL="342900" indent="-342900">
              <a:buFontTx/>
              <a:buAutoNum type="arabicPeriod"/>
              <a:defRPr/>
            </a:pPr>
            <a:endParaRPr lang="da-DK" dirty="0">
              <a:solidFill>
                <a:srgbClr val="008733"/>
              </a:solidFill>
              <a:latin typeface="Raleway Medium" pitchFamily="2" charset="0"/>
            </a:endParaRPr>
          </a:p>
        </p:txBody>
      </p:sp>
    </p:spTree>
    <p:extLst>
      <p:ext uri="{BB962C8B-B14F-4D97-AF65-F5344CB8AC3E}">
        <p14:creationId xmlns:p14="http://schemas.microsoft.com/office/powerpoint/2010/main" val="295119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DEE"/>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sp>
        <p:nvSpPr>
          <p:cNvPr id="2" name="Tekstfelt 1">
            <a:extLst>
              <a:ext uri="{FF2B5EF4-FFF2-40B4-BE49-F238E27FC236}">
                <a16:creationId xmlns:a16="http://schemas.microsoft.com/office/drawing/2014/main" id="{63F69D35-C17A-4117-B976-22EB02D93199}"/>
              </a:ext>
            </a:extLst>
          </p:cNvPr>
          <p:cNvSpPr txBox="1"/>
          <p:nvPr/>
        </p:nvSpPr>
        <p:spPr>
          <a:xfrm>
            <a:off x="1484153" y="910462"/>
            <a:ext cx="8496944" cy="646331"/>
          </a:xfrm>
          <a:prstGeom prst="rect">
            <a:avLst/>
          </a:prstGeom>
          <a:noFill/>
        </p:spPr>
        <p:txBody>
          <a:bodyPr wrap="square" lIns="0" tIns="0" rIns="0" bIns="0" rtlCol="0">
            <a:spAutoFit/>
          </a:bodyPr>
          <a:lstStyle/>
          <a:p>
            <a:pPr>
              <a:defRPr/>
            </a:pPr>
            <a:r>
              <a:rPr lang="da-DK" sz="2400" dirty="0">
                <a:solidFill>
                  <a:srgbClr val="006C31"/>
                </a:solidFill>
                <a:latin typeface="Raleway SemiBold" pitchFamily="2" charset="0"/>
              </a:rPr>
              <a:t>Forventede spor</a:t>
            </a:r>
            <a:endParaRPr lang="da-DK" dirty="0">
              <a:solidFill>
                <a:srgbClr val="000000"/>
              </a:solidFill>
              <a:latin typeface="Raleway SemiBold" pitchFamily="2" charset="0"/>
            </a:endParaRPr>
          </a:p>
          <a:p>
            <a:pPr>
              <a:defRPr/>
            </a:pPr>
            <a:endParaRPr lang="da-DK" dirty="0">
              <a:solidFill>
                <a:srgbClr val="000000"/>
              </a:solidFill>
              <a:latin typeface="Raleway SemiBold" pitchFamily="2" charset="0"/>
            </a:endParaRPr>
          </a:p>
        </p:txBody>
      </p:sp>
      <p:pic>
        <p:nvPicPr>
          <p:cNvPr id="5" name="Billede 4">
            <a:extLst>
              <a:ext uri="{FF2B5EF4-FFF2-40B4-BE49-F238E27FC236}">
                <a16:creationId xmlns:a16="http://schemas.microsoft.com/office/drawing/2014/main" id="{5F31478F-FC5E-4ADB-A110-EE8E51D64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76" y="3501008"/>
            <a:ext cx="4378686" cy="3356992"/>
          </a:xfrm>
          <a:prstGeom prst="rect">
            <a:avLst/>
          </a:prstGeom>
        </p:spPr>
      </p:pic>
      <p:sp>
        <p:nvSpPr>
          <p:cNvPr id="6" name="Tekstfelt 5">
            <a:extLst>
              <a:ext uri="{FF2B5EF4-FFF2-40B4-BE49-F238E27FC236}">
                <a16:creationId xmlns:a16="http://schemas.microsoft.com/office/drawing/2014/main" id="{F5EFA6F3-7062-45BF-8C51-F66524134AE1}"/>
              </a:ext>
            </a:extLst>
          </p:cNvPr>
          <p:cNvSpPr txBox="1"/>
          <p:nvPr/>
        </p:nvSpPr>
        <p:spPr>
          <a:xfrm>
            <a:off x="1484153" y="1916833"/>
            <a:ext cx="6912768" cy="3354765"/>
          </a:xfrm>
          <a:prstGeom prst="rect">
            <a:avLst/>
          </a:prstGeom>
          <a:noFill/>
        </p:spPr>
        <p:txBody>
          <a:bodyPr wrap="square" lIns="0" tIns="0" rIns="0" bIns="0" rtlCol="0">
            <a:spAutoFit/>
          </a:bodyPr>
          <a:lstStyle/>
          <a:p>
            <a:pPr>
              <a:defRPr/>
            </a:pPr>
            <a:endParaRPr lang="da-DK" sz="1600" dirty="0">
              <a:solidFill>
                <a:srgbClr val="000000"/>
              </a:solidFill>
              <a:latin typeface="Raleway SemiBold" pitchFamily="2" charset="0"/>
            </a:endParaRPr>
          </a:p>
          <a:p>
            <a:pPr marL="285750" indent="-285750">
              <a:buFont typeface="Arial" panose="020B0604020202020204" pitchFamily="34" charset="0"/>
              <a:buChar char="•"/>
              <a:defRPr/>
            </a:pPr>
            <a:r>
              <a:rPr lang="da-DK" sz="1600" dirty="0">
                <a:solidFill>
                  <a:srgbClr val="000000"/>
                </a:solidFill>
                <a:latin typeface="Raleway SemiBold" pitchFamily="2" charset="0"/>
              </a:rPr>
              <a:t>Dagsorden er tilgængelig - </a:t>
            </a:r>
            <a:r>
              <a:rPr lang="da-DK" sz="1600" dirty="0">
                <a:solidFill>
                  <a:srgbClr val="000000"/>
                </a:solidFill>
                <a:latin typeface="Raleway SemiBold" pitchFamily="2" charset="0"/>
                <a:hlinkClick r:id="rId4"/>
              </a:rPr>
              <a:t>https://www.cbd.int/meetings/COP-17</a:t>
            </a:r>
            <a:r>
              <a:rPr lang="da-DK" sz="1600" dirty="0">
                <a:solidFill>
                  <a:srgbClr val="000000"/>
                </a:solidFill>
                <a:latin typeface="Raleway SemiBold" pitchFamily="2" charset="0"/>
              </a:rPr>
              <a:t> </a:t>
            </a:r>
          </a:p>
          <a:p>
            <a:pPr>
              <a:defRPr/>
            </a:pPr>
            <a:endParaRPr lang="da-DK" sz="1600" dirty="0">
              <a:solidFill>
                <a:srgbClr val="000000"/>
              </a:solidFill>
              <a:latin typeface="Raleway SemiBold" pitchFamily="2" charset="0"/>
            </a:endParaRPr>
          </a:p>
          <a:p>
            <a:pPr marL="285750" indent="-285750">
              <a:buFont typeface="Arial" panose="020B0604020202020204" pitchFamily="34" charset="0"/>
              <a:buChar char="•"/>
              <a:defRPr/>
            </a:pPr>
            <a:r>
              <a:rPr lang="da-DK" sz="1600" dirty="0">
                <a:solidFill>
                  <a:srgbClr val="000000"/>
                </a:solidFill>
                <a:latin typeface="Raleway SemiBold" pitchFamily="2" charset="0"/>
              </a:rPr>
              <a:t>Væsentlige forhandlingsemner</a:t>
            </a:r>
          </a:p>
          <a:p>
            <a:pPr marL="742950" lvl="1" indent="-285750">
              <a:buFont typeface="Arial" panose="020B0604020202020204" pitchFamily="34" charset="0"/>
              <a:buChar char="•"/>
              <a:defRPr/>
            </a:pPr>
            <a:r>
              <a:rPr lang="da-DK" sz="1600" dirty="0">
                <a:solidFill>
                  <a:srgbClr val="000000"/>
                </a:solidFill>
                <a:latin typeface="Raleway SemiBold" pitchFamily="2" charset="0"/>
              </a:rPr>
              <a:t>Finansiering (ressourcemobilisering)</a:t>
            </a:r>
          </a:p>
          <a:p>
            <a:pPr marL="742950" lvl="1" indent="-285750">
              <a:buFont typeface="Arial" panose="020B0604020202020204" pitchFamily="34" charset="0"/>
              <a:buChar char="•"/>
              <a:defRPr/>
            </a:pPr>
            <a:endParaRPr lang="da-DK" sz="1600" dirty="0">
              <a:solidFill>
                <a:srgbClr val="000000"/>
              </a:solidFill>
              <a:latin typeface="Raleway SemiBold" pitchFamily="2" charset="0"/>
            </a:endParaRPr>
          </a:p>
          <a:p>
            <a:pPr marL="742950" lvl="1" indent="-285750">
              <a:buFont typeface="Arial" panose="020B0604020202020204" pitchFamily="34" charset="0"/>
              <a:buChar char="•"/>
              <a:defRPr/>
            </a:pPr>
            <a:r>
              <a:rPr lang="da-DK" sz="1600" dirty="0">
                <a:solidFill>
                  <a:srgbClr val="000000"/>
                </a:solidFill>
                <a:latin typeface="Raleway SemiBold" pitchFamily="2" charset="0"/>
              </a:rPr>
              <a:t>Målopfyldelse af de 23 globale må (GBF-målene) </a:t>
            </a:r>
          </a:p>
          <a:p>
            <a:pPr lvl="1">
              <a:defRPr/>
            </a:pPr>
            <a:r>
              <a:rPr lang="da-DK" sz="1600" dirty="0">
                <a:solidFill>
                  <a:srgbClr val="000000"/>
                </a:solidFill>
                <a:latin typeface="Raleway SemiBold" pitchFamily="2" charset="0"/>
              </a:rPr>
              <a:t>(</a:t>
            </a:r>
            <a:r>
              <a:rPr lang="en-GB" sz="1600" dirty="0">
                <a:solidFill>
                  <a:srgbClr val="000000"/>
                </a:solidFill>
                <a:latin typeface="Raleway SemiBold" pitchFamily="2" charset="0"/>
              </a:rPr>
              <a:t>Planning, monitoring, reporting and review)</a:t>
            </a:r>
            <a:endParaRPr lang="da-DK" sz="1600" dirty="0">
              <a:solidFill>
                <a:srgbClr val="000000"/>
              </a:solidFill>
              <a:latin typeface="Raleway SemiBold" pitchFamily="2" charset="0"/>
            </a:endParaRPr>
          </a:p>
          <a:p>
            <a:pPr marL="742950" lvl="1" indent="-285750">
              <a:buFont typeface="Arial" panose="020B0604020202020204" pitchFamily="34" charset="0"/>
              <a:buChar char="•"/>
              <a:defRPr/>
            </a:pPr>
            <a:endParaRPr lang="da-DK" sz="1600" dirty="0">
              <a:solidFill>
                <a:srgbClr val="000000"/>
              </a:solidFill>
              <a:latin typeface="Raleway SemiBold" pitchFamily="2" charset="0"/>
            </a:endParaRPr>
          </a:p>
          <a:p>
            <a:pPr marL="742950" lvl="1" indent="-285750">
              <a:buFont typeface="Arial" panose="020B0604020202020204" pitchFamily="34" charset="0"/>
              <a:buChar char="•"/>
              <a:defRPr/>
            </a:pPr>
            <a:r>
              <a:rPr lang="da-DK" sz="1600" dirty="0">
                <a:solidFill>
                  <a:srgbClr val="000000"/>
                </a:solidFill>
                <a:latin typeface="Raleway SemiBold" pitchFamily="2" charset="0"/>
              </a:rPr>
              <a:t>Synergi mellem biodiversitet og klima</a:t>
            </a:r>
          </a:p>
          <a:p>
            <a:pPr marL="742950" lvl="1" indent="-285750">
              <a:buFont typeface="Arial" panose="020B0604020202020204" pitchFamily="34" charset="0"/>
              <a:buChar char="•"/>
              <a:defRPr/>
            </a:pPr>
            <a:endParaRPr lang="da-DK" sz="1600" dirty="0">
              <a:solidFill>
                <a:srgbClr val="000000"/>
              </a:solidFill>
              <a:latin typeface="Raleway SemiBold" pitchFamily="2" charset="0"/>
            </a:endParaRPr>
          </a:p>
          <a:p>
            <a:pPr marL="742950" lvl="1" indent="-285750">
              <a:buFont typeface="Arial" panose="020B0604020202020204" pitchFamily="34" charset="0"/>
              <a:buChar char="•"/>
              <a:defRPr/>
            </a:pPr>
            <a:r>
              <a:rPr lang="da-DK" sz="1600" dirty="0">
                <a:solidFill>
                  <a:srgbClr val="000000"/>
                </a:solidFill>
                <a:latin typeface="Raleway SemiBold" pitchFamily="2" charset="0"/>
              </a:rPr>
              <a:t>Digital sekvens information for genetiske ressourcer</a:t>
            </a:r>
          </a:p>
          <a:p>
            <a:pPr marL="742950" lvl="1" indent="-285750">
              <a:buFont typeface="Arial" panose="020B0604020202020204" pitchFamily="34" charset="0"/>
              <a:buChar char="•"/>
              <a:defRPr/>
            </a:pPr>
            <a:endParaRPr lang="da-DK" sz="1600" dirty="0">
              <a:solidFill>
                <a:srgbClr val="000000"/>
              </a:solidFill>
              <a:latin typeface="Raleway SemiBold" pitchFamily="2" charset="0"/>
            </a:endParaRPr>
          </a:p>
          <a:p>
            <a:pPr>
              <a:defRPr/>
            </a:pPr>
            <a:r>
              <a:rPr lang="da-DK" sz="1000" dirty="0">
                <a:solidFill>
                  <a:srgbClr val="000000"/>
                </a:solidFill>
                <a:latin typeface="Raleway SemiBold" pitchFamily="2" charset="0"/>
              </a:rPr>
              <a:t>.  : </a:t>
            </a:r>
          </a:p>
        </p:txBody>
      </p:sp>
    </p:spTree>
    <p:extLst>
      <p:ext uri="{BB962C8B-B14F-4D97-AF65-F5344CB8AC3E}">
        <p14:creationId xmlns:p14="http://schemas.microsoft.com/office/powerpoint/2010/main" val="47522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CE7D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pic>
        <p:nvPicPr>
          <p:cNvPr id="3" name="Billede 2">
            <a:extLst>
              <a:ext uri="{FF2B5EF4-FFF2-40B4-BE49-F238E27FC236}">
                <a16:creationId xmlns:a16="http://schemas.microsoft.com/office/drawing/2014/main" id="{12BEA77C-00A2-449E-B549-2CDCD9F8C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040" y="2469046"/>
            <a:ext cx="5724723" cy="4388954"/>
          </a:xfrm>
          <a:prstGeom prst="rect">
            <a:avLst/>
          </a:prstGeom>
        </p:spPr>
      </p:pic>
      <p:sp>
        <p:nvSpPr>
          <p:cNvPr id="5" name="Tekstfelt 4">
            <a:extLst>
              <a:ext uri="{FF2B5EF4-FFF2-40B4-BE49-F238E27FC236}">
                <a16:creationId xmlns:a16="http://schemas.microsoft.com/office/drawing/2014/main" id="{AC185501-8291-4E66-8AB4-C397137ADB7E}"/>
              </a:ext>
            </a:extLst>
          </p:cNvPr>
          <p:cNvSpPr txBox="1"/>
          <p:nvPr/>
        </p:nvSpPr>
        <p:spPr>
          <a:xfrm>
            <a:off x="1343472" y="1196753"/>
            <a:ext cx="10009112" cy="830997"/>
          </a:xfrm>
          <a:prstGeom prst="rect">
            <a:avLst/>
          </a:prstGeom>
          <a:noFill/>
        </p:spPr>
        <p:txBody>
          <a:bodyPr wrap="square" lIns="0" tIns="0" rIns="0" bIns="0" rtlCol="0">
            <a:spAutoFit/>
          </a:bodyPr>
          <a:lstStyle/>
          <a:p>
            <a:pPr>
              <a:defRPr/>
            </a:pPr>
            <a:endParaRPr lang="da-DK" dirty="0">
              <a:solidFill>
                <a:srgbClr val="008733"/>
              </a:solidFill>
              <a:latin typeface="Raleway Black" pitchFamily="2" charset="0"/>
            </a:endParaRPr>
          </a:p>
          <a:p>
            <a:pPr>
              <a:defRPr/>
            </a:pPr>
            <a:endParaRPr lang="da-DK" dirty="0">
              <a:solidFill>
                <a:srgbClr val="008733"/>
              </a:solidFill>
              <a:latin typeface="Raleway Medium" pitchFamily="2" charset="0"/>
            </a:endParaRPr>
          </a:p>
          <a:p>
            <a:pPr marL="342900" indent="-342900">
              <a:buFontTx/>
              <a:buAutoNum type="arabicPeriod"/>
              <a:defRPr/>
            </a:pPr>
            <a:endParaRPr lang="da-DK" dirty="0">
              <a:solidFill>
                <a:srgbClr val="008733"/>
              </a:solidFill>
              <a:latin typeface="Raleway Medium" pitchFamily="2" charset="0"/>
            </a:endParaRPr>
          </a:p>
        </p:txBody>
      </p:sp>
    </p:spTree>
    <p:extLst>
      <p:ext uri="{BB962C8B-B14F-4D97-AF65-F5344CB8AC3E}">
        <p14:creationId xmlns:p14="http://schemas.microsoft.com/office/powerpoint/2010/main" val="168714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DEE"/>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E05E9316-A203-4775-82F0-E39370AB5A01}"/>
              </a:ext>
            </a:extLst>
          </p:cNvPr>
          <p:cNvSpPr>
            <a:spLocks noGrp="1"/>
          </p:cNvSpPr>
          <p:nvPr>
            <p:ph type="dt" sz="half" idx="18"/>
          </p:nvPr>
        </p:nvSpPr>
        <p:spPr/>
        <p:txBody>
          <a:bodyPr/>
          <a:lstStyle/>
          <a:p>
            <a:pPr>
              <a:defRPr/>
            </a:pPr>
            <a:fld id="{0B731C92-6772-426C-8CF2-2700360B945E}" type="datetime2">
              <a:rPr lang="da-DK">
                <a:latin typeface="Arial"/>
              </a:rPr>
              <a:pPr>
                <a:defRPr/>
              </a:pPr>
              <a:t>5. marts 2026</a:t>
            </a:fld>
            <a:endParaRPr lang="da-DK" dirty="0">
              <a:latin typeface="Arial"/>
            </a:endParaRPr>
          </a:p>
        </p:txBody>
      </p:sp>
      <p:sp>
        <p:nvSpPr>
          <p:cNvPr id="2" name="Tekstfelt 1">
            <a:extLst>
              <a:ext uri="{FF2B5EF4-FFF2-40B4-BE49-F238E27FC236}">
                <a16:creationId xmlns:a16="http://schemas.microsoft.com/office/drawing/2014/main" id="{63F69D35-C17A-4117-B976-22EB02D93199}"/>
              </a:ext>
            </a:extLst>
          </p:cNvPr>
          <p:cNvSpPr txBox="1"/>
          <p:nvPr/>
        </p:nvSpPr>
        <p:spPr>
          <a:xfrm>
            <a:off x="1484153" y="910462"/>
            <a:ext cx="8496944" cy="646331"/>
          </a:xfrm>
          <a:prstGeom prst="rect">
            <a:avLst/>
          </a:prstGeom>
          <a:noFill/>
        </p:spPr>
        <p:txBody>
          <a:bodyPr wrap="square" lIns="0" tIns="0" rIns="0" bIns="0" rtlCol="0">
            <a:spAutoFit/>
          </a:bodyPr>
          <a:lstStyle/>
          <a:p>
            <a:pPr>
              <a:defRPr/>
            </a:pPr>
            <a:r>
              <a:rPr lang="da-DK" sz="2400" dirty="0">
                <a:solidFill>
                  <a:srgbClr val="006C31"/>
                </a:solidFill>
                <a:latin typeface="Raleway SemiBold" pitchFamily="2" charset="0"/>
              </a:rPr>
              <a:t>Kontakt</a:t>
            </a:r>
            <a:endParaRPr lang="da-DK" dirty="0">
              <a:solidFill>
                <a:srgbClr val="000000"/>
              </a:solidFill>
              <a:latin typeface="Raleway SemiBold" pitchFamily="2" charset="0"/>
            </a:endParaRPr>
          </a:p>
          <a:p>
            <a:pPr>
              <a:defRPr/>
            </a:pPr>
            <a:endParaRPr lang="da-DK" dirty="0">
              <a:solidFill>
                <a:srgbClr val="000000"/>
              </a:solidFill>
              <a:latin typeface="Raleway SemiBold" pitchFamily="2" charset="0"/>
            </a:endParaRPr>
          </a:p>
        </p:txBody>
      </p:sp>
      <p:pic>
        <p:nvPicPr>
          <p:cNvPr id="5" name="Billede 4">
            <a:extLst>
              <a:ext uri="{FF2B5EF4-FFF2-40B4-BE49-F238E27FC236}">
                <a16:creationId xmlns:a16="http://schemas.microsoft.com/office/drawing/2014/main" id="{5F31478F-FC5E-4ADB-A110-EE8E51D64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76" y="3501008"/>
            <a:ext cx="4378686" cy="3356992"/>
          </a:xfrm>
          <a:prstGeom prst="rect">
            <a:avLst/>
          </a:prstGeom>
        </p:spPr>
      </p:pic>
      <p:sp>
        <p:nvSpPr>
          <p:cNvPr id="6" name="Tekstfelt 5">
            <a:extLst>
              <a:ext uri="{FF2B5EF4-FFF2-40B4-BE49-F238E27FC236}">
                <a16:creationId xmlns:a16="http://schemas.microsoft.com/office/drawing/2014/main" id="{F5EFA6F3-7062-45BF-8C51-F66524134AE1}"/>
              </a:ext>
            </a:extLst>
          </p:cNvPr>
          <p:cNvSpPr txBox="1"/>
          <p:nvPr/>
        </p:nvSpPr>
        <p:spPr>
          <a:xfrm>
            <a:off x="1484153" y="1916832"/>
            <a:ext cx="6912768" cy="1631216"/>
          </a:xfrm>
          <a:prstGeom prst="rect">
            <a:avLst/>
          </a:prstGeom>
          <a:noFill/>
        </p:spPr>
        <p:txBody>
          <a:bodyPr wrap="square" lIns="0" tIns="0" rIns="0" bIns="0" rtlCol="0">
            <a:spAutoFit/>
          </a:bodyPr>
          <a:lstStyle/>
          <a:p>
            <a:pPr>
              <a:defRPr/>
            </a:pPr>
            <a:r>
              <a:rPr lang="da-DK" sz="1600" u="sng" dirty="0">
                <a:solidFill>
                  <a:srgbClr val="000000"/>
                </a:solidFill>
                <a:latin typeface="Raleway SemiBold" pitchFamily="2" charset="0"/>
              </a:rPr>
              <a:t>Fagligt</a:t>
            </a:r>
          </a:p>
          <a:p>
            <a:pPr>
              <a:defRPr/>
            </a:pPr>
            <a:r>
              <a:rPr lang="da-DK" sz="1600" dirty="0">
                <a:solidFill>
                  <a:srgbClr val="000000"/>
                </a:solidFill>
                <a:latin typeface="Raleway SemiBold" pitchFamily="2" charset="0"/>
              </a:rPr>
              <a:t>Rikke Holst Søndergård</a:t>
            </a:r>
          </a:p>
          <a:p>
            <a:pPr marL="285750" indent="-285750">
              <a:buFont typeface="Arial" panose="020B0604020202020204" pitchFamily="34" charset="0"/>
              <a:buChar char="•"/>
              <a:defRPr/>
            </a:pPr>
            <a:r>
              <a:rPr lang="da-DK" sz="1600" dirty="0" err="1">
                <a:solidFill>
                  <a:srgbClr val="000000"/>
                </a:solidFill>
                <a:latin typeface="Raleway SemiBold" pitchFamily="2" charset="0"/>
                <a:hlinkClick r:id="rId4"/>
              </a:rPr>
              <a:t>rihos@s</a:t>
            </a:r>
            <a:r>
              <a:rPr lang="da-DK" sz="1600" dirty="0">
                <a:solidFill>
                  <a:srgbClr val="000000"/>
                </a:solidFill>
                <a:latin typeface="Raleway SemiBold" pitchFamily="2" charset="0"/>
                <a:hlinkClick r:id="rId4"/>
              </a:rPr>
              <a:t>gav.dk</a:t>
            </a:r>
            <a:endParaRPr lang="da-DK" sz="1600" dirty="0">
              <a:solidFill>
                <a:srgbClr val="000000"/>
              </a:solidFill>
              <a:latin typeface="Raleway SemiBold" pitchFamily="2" charset="0"/>
            </a:endParaRPr>
          </a:p>
          <a:p>
            <a:pPr marL="285750" indent="-285750">
              <a:buFont typeface="Arial" panose="020B0604020202020204" pitchFamily="34" charset="0"/>
              <a:buChar char="•"/>
              <a:defRPr/>
            </a:pPr>
            <a:endParaRPr lang="da-DK" sz="1600" dirty="0">
              <a:solidFill>
                <a:srgbClr val="000000"/>
              </a:solidFill>
              <a:latin typeface="Raleway SemiBold" pitchFamily="2" charset="0"/>
            </a:endParaRPr>
          </a:p>
          <a:p>
            <a:pPr>
              <a:defRPr/>
            </a:pPr>
            <a:r>
              <a:rPr lang="da-DK" sz="1600" dirty="0">
                <a:solidFill>
                  <a:srgbClr val="000000"/>
                </a:solidFill>
                <a:latin typeface="Raleway SemiBold" pitchFamily="2" charset="0"/>
              </a:rPr>
              <a:t>Thomas Midtgaard</a:t>
            </a:r>
          </a:p>
          <a:p>
            <a:pPr marL="285750" indent="-285750">
              <a:buFont typeface="Arial" panose="020B0604020202020204" pitchFamily="34" charset="0"/>
              <a:buChar char="•"/>
              <a:defRPr/>
            </a:pPr>
            <a:r>
              <a:rPr lang="da-DK" sz="1600" dirty="0">
                <a:solidFill>
                  <a:srgbClr val="000000"/>
                </a:solidFill>
                <a:latin typeface="Raleway SemiBold" pitchFamily="2" charset="0"/>
                <a:hlinkClick r:id="rId5"/>
              </a:rPr>
              <a:t>thomid@sgav.dk</a:t>
            </a:r>
            <a:r>
              <a:rPr lang="da-DK" sz="1600" dirty="0">
                <a:solidFill>
                  <a:srgbClr val="000000"/>
                </a:solidFill>
                <a:latin typeface="Raleway SemiBold" pitchFamily="2" charset="0"/>
              </a:rPr>
              <a:t> </a:t>
            </a:r>
          </a:p>
          <a:p>
            <a:pPr>
              <a:defRPr/>
            </a:pPr>
            <a:r>
              <a:rPr lang="da-DK" sz="1000" dirty="0">
                <a:solidFill>
                  <a:srgbClr val="000000"/>
                </a:solidFill>
                <a:latin typeface="Raleway SemiBold" pitchFamily="2" charset="0"/>
              </a:rPr>
              <a:t>.  : </a:t>
            </a:r>
          </a:p>
        </p:txBody>
      </p:sp>
    </p:spTree>
    <p:extLst>
      <p:ext uri="{BB962C8B-B14F-4D97-AF65-F5344CB8AC3E}">
        <p14:creationId xmlns:p14="http://schemas.microsoft.com/office/powerpoint/2010/main" val="174800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6C3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9B4D2-A2DD-44D8-A0F4-81682A59D820}"/>
              </a:ext>
            </a:extLst>
          </p:cNvPr>
          <p:cNvSpPr>
            <a:spLocks noGrp="1"/>
          </p:cNvSpPr>
          <p:nvPr>
            <p:ph type="dt" sz="half" idx="18"/>
          </p:nvPr>
        </p:nvSpPr>
        <p:spPr/>
        <p:txBody>
          <a:bodyPr/>
          <a:lstStyle/>
          <a:p>
            <a:pPr>
              <a:defRPr/>
            </a:pPr>
            <a:fld id="{2B042A6D-07CA-4A52-BF48-F1F2686B2C4C}" type="datetime2">
              <a:rPr lang="da-DK">
                <a:latin typeface="Arial"/>
              </a:rPr>
              <a:pPr>
                <a:defRPr/>
              </a:pPr>
              <a:t>5. marts 2026</a:t>
            </a:fld>
            <a:endParaRPr lang="da-DK" dirty="0">
              <a:latin typeface="Arial"/>
            </a:endParaRPr>
          </a:p>
        </p:txBody>
      </p:sp>
      <p:sp>
        <p:nvSpPr>
          <p:cNvPr id="5" name="Tekstfelt 4">
            <a:extLst>
              <a:ext uri="{FF2B5EF4-FFF2-40B4-BE49-F238E27FC236}">
                <a16:creationId xmlns:a16="http://schemas.microsoft.com/office/drawing/2014/main" id="{7547062A-45C3-466A-8CD2-CE952F00EDE3}"/>
              </a:ext>
            </a:extLst>
          </p:cNvPr>
          <p:cNvSpPr txBox="1"/>
          <p:nvPr/>
        </p:nvSpPr>
        <p:spPr>
          <a:xfrm>
            <a:off x="2351584" y="2561129"/>
            <a:ext cx="6696744" cy="2031325"/>
          </a:xfrm>
          <a:prstGeom prst="rect">
            <a:avLst/>
          </a:prstGeom>
          <a:noFill/>
        </p:spPr>
        <p:txBody>
          <a:bodyPr wrap="square" lIns="0" tIns="0" rIns="0" bIns="0" rtlCol="0">
            <a:spAutoFit/>
          </a:bodyPr>
          <a:lstStyle/>
          <a:p>
            <a:pPr>
              <a:defRPr/>
            </a:pPr>
            <a:r>
              <a:rPr lang="da-DK" sz="6600" dirty="0">
                <a:solidFill>
                  <a:srgbClr val="FFFDEE"/>
                </a:solidFill>
                <a:latin typeface="Raleway ExtraBold" pitchFamily="2" charset="0"/>
              </a:rPr>
              <a:t>CBD COP17</a:t>
            </a:r>
          </a:p>
          <a:p>
            <a:pPr>
              <a:defRPr/>
            </a:pPr>
            <a:r>
              <a:rPr lang="da-DK" sz="6600" dirty="0">
                <a:solidFill>
                  <a:srgbClr val="FFFDEE"/>
                </a:solidFill>
                <a:latin typeface="Raleway ExtraBold" pitchFamily="2" charset="0"/>
              </a:rPr>
              <a:t>- Dialogmøde </a:t>
            </a:r>
          </a:p>
        </p:txBody>
      </p:sp>
      <p:pic>
        <p:nvPicPr>
          <p:cNvPr id="7" name="Billede 6">
            <a:extLst>
              <a:ext uri="{FF2B5EF4-FFF2-40B4-BE49-F238E27FC236}">
                <a16:creationId xmlns:a16="http://schemas.microsoft.com/office/drawing/2014/main" id="{92B2E9ED-8785-4168-AA5C-84BBD58F9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169" y="332656"/>
            <a:ext cx="1727663" cy="707062"/>
          </a:xfrm>
          <a:prstGeom prst="rect">
            <a:avLst/>
          </a:prstGeom>
        </p:spPr>
      </p:pic>
      <p:pic>
        <p:nvPicPr>
          <p:cNvPr id="8" name="Billede 7">
            <a:extLst>
              <a:ext uri="{FF2B5EF4-FFF2-40B4-BE49-F238E27FC236}">
                <a16:creationId xmlns:a16="http://schemas.microsoft.com/office/drawing/2014/main" id="{676E7A75-18BD-4E80-AA27-CAEF2595E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14" y="3383701"/>
            <a:ext cx="4472609" cy="3429000"/>
          </a:xfrm>
          <a:prstGeom prst="rect">
            <a:avLst/>
          </a:prstGeom>
        </p:spPr>
      </p:pic>
    </p:spTree>
    <p:extLst>
      <p:ext uri="{BB962C8B-B14F-4D97-AF65-F5344CB8AC3E}">
        <p14:creationId xmlns:p14="http://schemas.microsoft.com/office/powerpoint/2010/main" val="195907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63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EFE459E-D762-EEE4-BD7F-40CCA9BD622B}"/>
              </a:ext>
            </a:extLst>
          </p:cNvPr>
          <p:cNvSpPr>
            <a:spLocks noGrp="1"/>
          </p:cNvSpPr>
          <p:nvPr>
            <p:ph type="body" sz="quarter" idx="14"/>
          </p:nvPr>
        </p:nvSpPr>
        <p:spPr>
          <a:xfrm>
            <a:off x="414338" y="750601"/>
            <a:ext cx="11357953" cy="712297"/>
          </a:xfrm>
        </p:spPr>
        <p:txBody>
          <a:bodyPr>
            <a:normAutofit/>
          </a:bodyPr>
          <a:lstStyle/>
          <a:p>
            <a:r>
              <a:rPr lang="da-DK" sz="3600" b="0" dirty="0">
                <a:solidFill>
                  <a:schemeClr val="bg1"/>
                </a:solidFill>
                <a:latin typeface="Unica 77 LL 1" panose="020B0604020202020204" charset="0"/>
                <a:cs typeface="Unica 77 LL 1" panose="020B0604020202020204" charset="0"/>
              </a:rPr>
              <a:t>En samlet dansk tilstedeværelse</a:t>
            </a:r>
            <a:endParaRPr lang="da-DK" sz="3600" dirty="0">
              <a:solidFill>
                <a:schemeClr val="bg1"/>
              </a:solidFill>
              <a:latin typeface="Unica 77 LL 1" panose="020B0604020202020204" charset="0"/>
              <a:cs typeface="Unica 77 LL 1" panose="020B0604020202020204" charset="0"/>
            </a:endParaRPr>
          </a:p>
          <a:p>
            <a:endParaRPr lang="da-DK" dirty="0"/>
          </a:p>
        </p:txBody>
      </p:sp>
      <p:sp>
        <p:nvSpPr>
          <p:cNvPr id="3" name="Pladsholder til tekst 2">
            <a:extLst>
              <a:ext uri="{FF2B5EF4-FFF2-40B4-BE49-F238E27FC236}">
                <a16:creationId xmlns:a16="http://schemas.microsoft.com/office/drawing/2014/main" id="{CFE73A0F-B7D1-8B64-01B9-7968E6D7C667}"/>
              </a:ext>
            </a:extLst>
          </p:cNvPr>
          <p:cNvSpPr>
            <a:spLocks noGrp="1"/>
          </p:cNvSpPr>
          <p:nvPr>
            <p:ph type="body" sz="quarter" idx="16"/>
          </p:nvPr>
        </p:nvSpPr>
        <p:spPr>
          <a:xfrm>
            <a:off x="414338" y="3253743"/>
            <a:ext cx="9802814" cy="917790"/>
          </a:xfrm>
        </p:spPr>
        <p:txBody>
          <a:bodyPr>
            <a:normAutofit fontScale="25000" lnSpcReduction="20000"/>
          </a:bodyPr>
          <a:lstStyle/>
          <a:p>
            <a:endParaRPr lang="da-DK" sz="3600" dirty="0">
              <a:latin typeface="Unica 77 LL 1" panose="020B0604020202020204" charset="0"/>
              <a:cs typeface="Unica 77 LL 1" panose="020B0604020202020204" charset="0"/>
            </a:endParaRPr>
          </a:p>
          <a:p>
            <a:endParaRPr lang="da-DK" sz="9600" dirty="0">
              <a:latin typeface="Unica 77 LL 1" panose="020B0604020202020204" charset="0"/>
              <a:cs typeface="Unica 77 LL 1" panose="020B0604020202020204" charset="0"/>
            </a:endParaRPr>
          </a:p>
          <a:p>
            <a:endParaRPr lang="da-DK" sz="8000" dirty="0">
              <a:latin typeface="Unica 77 LL 1" panose="020B0604020202020204" charset="0"/>
              <a:cs typeface="Unica 77 LL 1" panose="020B0604020202020204" charset="0"/>
            </a:endParaRPr>
          </a:p>
          <a:p>
            <a:r>
              <a:rPr lang="da-DK" sz="7200" b="1" dirty="0">
                <a:solidFill>
                  <a:schemeClr val="bg1"/>
                </a:solidFill>
                <a:latin typeface="Unica 77 LL 1" panose="020B0604020202020204" charset="0"/>
                <a:cs typeface="Unica 77 LL 1" panose="020B0604020202020204" charset="0"/>
              </a:rPr>
              <a:t>Mulighed A: </a:t>
            </a:r>
            <a:br>
              <a:rPr lang="da-DK" sz="7200" dirty="0">
                <a:solidFill>
                  <a:schemeClr val="bg1"/>
                </a:solidFill>
                <a:latin typeface="Unica 77 LL 1" panose="020B0604020202020204" charset="0"/>
                <a:cs typeface="Unica 77 LL 1" panose="020B0604020202020204" charset="0"/>
              </a:rPr>
            </a:br>
            <a:br>
              <a:rPr lang="da-DK" sz="7200" dirty="0">
                <a:solidFill>
                  <a:schemeClr val="bg1"/>
                </a:solidFill>
                <a:latin typeface="Unica 77 LL 1" panose="020B0604020202020204" charset="0"/>
                <a:cs typeface="Unica 77 LL 1" panose="020B0604020202020204" charset="0"/>
              </a:rPr>
            </a:br>
            <a:r>
              <a:rPr lang="da-DK" sz="7200" dirty="0">
                <a:solidFill>
                  <a:schemeClr val="bg1"/>
                </a:solidFill>
                <a:latin typeface="Unica 77 LL 1" panose="020B0604020202020204" charset="0"/>
                <a:cs typeface="Unica 77 LL 1" panose="020B0604020202020204" charset="0"/>
              </a:rPr>
              <a:t>Dansk pavillon i Blue/Green Zone, Tildelte timeslots &amp; planlagte site-visits</a:t>
            </a:r>
          </a:p>
          <a:p>
            <a:r>
              <a:rPr lang="da-DK" sz="8000" dirty="0">
                <a:solidFill>
                  <a:schemeClr val="bg1"/>
                </a:solidFill>
                <a:latin typeface="Unica 77 LL 1" panose="020B0604020202020204" charset="0"/>
                <a:cs typeface="Unica 77 LL 1" panose="020B0604020202020204" charset="0"/>
              </a:rPr>
              <a:t> </a:t>
            </a:r>
          </a:p>
          <a:p>
            <a:endParaRPr lang="da-DK" sz="8000" b="1" dirty="0">
              <a:solidFill>
                <a:schemeClr val="bg1"/>
              </a:solidFill>
              <a:latin typeface="Unica 77 LL 1" panose="020B0604020202020204" charset="0"/>
              <a:cs typeface="Unica 77 LL 1" panose="020B0604020202020204" charset="0"/>
            </a:endParaRPr>
          </a:p>
          <a:p>
            <a:r>
              <a:rPr lang="da-DK" sz="7200" b="1" dirty="0">
                <a:solidFill>
                  <a:schemeClr val="bg1"/>
                </a:solidFill>
                <a:latin typeface="Unica 77 LL 1" panose="020B0604020202020204" charset="0"/>
                <a:cs typeface="Unica 77 LL 1" panose="020B0604020202020204" charset="0"/>
              </a:rPr>
              <a:t>Mulighed B:</a:t>
            </a:r>
            <a:br>
              <a:rPr lang="da-DK" sz="7200" dirty="0">
                <a:solidFill>
                  <a:schemeClr val="bg1"/>
                </a:solidFill>
                <a:latin typeface="Unica 77 LL 1" panose="020B0604020202020204" charset="0"/>
                <a:cs typeface="Unica 77 LL 1" panose="020B0604020202020204" charset="0"/>
              </a:rPr>
            </a:br>
            <a:r>
              <a:rPr lang="da-DK" sz="7200" dirty="0">
                <a:solidFill>
                  <a:schemeClr val="bg1"/>
                </a:solidFill>
                <a:latin typeface="Unica 77 LL 1" panose="020B0604020202020204" charset="0"/>
                <a:cs typeface="Unica 77 LL 1" panose="020B0604020202020204" charset="0"/>
              </a:rPr>
              <a:t> </a:t>
            </a:r>
            <a:br>
              <a:rPr lang="da-DK" sz="7200" dirty="0">
                <a:solidFill>
                  <a:schemeClr val="bg1"/>
                </a:solidFill>
                <a:latin typeface="Unica 77 LL 1" panose="020B0604020202020204" charset="0"/>
                <a:cs typeface="Unica 77 LL 1" panose="020B0604020202020204" charset="0"/>
              </a:rPr>
            </a:br>
            <a:r>
              <a:rPr lang="da-DK" sz="7200" dirty="0">
                <a:solidFill>
                  <a:schemeClr val="bg1"/>
                </a:solidFill>
                <a:latin typeface="Unica 77 LL 1" panose="020B0604020202020204" charset="0"/>
                <a:cs typeface="Unica 77 LL 1" panose="020B0604020202020204" charset="0"/>
              </a:rPr>
              <a:t>Fælles mødested i lejet lokale, Mulighed for planlægning af site-visits</a:t>
            </a:r>
          </a:p>
          <a:p>
            <a:endParaRPr lang="da-DK" dirty="0"/>
          </a:p>
        </p:txBody>
      </p:sp>
      <p:sp>
        <p:nvSpPr>
          <p:cNvPr id="6" name="Rectangle 2">
            <a:extLst>
              <a:ext uri="{FF2B5EF4-FFF2-40B4-BE49-F238E27FC236}">
                <a16:creationId xmlns:a16="http://schemas.microsoft.com/office/drawing/2014/main" id="{E13029EC-AD1B-C490-53F9-33C1FEA4EEB5}"/>
              </a:ext>
            </a:extLst>
          </p:cNvPr>
          <p:cNvSpPr>
            <a:spLocks noChangeArrowheads="1"/>
          </p:cNvSpPr>
          <p:nvPr/>
        </p:nvSpPr>
        <p:spPr bwMode="auto">
          <a:xfrm>
            <a:off x="342419" y="1152916"/>
            <a:ext cx="674024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a-DK" altLang="da-DK"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da-DK" altLang="da-DK" dirty="0">
              <a:solidFill>
                <a:schemeClr val="bg1"/>
              </a:solidFill>
              <a:latin typeface="Unica 77 LL" panose="020B0504010101010104"/>
            </a:endParaRPr>
          </a:p>
          <a:p>
            <a:pPr marL="0" marR="0" lvl="0" indent="0" algn="l" defTabSz="914400" rtl="0" eaLnBrk="0" fontAlgn="base" latinLnBrk="0" hangingPunct="0">
              <a:lnSpc>
                <a:spcPct val="100000"/>
              </a:lnSpc>
              <a:spcBef>
                <a:spcPct val="0"/>
              </a:spcBef>
              <a:spcAft>
                <a:spcPct val="0"/>
              </a:spcAft>
              <a:buClrTx/>
              <a:buSzTx/>
              <a:tabLst/>
            </a:pPr>
            <a:r>
              <a:rPr kumimoji="0" lang="da-DK" altLang="da-DK" b="0" i="0" u="none" strike="noStrike" cap="none" normalizeH="0" baseline="0" dirty="0">
                <a:ln>
                  <a:noFill/>
                </a:ln>
                <a:solidFill>
                  <a:schemeClr val="bg1"/>
                </a:solidFill>
                <a:effectLst/>
                <a:latin typeface="Unica 77 LL 1" panose="020B0604020202020204" charset="0"/>
                <a:cs typeface="Unica 77 LL 1" panose="020B0604020202020204" charset="0"/>
              </a:rPr>
              <a:t>Dialog med nordiske samarbejdspartnere </a:t>
            </a:r>
          </a:p>
          <a:p>
            <a:pPr marL="0" marR="0" lvl="0" indent="0" algn="l" defTabSz="914400" rtl="0" eaLnBrk="0" fontAlgn="base" latinLnBrk="0" hangingPunct="0">
              <a:lnSpc>
                <a:spcPct val="100000"/>
              </a:lnSpc>
              <a:spcBef>
                <a:spcPct val="0"/>
              </a:spcBef>
              <a:spcAft>
                <a:spcPct val="0"/>
              </a:spcAft>
              <a:buClrTx/>
              <a:buSzTx/>
              <a:tabLst/>
            </a:pPr>
            <a:r>
              <a:rPr kumimoji="0" lang="da-DK" altLang="da-DK" b="0" i="0" u="none" strike="noStrike" cap="none" normalizeH="0" baseline="0" dirty="0">
                <a:ln>
                  <a:noFill/>
                </a:ln>
                <a:solidFill>
                  <a:schemeClr val="bg1"/>
                </a:solidFill>
                <a:effectLst/>
                <a:latin typeface="Unica 77 LL 1" panose="020B0604020202020204" charset="0"/>
                <a:cs typeface="Unica 77 LL 1" panose="020B0604020202020204" charset="0"/>
              </a:rPr>
              <a:t>Ansøgning om eksportstøtte</a:t>
            </a:r>
          </a:p>
          <a:p>
            <a:pPr eaLnBrk="0" fontAlgn="base" hangingPunct="0">
              <a:spcBef>
                <a:spcPct val="0"/>
              </a:spcBef>
              <a:spcAft>
                <a:spcPct val="0"/>
              </a:spcAft>
            </a:pPr>
            <a:r>
              <a:rPr kumimoji="0" lang="da-DK" altLang="da-DK" b="0" i="0" u="none" strike="noStrike" cap="none" normalizeH="0" baseline="0">
                <a:ln>
                  <a:noFill/>
                </a:ln>
                <a:solidFill>
                  <a:schemeClr val="bg1"/>
                </a:solidFill>
                <a:effectLst/>
                <a:latin typeface="Unica 77 LL 1"/>
                <a:cs typeface="Unica 77 LL 1" panose="020B0604020202020204" charset="0"/>
              </a:rPr>
              <a:t>Estimeret pris: 15-20.000 kr. per </a:t>
            </a:r>
            <a:r>
              <a:rPr lang="da-DK" altLang="da-DK">
                <a:solidFill>
                  <a:schemeClr val="bg1"/>
                </a:solidFill>
                <a:latin typeface="Unica 77 LL 1"/>
                <a:cs typeface="Unica 77 LL 1" panose="020B0604020202020204" charset="0"/>
              </a:rPr>
              <a:t>deltagende virksomhed/organisation</a:t>
            </a:r>
            <a:r>
              <a:rPr kumimoji="0" lang="da-DK" altLang="da-DK" b="0" i="0" u="none" strike="noStrike" cap="none" normalizeH="0" baseline="0">
                <a:ln>
                  <a:noFill/>
                </a:ln>
                <a:solidFill>
                  <a:schemeClr val="bg1"/>
                </a:solidFill>
                <a:effectLst/>
                <a:latin typeface="Unica 77 LL 1"/>
                <a:cs typeface="Unica 77 LL 1" panose="020B0604020202020204" charset="0"/>
              </a:rPr>
              <a:t> </a:t>
            </a:r>
            <a:endParaRPr lang="da-DK" altLang="da-DK" b="0" i="0" u="none" strike="noStrike" cap="none" normalizeH="0" baseline="0">
              <a:ln>
                <a:noFill/>
              </a:ln>
              <a:solidFill>
                <a:schemeClr val="bg1"/>
              </a:solidFill>
              <a:effectLst/>
              <a:latin typeface="Unica 77 LL 1"/>
              <a:cs typeface="Unica 77 LL 1" panose="020B0604020202020204" charset="0"/>
            </a:endParaRPr>
          </a:p>
        </p:txBody>
      </p:sp>
      <p:sp>
        <p:nvSpPr>
          <p:cNvPr id="7" name="Freeform 2">
            <a:extLst>
              <a:ext uri="{FF2B5EF4-FFF2-40B4-BE49-F238E27FC236}">
                <a16:creationId xmlns:a16="http://schemas.microsoft.com/office/drawing/2014/main" id="{4EA19AF3-434D-0775-B06D-6FD8B6C4307A}"/>
              </a:ext>
            </a:extLst>
          </p:cNvPr>
          <p:cNvSpPr/>
          <p:nvPr/>
        </p:nvSpPr>
        <p:spPr>
          <a:xfrm>
            <a:off x="11465076" y="6061771"/>
            <a:ext cx="3405822" cy="608182"/>
          </a:xfrm>
          <a:custGeom>
            <a:avLst/>
            <a:gdLst/>
            <a:ahLst/>
            <a:cxnLst/>
            <a:rect l="l" t="t" r="r" b="b"/>
            <a:pathLst>
              <a:path w="3405822" h="608182">
                <a:moveTo>
                  <a:pt x="0" y="0"/>
                </a:moveTo>
                <a:lnTo>
                  <a:pt x="3405822" y="0"/>
                </a:lnTo>
                <a:lnTo>
                  <a:pt x="3405822" y="608183"/>
                </a:lnTo>
                <a:lnTo>
                  <a:pt x="0" y="608183"/>
                </a:lnTo>
                <a:lnTo>
                  <a:pt x="0" y="0"/>
                </a:lnTo>
                <a:close/>
              </a:path>
            </a:pathLst>
          </a:custGeom>
          <a:blipFill>
            <a:blip r:embed="rId3"/>
            <a:stretch>
              <a:fillRect/>
            </a:stretch>
          </a:blipFill>
        </p:spPr>
        <p:txBody>
          <a:bodyPr/>
          <a:lstStyle/>
          <a:p>
            <a:endParaRPr lang="da-DK"/>
          </a:p>
        </p:txBody>
      </p:sp>
      <p:sp>
        <p:nvSpPr>
          <p:cNvPr id="8" name="Ellipse 7">
            <a:extLst>
              <a:ext uri="{FF2B5EF4-FFF2-40B4-BE49-F238E27FC236}">
                <a16:creationId xmlns:a16="http://schemas.microsoft.com/office/drawing/2014/main" id="{9D5E7E21-3F65-BC73-C8CF-57BCE9D379F0}"/>
              </a:ext>
            </a:extLst>
          </p:cNvPr>
          <p:cNvSpPr/>
          <p:nvPr/>
        </p:nvSpPr>
        <p:spPr>
          <a:xfrm>
            <a:off x="9216216" y="4426010"/>
            <a:ext cx="3348000" cy="3241963"/>
          </a:xfrm>
          <a:prstGeom prst="ellipse">
            <a:avLst/>
          </a:prstGeom>
          <a:noFill/>
          <a:ln w="76200">
            <a:solidFill>
              <a:srgbClr val="00A77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Ellipse 8">
            <a:extLst>
              <a:ext uri="{FF2B5EF4-FFF2-40B4-BE49-F238E27FC236}">
                <a16:creationId xmlns:a16="http://schemas.microsoft.com/office/drawing/2014/main" id="{55B9C37F-4502-3DC4-FFC3-3404E32F1A40}"/>
              </a:ext>
            </a:extLst>
          </p:cNvPr>
          <p:cNvSpPr/>
          <p:nvPr/>
        </p:nvSpPr>
        <p:spPr>
          <a:xfrm>
            <a:off x="6572596" y="-1440525"/>
            <a:ext cx="3333404" cy="3241963"/>
          </a:xfrm>
          <a:prstGeom prst="ellipse">
            <a:avLst/>
          </a:prstGeom>
          <a:solidFill>
            <a:srgbClr val="00A77E"/>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82673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63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F61B31F-CA54-9DD1-8716-913170E09AD4}"/>
              </a:ext>
            </a:extLst>
          </p:cNvPr>
          <p:cNvSpPr>
            <a:spLocks noGrp="1"/>
          </p:cNvSpPr>
          <p:nvPr>
            <p:ph type="body" sz="quarter" idx="14"/>
          </p:nvPr>
        </p:nvSpPr>
        <p:spPr/>
        <p:txBody>
          <a:bodyPr>
            <a:normAutofit/>
          </a:bodyPr>
          <a:lstStyle/>
          <a:p>
            <a:r>
              <a:rPr lang="da-DK" sz="3600" b="0" dirty="0">
                <a:solidFill>
                  <a:schemeClr val="bg1"/>
                </a:solidFill>
                <a:latin typeface="Unica 77 LL 1" panose="020B0604020202020204" charset="0"/>
                <a:cs typeface="Unica 77 LL 1" panose="020B0604020202020204" charset="0"/>
              </a:rPr>
              <a:t>Spørgsmål og inputs </a:t>
            </a:r>
          </a:p>
        </p:txBody>
      </p:sp>
      <p:sp>
        <p:nvSpPr>
          <p:cNvPr id="6" name="Rectangle 2">
            <a:extLst>
              <a:ext uri="{FF2B5EF4-FFF2-40B4-BE49-F238E27FC236}">
                <a16:creationId xmlns:a16="http://schemas.microsoft.com/office/drawing/2014/main" id="{0FAD4750-C59E-3BED-61EB-9790A4A0091D}"/>
              </a:ext>
            </a:extLst>
          </p:cNvPr>
          <p:cNvSpPr>
            <a:spLocks noGrp="1" noChangeArrowheads="1"/>
          </p:cNvSpPr>
          <p:nvPr>
            <p:ph type="body" sz="quarter" idx="16"/>
          </p:nvPr>
        </p:nvSpPr>
        <p:spPr bwMode="auto">
          <a:xfrm>
            <a:off x="414338" y="2289810"/>
            <a:ext cx="773410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bg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2000" b="0" i="0" u="none" strike="noStrike" cap="none" normalizeH="0" baseline="0">
                <a:ln>
                  <a:noFill/>
                </a:ln>
                <a:solidFill>
                  <a:schemeClr val="bg1"/>
                </a:solidFill>
                <a:effectLst/>
                <a:latin typeface="Unica 77 LL 1"/>
                <a:cs typeface="Unica 77 LL 1" panose="020B0604020202020204" charset="0"/>
              </a:rPr>
              <a:t>Hvilke tematikker ønskes i fokus</a:t>
            </a:r>
            <a:r>
              <a:rPr lang="da-DK" altLang="da-DK" sz="2000">
                <a:solidFill>
                  <a:schemeClr val="bg1"/>
                </a:solidFill>
                <a:latin typeface="Unica 77 LL 1"/>
                <a:cs typeface="Unica 77 LL 1" panose="020B0604020202020204" charset="0"/>
              </a:rPr>
              <a:t>?</a:t>
            </a:r>
            <a:r>
              <a:rPr kumimoji="0" lang="da-DK" altLang="da-DK" sz="2000" b="0" i="0" u="none" strike="noStrike" cap="none" normalizeH="0" baseline="0">
                <a:ln>
                  <a:noFill/>
                </a:ln>
                <a:solidFill>
                  <a:schemeClr val="bg1"/>
                </a:solidFill>
                <a:effectLst/>
                <a:latin typeface="Unica 77 LL 1"/>
                <a:cs typeface="Unica 77 LL 1" panose="020B0604020202020204" charset="0"/>
              </a:rPr>
              <a:t> </a:t>
            </a:r>
            <a:endParaRPr lang="da-DK" altLang="da-DK" sz="2000" b="0" i="0" u="none" strike="noStrike" cap="none" normalizeH="0" baseline="0">
              <a:ln>
                <a:noFill/>
              </a:ln>
              <a:solidFill>
                <a:schemeClr val="bg1"/>
              </a:solidFill>
              <a:effectLst/>
              <a:latin typeface="Unica 77 LL 1"/>
              <a:cs typeface="Unica 77 LL 1"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a-DK" altLang="da-DK" sz="20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2000" b="0" i="0" u="none" strike="noStrike" cap="none" normalizeH="0" baseline="0">
                <a:ln>
                  <a:noFill/>
                </a:ln>
                <a:solidFill>
                  <a:schemeClr val="bg1"/>
                </a:solidFill>
                <a:effectLst/>
                <a:latin typeface="Unica 77 LL 1"/>
                <a:cs typeface="Unica 77 LL 1" panose="020B0604020202020204" charset="0"/>
              </a:rPr>
              <a:t>Præferencer for deltagelsesformat</a:t>
            </a:r>
            <a:r>
              <a:rPr lang="da-DK" altLang="da-DK" sz="2000">
                <a:solidFill>
                  <a:schemeClr val="bg1"/>
                </a:solidFill>
                <a:latin typeface="Unica 77 LL 1"/>
                <a:cs typeface="Unica 77 LL 1" panose="020B0604020202020204" charset="0"/>
              </a:rPr>
              <a:t>?</a:t>
            </a:r>
            <a:br>
              <a:rPr lang="da-DK" altLang="da-DK" sz="2000" b="0" i="0" u="none" strike="noStrike" cap="none" normalizeH="0" baseline="0" dirty="0">
                <a:ln>
                  <a:noFill/>
                </a:ln>
                <a:effectLst/>
                <a:latin typeface="Unica 77 LL 1" panose="020B0604020202020204" charset="0"/>
                <a:cs typeface="Unica 77 LL 1" panose="020B0604020202020204" charset="0"/>
              </a:rPr>
            </a:br>
            <a:r>
              <a:rPr kumimoji="0" lang="da-DK" altLang="da-DK" sz="2000" b="0" i="0" u="none" strike="noStrike" cap="none" normalizeH="0" baseline="0" dirty="0">
                <a:ln>
                  <a:noFill/>
                </a:ln>
                <a:solidFill>
                  <a:schemeClr val="bg1"/>
                </a:solidFill>
                <a:effectLst/>
                <a:latin typeface="Unica 77 LL 1"/>
                <a:cs typeface="Unica 77 LL 1" panose="020B0604020202020204" charset="0"/>
              </a:rPr>
              <a:t> </a:t>
            </a:r>
            <a:endParaRPr lang="da-DK" altLang="da-DK" sz="2000" b="0" i="0" u="none" strike="noStrike" cap="none" normalizeH="0" baseline="0" dirty="0">
              <a:ln>
                <a:noFill/>
              </a:ln>
              <a:solidFill>
                <a:schemeClr val="bg1"/>
              </a:solidFill>
              <a:effectLst/>
              <a:latin typeface="Unica 77 LL 1"/>
              <a:cs typeface="Unica 77 LL 1" panose="020B0604020202020204" charset="0"/>
            </a:endParaRPr>
          </a:p>
          <a:p>
            <a:pPr marL="342900" indent="-342900" defTabSz="914400" eaLnBrk="0" fontAlgn="base" hangingPunct="0">
              <a:lnSpc>
                <a:spcPct val="100000"/>
              </a:lnSpc>
              <a:spcBef>
                <a:spcPct val="0"/>
              </a:spcBef>
              <a:spcAft>
                <a:spcPct val="0"/>
              </a:spcAft>
              <a:buFont typeface="Arial" panose="020B0604020202020204" pitchFamily="34" charset="0"/>
              <a:buChar char="•"/>
            </a:pPr>
            <a:r>
              <a:rPr lang="da-DK" altLang="da-DK" sz="2000">
                <a:solidFill>
                  <a:schemeClr val="bg1"/>
                </a:solidFill>
                <a:latin typeface="Unica 77 LL 1"/>
                <a:cs typeface="Unica 77 LL 1" panose="020B0604020202020204" charset="0"/>
              </a:rPr>
              <a:t>Holdning til samarbejde med andre lande, f.eks. nordisk samarbejde?</a:t>
            </a:r>
            <a:endParaRPr lang="da-DK" altLang="da-DK" sz="2000" b="0" i="0" u="none" strike="noStrike" cap="none" normalizeH="0" baseline="0">
              <a:ln>
                <a:noFill/>
              </a:ln>
              <a:solidFill>
                <a:schemeClr val="bg1"/>
              </a:solidFill>
              <a:effectLst/>
              <a:latin typeface="Unica 77 LL 1"/>
              <a:cs typeface="Unica 77 LL 1" panose="020B060402020202020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a-DK" altLang="da-DK" sz="20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2000" b="0" i="0" u="none" strike="noStrike" cap="none" normalizeH="0" baseline="0">
                <a:ln>
                  <a:noFill/>
                </a:ln>
                <a:solidFill>
                  <a:schemeClr val="bg1"/>
                </a:solidFill>
                <a:effectLst/>
                <a:latin typeface="Unica 77 LL 1"/>
                <a:cs typeface="Unica 77 LL 1" panose="020B0604020202020204" charset="0"/>
              </a:rPr>
              <a:t>Andre overvejelser</a:t>
            </a:r>
            <a:r>
              <a:rPr lang="da-DK" altLang="da-DK" sz="2000">
                <a:solidFill>
                  <a:schemeClr val="bg1"/>
                </a:solidFill>
                <a:latin typeface="Unica 77 LL 1"/>
                <a:cs typeface="Unica 77 LL 1" panose="020B0604020202020204" charset="0"/>
              </a:rPr>
              <a:t>?</a:t>
            </a:r>
            <a:endParaRPr lang="da-DK" altLang="da-DK" sz="2000" b="0" i="0" u="none" strike="noStrike" cap="none" normalizeH="0" baseline="0">
              <a:ln>
                <a:noFill/>
              </a:ln>
              <a:solidFill>
                <a:schemeClr val="bg1"/>
              </a:solidFill>
              <a:effectLst/>
              <a:latin typeface="Unica 77 LL 1" panose="020B0604020202020204" charset="0"/>
              <a:cs typeface="Unica 77 LL 1" panose="020B0604020202020204" charset="0"/>
            </a:endParaRPr>
          </a:p>
        </p:txBody>
      </p:sp>
      <p:sp>
        <p:nvSpPr>
          <p:cNvPr id="7" name="Freeform 2">
            <a:extLst>
              <a:ext uri="{FF2B5EF4-FFF2-40B4-BE49-F238E27FC236}">
                <a16:creationId xmlns:a16="http://schemas.microsoft.com/office/drawing/2014/main" id="{9667F633-6FA0-49DB-E377-26A9CC19CA9C}"/>
              </a:ext>
            </a:extLst>
          </p:cNvPr>
          <p:cNvSpPr/>
          <p:nvPr/>
        </p:nvSpPr>
        <p:spPr>
          <a:xfrm>
            <a:off x="11465076" y="6061771"/>
            <a:ext cx="3405822" cy="608182"/>
          </a:xfrm>
          <a:custGeom>
            <a:avLst/>
            <a:gdLst/>
            <a:ahLst/>
            <a:cxnLst/>
            <a:rect l="l" t="t" r="r" b="b"/>
            <a:pathLst>
              <a:path w="3405822" h="608182">
                <a:moveTo>
                  <a:pt x="0" y="0"/>
                </a:moveTo>
                <a:lnTo>
                  <a:pt x="3405822" y="0"/>
                </a:lnTo>
                <a:lnTo>
                  <a:pt x="3405822" y="608183"/>
                </a:lnTo>
                <a:lnTo>
                  <a:pt x="0" y="608183"/>
                </a:lnTo>
                <a:lnTo>
                  <a:pt x="0" y="0"/>
                </a:lnTo>
                <a:close/>
              </a:path>
            </a:pathLst>
          </a:custGeom>
          <a:blipFill>
            <a:blip r:embed="rId3"/>
            <a:stretch>
              <a:fillRect/>
            </a:stretch>
          </a:blipFill>
        </p:spPr>
        <p:txBody>
          <a:bodyPr/>
          <a:lstStyle/>
          <a:p>
            <a:endParaRPr lang="da-DK"/>
          </a:p>
        </p:txBody>
      </p:sp>
      <p:sp>
        <p:nvSpPr>
          <p:cNvPr id="3" name="Ellipse 2">
            <a:extLst>
              <a:ext uri="{FF2B5EF4-FFF2-40B4-BE49-F238E27FC236}">
                <a16:creationId xmlns:a16="http://schemas.microsoft.com/office/drawing/2014/main" id="{B105348E-1827-A982-FD87-D11659371634}"/>
              </a:ext>
            </a:extLst>
          </p:cNvPr>
          <p:cNvSpPr/>
          <p:nvPr/>
        </p:nvSpPr>
        <p:spPr>
          <a:xfrm>
            <a:off x="7673166" y="5673785"/>
            <a:ext cx="3348000" cy="3241963"/>
          </a:xfrm>
          <a:prstGeom prst="ellipse">
            <a:avLst/>
          </a:prstGeom>
          <a:noFill/>
          <a:ln w="76200">
            <a:solidFill>
              <a:srgbClr val="00A77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Ellipse 3">
            <a:extLst>
              <a:ext uri="{FF2B5EF4-FFF2-40B4-BE49-F238E27FC236}">
                <a16:creationId xmlns:a16="http://schemas.microsoft.com/office/drawing/2014/main" id="{F14CEB1A-D09C-500C-7A9A-1C5BCCFCE29F}"/>
              </a:ext>
            </a:extLst>
          </p:cNvPr>
          <p:cNvSpPr/>
          <p:nvPr/>
        </p:nvSpPr>
        <p:spPr>
          <a:xfrm>
            <a:off x="9468196" y="-1097625"/>
            <a:ext cx="3333404" cy="3241963"/>
          </a:xfrm>
          <a:prstGeom prst="ellipse">
            <a:avLst/>
          </a:prstGeom>
          <a:solidFill>
            <a:srgbClr val="00A77E"/>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191884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3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CF5FDDF-2838-BDDC-CADA-2CC6D451905B}"/>
              </a:ext>
            </a:extLst>
          </p:cNvPr>
          <p:cNvSpPr>
            <a:spLocks noGrp="1"/>
          </p:cNvSpPr>
          <p:nvPr>
            <p:ph type="body" sz="quarter" idx="14"/>
          </p:nvPr>
        </p:nvSpPr>
        <p:spPr/>
        <p:txBody>
          <a:bodyPr vert="horz" lIns="0" tIns="0" rIns="0" bIns="0" rtlCol="0" anchor="t">
            <a:normAutofit/>
          </a:bodyPr>
          <a:lstStyle/>
          <a:p>
            <a:r>
              <a:rPr lang="da-DK" sz="3600" b="0">
                <a:solidFill>
                  <a:schemeClr val="bg1"/>
                </a:solidFill>
                <a:latin typeface="Unica 77 LL 1"/>
                <a:cs typeface="Unica 77 LL 1" panose="020B0604020202020204" charset="0"/>
              </a:rPr>
              <a:t>Agenda</a:t>
            </a:r>
            <a:r>
              <a:rPr lang="da-DK" sz="4000">
                <a:solidFill>
                  <a:schemeClr val="bg1"/>
                </a:solidFill>
                <a:latin typeface="Unica 77 LL 1"/>
                <a:cs typeface="Unica 77 LL 1" panose="020B0604020202020204" charset="0"/>
              </a:rPr>
              <a:t> </a:t>
            </a:r>
          </a:p>
        </p:txBody>
      </p:sp>
      <p:sp>
        <p:nvSpPr>
          <p:cNvPr id="6" name="Rectangle 2">
            <a:extLst>
              <a:ext uri="{FF2B5EF4-FFF2-40B4-BE49-F238E27FC236}">
                <a16:creationId xmlns:a16="http://schemas.microsoft.com/office/drawing/2014/main" id="{6C89E3C3-B1BB-1B59-9517-2E8A52179047}"/>
              </a:ext>
            </a:extLst>
          </p:cNvPr>
          <p:cNvSpPr>
            <a:spLocks noGrp="1" noChangeArrowheads="1"/>
          </p:cNvSpPr>
          <p:nvPr>
            <p:ph type="body" sz="quarter" idx="16"/>
          </p:nvPr>
        </p:nvSpPr>
        <p:spPr bwMode="auto">
          <a:xfrm>
            <a:off x="414338" y="1514008"/>
            <a:ext cx="908526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da-DK" altLang="da-DK" sz="2000" b="0" i="0" u="none" strike="noStrike" cap="none" normalizeH="0" baseline="0" dirty="0">
              <a:ln>
                <a:noFill/>
              </a:ln>
              <a:solidFill>
                <a:schemeClr val="bg1"/>
              </a:solidFill>
              <a:effectLst/>
              <a:latin typeface="Unica 77 LL" panose="020B0504010101010104"/>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Velkomst og introduktion</a:t>
            </a:r>
          </a:p>
          <a:p>
            <a:pPr marR="0" lvl="0" algn="l" defTabSz="914400" rtl="0" eaLnBrk="0" fontAlgn="base" latinLnBrk="0" hangingPunct="0">
              <a:lnSpc>
                <a:spcPct val="100000"/>
              </a:lnSpc>
              <a:spcBef>
                <a:spcPct val="0"/>
              </a:spcBef>
              <a:spcAft>
                <a:spcPct val="0"/>
              </a:spcAft>
              <a:buClrTx/>
              <a:buSzTx/>
              <a:tabLst/>
            </a:pPr>
            <a:endParaRPr lang="da-DK" altLang="da-DK" sz="1800" dirty="0">
              <a:solidFill>
                <a:schemeClr val="bg1"/>
              </a:solidFill>
              <a:latin typeface="Unica 77 LL 1" panose="020B0604020202020204" charset="0"/>
              <a:cs typeface="Unica 77 LL 1" panose="020B0604020202020204" charset="0"/>
            </a:endParaRPr>
          </a:p>
          <a:p>
            <a:pPr marL="285750" indent="-285750" defTabSz="914400" eaLnBrk="0" fontAlgn="base" hangingPunct="0">
              <a:lnSpc>
                <a:spcPct val="100000"/>
              </a:lnSpc>
              <a:spcBef>
                <a:spcPct val="0"/>
              </a:spcBef>
              <a:spcAft>
                <a:spcPct val="0"/>
              </a:spcAft>
              <a:buFont typeface="Courier New" panose="02070309020205020404" pitchFamily="49" charset="0"/>
              <a:buChar char="o"/>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Status og forventninger til COP17 </a:t>
            </a:r>
            <a:r>
              <a:rPr lang="da-DK" altLang="da-DK" sz="1800" dirty="0">
                <a:solidFill>
                  <a:schemeClr val="bg1"/>
                </a:solidFill>
                <a:latin typeface="Unica 77 LL 1" panose="020B0604020202020204" charset="0"/>
                <a:cs typeface="Unica 77 LL 1" panose="020B0604020202020204" charset="0"/>
              </a:rPr>
              <a:t>– Dansk Industri</a:t>
            </a:r>
            <a:br>
              <a:rPr lang="da-DK" altLang="da-DK" sz="1800" dirty="0">
                <a:solidFill>
                  <a:schemeClr val="bg1"/>
                </a:solidFill>
                <a:latin typeface="Unica 77 LL 1" panose="020B0604020202020204" charset="0"/>
                <a:cs typeface="Unica 77 LL 1" panose="020B0604020202020204" charset="0"/>
              </a:rPr>
            </a:br>
            <a:endParaRPr lang="da-DK" altLang="da-DK" sz="1800" dirty="0">
              <a:solidFill>
                <a:schemeClr val="bg1"/>
              </a:solidFill>
              <a:latin typeface="Unica 77 LL 1" panose="020B0604020202020204" charset="0"/>
              <a:cs typeface="Unica 77 LL 1" panose="020B0604020202020204" charset="0"/>
            </a:endParaRPr>
          </a:p>
          <a:p>
            <a:pPr marL="285750" indent="-285750" defTabSz="914400" eaLnBrk="0" fontAlgn="base" hangingPunct="0">
              <a:lnSpc>
                <a:spcPct val="100000"/>
              </a:lnSpc>
              <a:spcBef>
                <a:spcPct val="0"/>
              </a:spcBef>
              <a:spcAft>
                <a:spcPct val="0"/>
              </a:spcAft>
              <a:buFont typeface="Courier New" panose="02070309020205020404" pitchFamily="49" charset="0"/>
              <a:buChar char="o"/>
            </a:pPr>
            <a:r>
              <a:rPr lang="da-DK" altLang="da-DK" sz="1800" dirty="0">
                <a:solidFill>
                  <a:schemeClr val="bg1"/>
                </a:solidFill>
                <a:latin typeface="Unica 77 LL 1" panose="020B0604020202020204" charset="0"/>
                <a:cs typeface="Unica 77 LL 1" panose="020B0604020202020204" charset="0"/>
              </a:rPr>
              <a:t>Information om deltagelse - Ministeriet for Grøn Trepart</a:t>
            </a:r>
            <a:endPar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R="0" lvl="0" algn="l" defTabSz="914400" rtl="0" eaLnBrk="0" fontAlgn="base" latinLnBrk="0" hangingPunct="0">
              <a:lnSpc>
                <a:spcPct val="100000"/>
              </a:lnSpc>
              <a:spcBef>
                <a:spcPct val="0"/>
              </a:spcBef>
              <a:spcAft>
                <a:spcPct val="0"/>
              </a:spcAft>
              <a:buClrTx/>
              <a:buSzTx/>
              <a:tabLst/>
            </a:pPr>
            <a:endPar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Erfaringer fra COP16 og relevans COP17</a:t>
            </a:r>
          </a:p>
          <a:p>
            <a:pPr marL="971550" lvl="1" indent="-285750" eaLnBrk="0" fontAlgn="base" hangingPunct="0">
              <a:lnSpc>
                <a:spcPct val="100000"/>
              </a:lnSpc>
              <a:spcBef>
                <a:spcPct val="0"/>
              </a:spcBef>
              <a:spcAft>
                <a:spcPct val="0"/>
              </a:spcAft>
              <a:buFont typeface="Courier New" panose="02070309020205020404" pitchFamily="49" charset="0"/>
              <a:buChar char="o"/>
            </a:pPr>
            <a:r>
              <a:rPr lang="en-US" sz="1400" i="1" dirty="0">
                <a:solidFill>
                  <a:schemeClr val="bg1"/>
                </a:solidFill>
                <a:latin typeface="Unica 77 LL 1" panose="020B0604020202020204" charset="0"/>
                <a:cs typeface="Unica 77 LL 1" panose="020B0604020202020204" charset="0"/>
              </a:rPr>
              <a:t>Mads Steinmüller, Head of Climate &amp; Nature, Danske Bank</a:t>
            </a:r>
          </a:p>
          <a:p>
            <a:pPr marL="971550" lvl="1" indent="-285750" eaLnBrk="0" fontAlgn="base" hangingPunct="0">
              <a:lnSpc>
                <a:spcPct val="100000"/>
              </a:lnSpc>
              <a:spcBef>
                <a:spcPct val="0"/>
              </a:spcBef>
              <a:spcAft>
                <a:spcPct val="0"/>
              </a:spcAft>
              <a:buFont typeface="Courier New" panose="02070309020205020404" pitchFamily="49" charset="0"/>
              <a:buChar char="o"/>
            </a:pPr>
            <a:r>
              <a:rPr lang="en-US" sz="1400" i="1" dirty="0">
                <a:solidFill>
                  <a:schemeClr val="bg1"/>
                </a:solidFill>
                <a:latin typeface="Unica 77 LL 1" panose="020B0604020202020204" charset="0"/>
                <a:cs typeface="Unica 77 LL 1" panose="020B0604020202020204" charset="0"/>
              </a:rPr>
              <a:t>Lars O. Mortensen, Principal Scientist – Biodiversity and Ecology, DHI</a:t>
            </a:r>
            <a:r>
              <a:rPr kumimoji="0" lang="da-DK" altLang="da-DK" sz="1400" b="0" i="1" u="none" strike="noStrike" cap="none" normalizeH="0" baseline="0" dirty="0">
                <a:ln>
                  <a:noFill/>
                </a:ln>
                <a:solidFill>
                  <a:schemeClr val="bg1"/>
                </a:solidFill>
                <a:effectLst/>
                <a:latin typeface="Unica 77 LL 1" panose="020B0604020202020204" charset="0"/>
                <a:cs typeface="Unica 77 LL 1" panose="020B0604020202020204" charset="0"/>
              </a:rPr>
              <a:t> </a:t>
            </a:r>
          </a:p>
          <a:p>
            <a:pPr marL="971550" lvl="1" indent="-285750" eaLnBrk="0" fontAlgn="base" hangingPunct="0">
              <a:lnSpc>
                <a:spcPct val="100000"/>
              </a:lnSpc>
              <a:spcBef>
                <a:spcPct val="0"/>
              </a:spcBef>
              <a:spcAft>
                <a:spcPct val="0"/>
              </a:spcAft>
              <a:buFont typeface="Courier New" panose="02070309020205020404" pitchFamily="49" charset="0"/>
              <a:buChar char="o"/>
            </a:pPr>
            <a:r>
              <a:rPr lang="en-US" sz="1400" i="1" dirty="0">
                <a:solidFill>
                  <a:schemeClr val="bg1"/>
                </a:solidFill>
                <a:latin typeface="Unica 77 LL 1" panose="020B0604020202020204" charset="0"/>
                <a:cs typeface="Unica 77 LL 1" panose="020B0604020202020204" charset="0"/>
              </a:rPr>
              <a:t>Nina Milling Riiser, Public Affairs Director, Pandora</a:t>
            </a:r>
            <a:endParaRPr kumimoji="0" lang="da-DK" altLang="da-DK" sz="1400" b="0" i="1" u="none" strike="noStrike" cap="none" normalizeH="0" baseline="0" dirty="0">
              <a:ln>
                <a:noFill/>
              </a:ln>
              <a:solidFill>
                <a:schemeClr val="bg1"/>
              </a:solidFill>
              <a:effectLst/>
              <a:latin typeface="Unica 77 LL 1" panose="020B0604020202020204" charset="0"/>
              <a:cs typeface="Unica 77 LL 1" panose="020B0604020202020204" charset="0"/>
            </a:endParaRPr>
          </a:p>
          <a:p>
            <a:pPr marR="0" lvl="0" algn="l" defTabSz="914400" rtl="0" eaLnBrk="0" fontAlgn="base" latinLnBrk="0" hangingPunct="0">
              <a:lnSpc>
                <a:spcPct val="100000"/>
              </a:lnSpc>
              <a:spcBef>
                <a:spcPct val="0"/>
              </a:spcBef>
              <a:spcAft>
                <a:spcPct val="0"/>
              </a:spcAft>
              <a:buClrTx/>
              <a:buSzTx/>
              <a:tabLst/>
            </a:pPr>
            <a:endPar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En dansk tilstedeværelse</a:t>
            </a:r>
          </a:p>
          <a:p>
            <a:pPr marR="0" lvl="0" algn="l" defTabSz="914400" rtl="0" eaLnBrk="0" fontAlgn="base" latinLnBrk="0" hangingPunct="0">
              <a:lnSpc>
                <a:spcPct val="100000"/>
              </a:lnSpc>
              <a:spcBef>
                <a:spcPct val="0"/>
              </a:spcBef>
              <a:spcAft>
                <a:spcPct val="0"/>
              </a:spcAft>
              <a:buClrTx/>
              <a:buSzTx/>
              <a:tabLst/>
            </a:pPr>
            <a:endPar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Dialog og input fra deltagerne </a:t>
            </a:r>
          </a:p>
          <a:p>
            <a:pPr marR="0" lvl="0" algn="l" defTabSz="914400" rtl="0" eaLnBrk="0" fontAlgn="base" latinLnBrk="0" hangingPunct="0">
              <a:lnSpc>
                <a:spcPct val="100000"/>
              </a:lnSpc>
              <a:spcBef>
                <a:spcPct val="0"/>
              </a:spcBef>
              <a:spcAft>
                <a:spcPct val="0"/>
              </a:spcAft>
              <a:buClrTx/>
              <a:buSzTx/>
              <a:tabLst/>
            </a:pPr>
            <a:endPar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da-DK" altLang="da-DK" sz="1800" b="0" i="0" u="none" strike="noStrike" cap="none" normalizeH="0" baseline="0" dirty="0">
                <a:ln>
                  <a:noFill/>
                </a:ln>
                <a:solidFill>
                  <a:schemeClr val="bg1"/>
                </a:solidFill>
                <a:effectLst/>
                <a:latin typeface="Unica 77 LL 1" panose="020B0604020202020204" charset="0"/>
                <a:cs typeface="Unica 77 LL 1" panose="020B0604020202020204" charset="0"/>
              </a:rPr>
              <a:t>Næste skridt </a:t>
            </a:r>
          </a:p>
        </p:txBody>
      </p:sp>
      <p:sp>
        <p:nvSpPr>
          <p:cNvPr id="11" name="Freeform 2">
            <a:extLst>
              <a:ext uri="{FF2B5EF4-FFF2-40B4-BE49-F238E27FC236}">
                <a16:creationId xmlns:a16="http://schemas.microsoft.com/office/drawing/2014/main" id="{D7A224D1-B2F2-3C26-029B-BFEAEF925B37}"/>
              </a:ext>
            </a:extLst>
          </p:cNvPr>
          <p:cNvSpPr/>
          <p:nvPr/>
        </p:nvSpPr>
        <p:spPr>
          <a:xfrm>
            <a:off x="11465076" y="6061771"/>
            <a:ext cx="3405822" cy="608182"/>
          </a:xfrm>
          <a:custGeom>
            <a:avLst/>
            <a:gdLst/>
            <a:ahLst/>
            <a:cxnLst/>
            <a:rect l="l" t="t" r="r" b="b"/>
            <a:pathLst>
              <a:path w="3405822" h="608182">
                <a:moveTo>
                  <a:pt x="0" y="0"/>
                </a:moveTo>
                <a:lnTo>
                  <a:pt x="3405822" y="0"/>
                </a:lnTo>
                <a:lnTo>
                  <a:pt x="3405822" y="608183"/>
                </a:lnTo>
                <a:lnTo>
                  <a:pt x="0" y="608183"/>
                </a:lnTo>
                <a:lnTo>
                  <a:pt x="0" y="0"/>
                </a:lnTo>
                <a:close/>
              </a:path>
            </a:pathLst>
          </a:custGeom>
          <a:blipFill>
            <a:blip r:embed="rId3"/>
            <a:stretch>
              <a:fillRect/>
            </a:stretch>
          </a:blipFill>
        </p:spPr>
        <p:txBody>
          <a:bodyPr/>
          <a:lstStyle/>
          <a:p>
            <a:endParaRPr lang="da-DK"/>
          </a:p>
        </p:txBody>
      </p:sp>
      <p:sp>
        <p:nvSpPr>
          <p:cNvPr id="5" name="Rectangle 1">
            <a:extLst>
              <a:ext uri="{FF2B5EF4-FFF2-40B4-BE49-F238E27FC236}">
                <a16:creationId xmlns:a16="http://schemas.microsoft.com/office/drawing/2014/main" id="{11D69E93-D282-B9BB-1920-FDDFF039D0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a:extLst>
              <a:ext uri="{FF2B5EF4-FFF2-40B4-BE49-F238E27FC236}">
                <a16:creationId xmlns:a16="http://schemas.microsoft.com/office/drawing/2014/main" id="{38FC30C1-E532-4F0C-E167-9C7DE75CC70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Ellipse 11">
            <a:extLst>
              <a:ext uri="{FF2B5EF4-FFF2-40B4-BE49-F238E27FC236}">
                <a16:creationId xmlns:a16="http://schemas.microsoft.com/office/drawing/2014/main" id="{0AB4F223-F6D1-974F-0481-D1B1F8DD0967}"/>
              </a:ext>
            </a:extLst>
          </p:cNvPr>
          <p:cNvSpPr/>
          <p:nvPr/>
        </p:nvSpPr>
        <p:spPr>
          <a:xfrm>
            <a:off x="9543010" y="-964275"/>
            <a:ext cx="3333404" cy="3241963"/>
          </a:xfrm>
          <a:prstGeom prst="ellipse">
            <a:avLst/>
          </a:prstGeom>
          <a:solidFill>
            <a:srgbClr val="00A77E"/>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Ellipse 12">
            <a:extLst>
              <a:ext uri="{FF2B5EF4-FFF2-40B4-BE49-F238E27FC236}">
                <a16:creationId xmlns:a16="http://schemas.microsoft.com/office/drawing/2014/main" id="{D9B80CD9-7FC2-7584-5989-9DEC469C0BBA}"/>
              </a:ext>
            </a:extLst>
          </p:cNvPr>
          <p:cNvSpPr/>
          <p:nvPr/>
        </p:nvSpPr>
        <p:spPr>
          <a:xfrm>
            <a:off x="7673166" y="5673785"/>
            <a:ext cx="3348000" cy="3241963"/>
          </a:xfrm>
          <a:prstGeom prst="ellipse">
            <a:avLst/>
          </a:prstGeom>
          <a:noFill/>
          <a:ln w="76200">
            <a:solidFill>
              <a:srgbClr val="00A77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5918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632"/>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F1D1FA3-BE98-FD74-7504-C83A9E97408A}"/>
              </a:ext>
            </a:extLst>
          </p:cNvPr>
          <p:cNvPicPr>
            <a:picLocks noChangeAspect="1" noChangeArrowheads="1"/>
          </p:cNvPicPr>
          <p:nvPr/>
        </p:nvPicPr>
        <p:blipFill>
          <a:blip r:embed="rId2">
            <a:alphaModFix amt="92000"/>
            <a:extLst>
              <a:ext uri="{28A0092B-C50C-407E-A947-70E740481C1C}">
                <a14:useLocalDpi xmlns:a14="http://schemas.microsoft.com/office/drawing/2010/main" val="0"/>
              </a:ext>
            </a:extLst>
          </a:blip>
          <a:srcRect/>
          <a:stretch>
            <a:fillRect/>
          </a:stretch>
        </p:blipFill>
        <p:spPr bwMode="auto">
          <a:xfrm>
            <a:off x="-3780742" y="0"/>
            <a:ext cx="19640418" cy="13085429"/>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tekst 1">
            <a:extLst>
              <a:ext uri="{FF2B5EF4-FFF2-40B4-BE49-F238E27FC236}">
                <a16:creationId xmlns:a16="http://schemas.microsoft.com/office/drawing/2014/main" id="{CDACDCA0-07F3-E816-76D0-EEECFBBAD86F}"/>
              </a:ext>
            </a:extLst>
          </p:cNvPr>
          <p:cNvSpPr>
            <a:spLocks noGrp="1"/>
          </p:cNvSpPr>
          <p:nvPr>
            <p:ph type="body" sz="quarter" idx="14"/>
          </p:nvPr>
        </p:nvSpPr>
        <p:spPr>
          <a:xfrm>
            <a:off x="414338" y="2512559"/>
            <a:ext cx="11357953" cy="712297"/>
          </a:xfrm>
        </p:spPr>
        <p:txBody>
          <a:bodyPr>
            <a:normAutofit/>
          </a:bodyPr>
          <a:lstStyle/>
          <a:p>
            <a:pPr algn="ctr"/>
            <a:r>
              <a:rPr lang="da-DK" sz="4800" b="0" dirty="0">
                <a:solidFill>
                  <a:schemeClr val="bg1"/>
                </a:solidFill>
                <a:latin typeface="Unica 77 LL 1" panose="020B0604020202020204" charset="0"/>
                <a:cs typeface="Unica 77 LL 1" panose="020B0604020202020204" charset="0"/>
              </a:rPr>
              <a:t>Tak for jeres deltagelse </a:t>
            </a:r>
          </a:p>
        </p:txBody>
      </p:sp>
      <p:sp>
        <p:nvSpPr>
          <p:cNvPr id="4" name="Pladsholder til tekst 3">
            <a:extLst>
              <a:ext uri="{FF2B5EF4-FFF2-40B4-BE49-F238E27FC236}">
                <a16:creationId xmlns:a16="http://schemas.microsoft.com/office/drawing/2014/main" id="{F5FEF354-E72F-4713-7E15-E88837D92773}"/>
              </a:ext>
            </a:extLst>
          </p:cNvPr>
          <p:cNvSpPr>
            <a:spLocks noGrp="1"/>
          </p:cNvSpPr>
          <p:nvPr>
            <p:ph type="body" sz="quarter" idx="18"/>
          </p:nvPr>
        </p:nvSpPr>
        <p:spPr>
          <a:xfrm>
            <a:off x="1662262" y="3224856"/>
            <a:ext cx="9802814" cy="300214"/>
          </a:xfrm>
        </p:spPr>
        <p:txBody>
          <a:bodyPr>
            <a:noAutofit/>
          </a:bodyPr>
          <a:lstStyle/>
          <a:p>
            <a:r>
              <a:rPr lang="da-DK" dirty="0">
                <a:solidFill>
                  <a:schemeClr val="bg1"/>
                </a:solidFill>
                <a:latin typeface="Unica 77 LL 1" panose="020B0604020202020204" charset="0"/>
                <a:cs typeface="Unica 77 LL 1" panose="020B0604020202020204" charset="0"/>
              </a:rPr>
              <a:t>Therese Chrois Suster, Project Manager, State of Green – </a:t>
            </a:r>
            <a:r>
              <a:rPr lang="da-DK" dirty="0">
                <a:solidFill>
                  <a:schemeClr val="bg1"/>
                </a:solidFill>
                <a:latin typeface="Unica 77 LL 1" panose="020B0604020202020204" charset="0"/>
                <a:cs typeface="Unica 77 LL 1" panose="020B0604020202020204" charset="0"/>
                <a:hlinkClick r:id="rId3">
                  <a:extLst>
                    <a:ext uri="{A12FA001-AC4F-418D-AE19-62706E023703}">
                      <ahyp:hlinkClr xmlns:ahyp="http://schemas.microsoft.com/office/drawing/2018/hyperlinkcolor" val="tx"/>
                    </a:ext>
                  </a:extLst>
                </a:hlinkClick>
              </a:rPr>
              <a:t>tcs@stateofgreen.com</a:t>
            </a:r>
            <a:r>
              <a:rPr lang="da-DK" dirty="0">
                <a:solidFill>
                  <a:schemeClr val="bg1"/>
                </a:solidFill>
                <a:latin typeface="Unica 77 LL 1" panose="020B0604020202020204" charset="0"/>
                <a:cs typeface="Unica 77 LL 1" panose="020B0604020202020204" charset="0"/>
              </a:rPr>
              <a:t> </a:t>
            </a:r>
          </a:p>
        </p:txBody>
      </p:sp>
      <p:sp>
        <p:nvSpPr>
          <p:cNvPr id="5" name="Freeform 2">
            <a:extLst>
              <a:ext uri="{FF2B5EF4-FFF2-40B4-BE49-F238E27FC236}">
                <a16:creationId xmlns:a16="http://schemas.microsoft.com/office/drawing/2014/main" id="{AE65B17D-9661-76E4-C7EE-48F27C1D8896}"/>
              </a:ext>
            </a:extLst>
          </p:cNvPr>
          <p:cNvSpPr/>
          <p:nvPr/>
        </p:nvSpPr>
        <p:spPr>
          <a:xfrm>
            <a:off x="11465076" y="6061771"/>
            <a:ext cx="3405822" cy="608182"/>
          </a:xfrm>
          <a:custGeom>
            <a:avLst/>
            <a:gdLst/>
            <a:ahLst/>
            <a:cxnLst/>
            <a:rect l="l" t="t" r="r" b="b"/>
            <a:pathLst>
              <a:path w="3405822" h="608182">
                <a:moveTo>
                  <a:pt x="0" y="0"/>
                </a:moveTo>
                <a:lnTo>
                  <a:pt x="3405822" y="0"/>
                </a:lnTo>
                <a:lnTo>
                  <a:pt x="3405822" y="608183"/>
                </a:lnTo>
                <a:lnTo>
                  <a:pt x="0" y="608183"/>
                </a:lnTo>
                <a:lnTo>
                  <a:pt x="0" y="0"/>
                </a:lnTo>
                <a:close/>
              </a:path>
            </a:pathLst>
          </a:custGeom>
          <a:blipFill>
            <a:blip r:embed="rId4"/>
            <a:stretch>
              <a:fillRect/>
            </a:stretch>
          </a:blipFill>
        </p:spPr>
        <p:txBody>
          <a:bodyPr/>
          <a:lstStyle/>
          <a:p>
            <a:endParaRPr lang="da-DK"/>
          </a:p>
        </p:txBody>
      </p:sp>
    </p:spTree>
    <p:extLst>
      <p:ext uri="{BB962C8B-B14F-4D97-AF65-F5344CB8AC3E}">
        <p14:creationId xmlns:p14="http://schemas.microsoft.com/office/powerpoint/2010/main" val="28379676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B1AF44F-7F66-D032-6689-1CF2E7D1F6A1}"/>
              </a:ext>
            </a:extLst>
          </p:cNvPr>
          <p:cNvSpPr>
            <a:spLocks noGrp="1"/>
          </p:cNvSpPr>
          <p:nvPr>
            <p:ph type="body" sz="quarter" idx="14"/>
          </p:nvPr>
        </p:nvSpPr>
        <p:spPr/>
        <p:txBody>
          <a:bodyPr>
            <a:normAutofit lnSpcReduction="10000"/>
          </a:bodyPr>
          <a:lstStyle/>
          <a:p>
            <a:endParaRPr lang="da-DK"/>
          </a:p>
        </p:txBody>
      </p:sp>
      <p:sp>
        <p:nvSpPr>
          <p:cNvPr id="3" name="Pladsholder til tekst 2">
            <a:extLst>
              <a:ext uri="{FF2B5EF4-FFF2-40B4-BE49-F238E27FC236}">
                <a16:creationId xmlns:a16="http://schemas.microsoft.com/office/drawing/2014/main" id="{99C5EFAD-31E4-7127-1B6A-B48DA64A49F9}"/>
              </a:ext>
            </a:extLst>
          </p:cNvPr>
          <p:cNvSpPr>
            <a:spLocks noGrp="1"/>
          </p:cNvSpPr>
          <p:nvPr>
            <p:ph type="body" sz="quarter" idx="16"/>
          </p:nvPr>
        </p:nvSpPr>
        <p:spPr/>
        <p:txBody>
          <a:bodyPr/>
          <a:lstStyle/>
          <a:p>
            <a:endParaRPr lang="da-DK"/>
          </a:p>
        </p:txBody>
      </p:sp>
      <p:sp>
        <p:nvSpPr>
          <p:cNvPr id="4" name="Pladsholder til tekst 3">
            <a:extLst>
              <a:ext uri="{FF2B5EF4-FFF2-40B4-BE49-F238E27FC236}">
                <a16:creationId xmlns:a16="http://schemas.microsoft.com/office/drawing/2014/main" id="{D26C40B4-AFC7-D3F0-CCEF-01BA1E0B43E6}"/>
              </a:ext>
            </a:extLst>
          </p:cNvPr>
          <p:cNvSpPr>
            <a:spLocks noGrp="1"/>
          </p:cNvSpPr>
          <p:nvPr>
            <p:ph type="body" sz="quarter" idx="18"/>
          </p:nvPr>
        </p:nvSpPr>
        <p:spPr/>
        <p:txBody>
          <a:bodyPr/>
          <a:lstStyle/>
          <a:p>
            <a:endParaRPr lang="da-DK"/>
          </a:p>
        </p:txBody>
      </p:sp>
      <p:pic>
        <p:nvPicPr>
          <p:cNvPr id="5" name="Onlinemedier 4" title="The official logo and slogan of #COP17">
            <a:hlinkClick r:id="" action="ppaction://media"/>
            <a:extLst>
              <a:ext uri="{FF2B5EF4-FFF2-40B4-BE49-F238E27FC236}">
                <a16:creationId xmlns:a16="http://schemas.microsoft.com/office/drawing/2014/main" id="{AE4CA13F-FB1E-3438-D8FD-A08C13EC36EE}"/>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71941404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7CB0-F39A-9D81-E256-351F3104BEBA}"/>
              </a:ext>
            </a:extLst>
          </p:cNvPr>
          <p:cNvSpPr>
            <a:spLocks noGrp="1"/>
          </p:cNvSpPr>
          <p:nvPr>
            <p:ph type="ctrTitle"/>
          </p:nvPr>
        </p:nvSpPr>
        <p:spPr/>
        <p:txBody>
          <a:bodyPr/>
          <a:lstStyle/>
          <a:p>
            <a:r>
              <a:rPr lang="da-DK" dirty="0"/>
              <a:t>Status og forventninger til COP17</a:t>
            </a:r>
          </a:p>
        </p:txBody>
      </p:sp>
      <p:sp>
        <p:nvSpPr>
          <p:cNvPr id="3" name="Text Placeholder 2">
            <a:extLst>
              <a:ext uri="{FF2B5EF4-FFF2-40B4-BE49-F238E27FC236}">
                <a16:creationId xmlns:a16="http://schemas.microsoft.com/office/drawing/2014/main" id="{B1F906C3-7F4A-EBB6-4705-B78449B58C33}"/>
              </a:ext>
            </a:extLst>
          </p:cNvPr>
          <p:cNvSpPr>
            <a:spLocks noGrp="1"/>
          </p:cNvSpPr>
          <p:nvPr>
            <p:ph type="body" sz="quarter" idx="18"/>
          </p:nvPr>
        </p:nvSpPr>
        <p:spPr/>
        <p:txBody>
          <a:bodyPr/>
          <a:lstStyle/>
          <a:p>
            <a:r>
              <a:rPr lang="da-DK" dirty="0"/>
              <a:t>Karin Klitgaard, DI</a:t>
            </a:r>
          </a:p>
        </p:txBody>
      </p:sp>
      <p:sp>
        <p:nvSpPr>
          <p:cNvPr id="5" name="Date Placeholder 4">
            <a:extLst>
              <a:ext uri="{FF2B5EF4-FFF2-40B4-BE49-F238E27FC236}">
                <a16:creationId xmlns:a16="http://schemas.microsoft.com/office/drawing/2014/main" id="{0DB836CF-F1C1-7ADB-E257-8C49D1DA30AD}"/>
              </a:ext>
            </a:extLst>
          </p:cNvPr>
          <p:cNvSpPr>
            <a:spLocks noGrp="1"/>
          </p:cNvSpPr>
          <p:nvPr>
            <p:ph type="dt" sz="half" idx="15"/>
          </p:nvPr>
        </p:nvSpPr>
        <p:spPr>
          <a:xfrm>
            <a:off x="647999" y="3714152"/>
            <a:ext cx="2786400" cy="32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8025C"/>
                </a:solidFill>
                <a:effectLst/>
                <a:uLnTx/>
                <a:uFillTx/>
                <a:latin typeface="DI Sans Office"/>
                <a:ea typeface="+mn-ea"/>
                <a:cs typeface="+mn-cs"/>
              </a:rPr>
              <a:t>4. marts 2026</a:t>
            </a:r>
          </a:p>
        </p:txBody>
      </p:sp>
    </p:spTree>
    <p:extLst>
      <p:ext uri="{BB962C8B-B14F-4D97-AF65-F5344CB8AC3E}">
        <p14:creationId xmlns:p14="http://schemas.microsoft.com/office/powerpoint/2010/main" val="10471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B781-421E-BBE5-F49F-F5AB37C17D53}"/>
              </a:ext>
            </a:extLst>
          </p:cNvPr>
          <p:cNvSpPr>
            <a:spLocks noGrp="1"/>
          </p:cNvSpPr>
          <p:nvPr>
            <p:ph type="title"/>
          </p:nvPr>
        </p:nvSpPr>
        <p:spPr/>
        <p:txBody>
          <a:bodyPr/>
          <a:lstStyle/>
          <a:p>
            <a:r>
              <a:rPr lang="da-DK" dirty="0"/>
              <a:t>Hvad er COP17?</a:t>
            </a:r>
          </a:p>
        </p:txBody>
      </p:sp>
      <p:sp>
        <p:nvSpPr>
          <p:cNvPr id="3" name="Subtitle 2">
            <a:extLst>
              <a:ext uri="{FF2B5EF4-FFF2-40B4-BE49-F238E27FC236}">
                <a16:creationId xmlns:a16="http://schemas.microsoft.com/office/drawing/2014/main" id="{8D9FB56D-7898-23D3-276B-D4B5643C1718}"/>
              </a:ext>
            </a:extLst>
          </p:cNvPr>
          <p:cNvSpPr>
            <a:spLocks noGrp="1"/>
          </p:cNvSpPr>
          <p:nvPr>
            <p:ph type="subTitle" idx="13"/>
          </p:nvPr>
        </p:nvSpPr>
        <p:spPr/>
        <p:txBody>
          <a:bodyPr/>
          <a:lstStyle/>
          <a:p>
            <a:endParaRPr lang="da-DK"/>
          </a:p>
        </p:txBody>
      </p:sp>
      <p:sp>
        <p:nvSpPr>
          <p:cNvPr id="4" name="Content Placeholder 3">
            <a:extLst>
              <a:ext uri="{FF2B5EF4-FFF2-40B4-BE49-F238E27FC236}">
                <a16:creationId xmlns:a16="http://schemas.microsoft.com/office/drawing/2014/main" id="{5241CD7B-1132-6C07-B90C-4E06FA091EE6}"/>
              </a:ext>
            </a:extLst>
          </p:cNvPr>
          <p:cNvSpPr>
            <a:spLocks noGrp="1"/>
          </p:cNvSpPr>
          <p:nvPr>
            <p:ph idx="1"/>
          </p:nvPr>
        </p:nvSpPr>
        <p:spPr/>
        <p:txBody>
          <a:bodyPr/>
          <a:lstStyle/>
          <a:p>
            <a:r>
              <a:rPr lang="da-DK" dirty="0"/>
              <a:t>17. FN konference om biodiversitet. ”Medlemsmøde - medlemmer af FN’s Biodiversitetskonvention”.</a:t>
            </a:r>
          </a:p>
          <a:p>
            <a:r>
              <a:rPr lang="da-DK" dirty="0"/>
              <a:t>FN’s Biodiversitetskonvention - international traktat, underskrevet i 1992 på topmødet i Rio de Janeiro, trådte i kraft i 1993. Danmark og EU tiltrådte i 1996. I dag underskrevet af 196 lande.</a:t>
            </a:r>
          </a:p>
          <a:p>
            <a:r>
              <a:rPr lang="da-DK" dirty="0"/>
              <a:t>Overordnet mål at standse tabet af biodiversitet - en global udfordring.</a:t>
            </a:r>
          </a:p>
          <a:p>
            <a:r>
              <a:rPr lang="da-DK" dirty="0"/>
              <a:t>COP15 i Montreal 2022 landede ambitiøs aftale - ”Biodiversitetens </a:t>
            </a:r>
            <a:r>
              <a:rPr lang="da-DK" dirty="0" err="1"/>
              <a:t>Parisaftale</a:t>
            </a:r>
            <a:r>
              <a:rPr lang="da-DK" dirty="0"/>
              <a:t>” - med overordnet globalt mål om at standse og vende tabet af biodiversitet inden 2030 samt at beskytte 30 procent af verdens land, ferskvand og havareal i 2030.</a:t>
            </a:r>
          </a:p>
          <a:p>
            <a:endParaRPr lang="da-DK" dirty="0"/>
          </a:p>
          <a:p>
            <a:r>
              <a:rPr lang="da-DK" dirty="0"/>
              <a:t>Medlemslande er forpligtet til at afrapportere i forhold til ”Global </a:t>
            </a:r>
            <a:r>
              <a:rPr lang="da-DK" dirty="0" err="1"/>
              <a:t>Biodiversity</a:t>
            </a:r>
            <a:r>
              <a:rPr lang="da-DK" dirty="0"/>
              <a:t> Framework” – 23 mål. Mange mål retter sig mod virksomheder i forhold til at reducere negativt fodaftryk, rapportering om risici og afhængigheder, bæredygtigt forbrug og produktion, finansiering… </a:t>
            </a:r>
          </a:p>
        </p:txBody>
      </p:sp>
      <p:sp>
        <p:nvSpPr>
          <p:cNvPr id="5" name="Text Placeholder 4">
            <a:extLst>
              <a:ext uri="{FF2B5EF4-FFF2-40B4-BE49-F238E27FC236}">
                <a16:creationId xmlns:a16="http://schemas.microsoft.com/office/drawing/2014/main" id="{EF447C62-F182-F705-5238-BEE1FB37035C}"/>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348746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976E-12AE-7386-2474-CF0A85C0F762}"/>
              </a:ext>
            </a:extLst>
          </p:cNvPr>
          <p:cNvSpPr>
            <a:spLocks noGrp="1"/>
          </p:cNvSpPr>
          <p:nvPr>
            <p:ph type="title"/>
          </p:nvPr>
        </p:nvSpPr>
        <p:spPr>
          <a:xfrm>
            <a:off x="506644" y="642965"/>
            <a:ext cx="10897200" cy="1296000"/>
          </a:xfrm>
        </p:spPr>
        <p:txBody>
          <a:bodyPr/>
          <a:lstStyle/>
          <a:p>
            <a:r>
              <a:rPr lang="da-DK" dirty="0"/>
              <a:t>COP17 – FN’s 17. Biodiversitetskonference</a:t>
            </a:r>
          </a:p>
        </p:txBody>
      </p:sp>
      <p:sp>
        <p:nvSpPr>
          <p:cNvPr id="3" name="Content Placeholder 2">
            <a:extLst>
              <a:ext uri="{FF2B5EF4-FFF2-40B4-BE49-F238E27FC236}">
                <a16:creationId xmlns:a16="http://schemas.microsoft.com/office/drawing/2014/main" id="{9C4E52DC-9110-73F6-C89D-6FE456A90867}"/>
              </a:ext>
            </a:extLst>
          </p:cNvPr>
          <p:cNvSpPr>
            <a:spLocks noGrp="1"/>
          </p:cNvSpPr>
          <p:nvPr>
            <p:ph idx="1"/>
          </p:nvPr>
        </p:nvSpPr>
        <p:spPr>
          <a:xfrm>
            <a:off x="506644" y="1514630"/>
            <a:ext cx="7403467" cy="3991550"/>
          </a:xfrm>
        </p:spPr>
        <p:txBody>
          <a:bodyPr/>
          <a:lstStyle/>
          <a:p>
            <a:pPr marL="0" indent="0">
              <a:buNone/>
            </a:pPr>
            <a:r>
              <a:rPr lang="da-DK" b="1" dirty="0"/>
              <a:t>Lokation og dato: </a:t>
            </a:r>
          </a:p>
          <a:p>
            <a:r>
              <a:rPr lang="da-DK" dirty="0"/>
              <a:t>Armenien, </a:t>
            </a:r>
            <a:r>
              <a:rPr lang="da-DK" dirty="0" err="1"/>
              <a:t>Yerevan</a:t>
            </a:r>
            <a:r>
              <a:rPr lang="da-DK" dirty="0"/>
              <a:t>, hovedstad med 1 million indbyggere. Den 19.-30. oktober 2026.</a:t>
            </a:r>
          </a:p>
          <a:p>
            <a:pPr marL="0" indent="0">
              <a:buNone/>
            </a:pPr>
            <a:r>
              <a:rPr lang="da-DK" b="1" dirty="0"/>
              <a:t>Formål: </a:t>
            </a:r>
          </a:p>
          <a:p>
            <a:r>
              <a:rPr lang="da-DK" dirty="0"/>
              <a:t>Evaluere fremskridt med implementeringen af Kunming-Montreal Global </a:t>
            </a:r>
            <a:r>
              <a:rPr lang="da-DK" dirty="0" err="1"/>
              <a:t>Biodiversity</a:t>
            </a:r>
            <a:r>
              <a:rPr lang="da-DK" dirty="0"/>
              <a:t> Framework (KMGBF), vedtaget i 2022 for at stoppe tabet af biodiversitet, genoprette naturen, sikre retfærdig fordeling af gevinster og mobilisere de nødvendige ressourcer. </a:t>
            </a:r>
          </a:p>
          <a:p>
            <a:pPr marL="0" indent="0">
              <a:buNone/>
            </a:pPr>
            <a:r>
              <a:rPr lang="da-DK" b="1" dirty="0"/>
              <a:t>Overordnet Tema: </a:t>
            </a:r>
          </a:p>
          <a:p>
            <a:r>
              <a:rPr lang="da-DK" dirty="0"/>
              <a:t>"</a:t>
            </a:r>
            <a:r>
              <a:rPr lang="da-DK" dirty="0" err="1"/>
              <a:t>Taking</a:t>
            </a:r>
            <a:r>
              <a:rPr lang="da-DK" dirty="0"/>
              <a:t> Action for Nature" – med fokus på at gå fra ambitioner til konkret handling. </a:t>
            </a:r>
          </a:p>
          <a:p>
            <a:pPr marL="0" indent="0">
              <a:buNone/>
            </a:pPr>
            <a:r>
              <a:rPr lang="da-DK" b="1" dirty="0"/>
              <a:t>Fokusområder: </a:t>
            </a:r>
          </a:p>
          <a:p>
            <a:r>
              <a:rPr lang="da-DK" dirty="0"/>
              <a:t>Evalueringsmidtvejsrapport af 2030-målene, mobilisering af ressourcer/biodiversitetsfinansiering, styrkelse af oprindelige folk og lokalsamfund, synergier mellem klimaforandringer og naturbevarelse</a:t>
            </a:r>
          </a:p>
          <a:p>
            <a:pPr marL="0" indent="0">
              <a:buNone/>
            </a:pPr>
            <a:endParaRPr lang="da-DK" dirty="0"/>
          </a:p>
        </p:txBody>
      </p:sp>
      <p:pic>
        <p:nvPicPr>
          <p:cNvPr id="7" name="Content Placeholder 6">
            <a:extLst>
              <a:ext uri="{FF2B5EF4-FFF2-40B4-BE49-F238E27FC236}">
                <a16:creationId xmlns:a16="http://schemas.microsoft.com/office/drawing/2014/main" id="{74595172-AB49-32AB-291C-5A3C48F79AAC}"/>
              </a:ext>
            </a:extLst>
          </p:cNvPr>
          <p:cNvPicPr>
            <a:picLocks noGrp="1" noChangeAspect="1"/>
          </p:cNvPicPr>
          <p:nvPr>
            <p:ph sz="half" idx="2"/>
          </p:nvPr>
        </p:nvPicPr>
        <p:blipFill>
          <a:blip r:embed="rId3"/>
          <a:srcRect l="-9086" t="-9086" r="1" b="1"/>
          <a:stretch>
            <a:fillRect/>
          </a:stretch>
        </p:blipFill>
        <p:spPr>
          <a:xfrm>
            <a:off x="7725887" y="1685581"/>
            <a:ext cx="4041050" cy="2777983"/>
          </a:xfrm>
          <a:prstGeom prst="rect">
            <a:avLst/>
          </a:prstGeom>
        </p:spPr>
      </p:pic>
      <p:sp>
        <p:nvSpPr>
          <p:cNvPr id="9" name="Content Placeholder 2">
            <a:extLst>
              <a:ext uri="{FF2B5EF4-FFF2-40B4-BE49-F238E27FC236}">
                <a16:creationId xmlns:a16="http://schemas.microsoft.com/office/drawing/2014/main" id="{E4A4F617-B89C-CF2F-02E7-B2619F5D610E}"/>
              </a:ext>
            </a:extLst>
          </p:cNvPr>
          <p:cNvSpPr txBox="1">
            <a:spLocks/>
          </p:cNvSpPr>
          <p:nvPr/>
        </p:nvSpPr>
        <p:spPr>
          <a:xfrm>
            <a:off x="8328752" y="4735004"/>
            <a:ext cx="3700577" cy="3991550"/>
          </a:xfrm>
          <a:prstGeom prst="rect">
            <a:avLst/>
          </a:prstGeom>
        </p:spPr>
        <p:txBody>
          <a:bodyPr vert="horz" lIns="0" tIns="0" rIns="0" bIns="0" rtlCol="0">
            <a:noAutofit/>
          </a:bodyPr>
          <a:lst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a:lstStyle>
          <a:p>
            <a:pPr marL="0" marR="0" lvl="0" indent="0" algn="l" defTabSz="914400" rtl="0" eaLnBrk="1" fontAlgn="auto" latinLnBrk="0" hangingPunct="1">
              <a:lnSpc>
                <a:spcPct val="93000"/>
              </a:lnSpc>
              <a:spcBef>
                <a:spcPts val="0"/>
              </a:spcBef>
              <a:spcAft>
                <a:spcPts val="600"/>
              </a:spcAft>
              <a:buClrTx/>
              <a:buSzTx/>
              <a:buFont typeface="Arial" panose="020B0604020202020204" pitchFamily="34" charset="0"/>
              <a:buNone/>
              <a:tabLst/>
              <a:defRPr/>
            </a:pPr>
            <a:r>
              <a:rPr kumimoji="0" lang="da-DK" sz="2000" b="0" i="1" u="none" strike="noStrike" kern="1200" cap="none" spc="0" normalizeH="0" baseline="0" noProof="0" dirty="0">
                <a:ln>
                  <a:noFill/>
                </a:ln>
                <a:solidFill>
                  <a:srgbClr val="38025C"/>
                </a:solidFill>
                <a:effectLst/>
                <a:uLnTx/>
                <a:uFillTx/>
                <a:latin typeface="DI Sans Office"/>
                <a:ea typeface="+mn-ea"/>
                <a:cs typeface="+mn-cs"/>
              </a:rPr>
              <a:t>Logoet er inspireret af sjælden og udryddelsestruet sommerfugl ”</a:t>
            </a:r>
            <a:r>
              <a:rPr kumimoji="0" lang="da-DK" sz="2000" b="0" i="1" u="none" strike="noStrike" kern="1200" cap="none" spc="0" normalizeH="0" baseline="0" noProof="0" dirty="0" err="1">
                <a:ln>
                  <a:noFill/>
                </a:ln>
                <a:solidFill>
                  <a:srgbClr val="38025C"/>
                </a:solidFill>
                <a:effectLst/>
                <a:uLnTx/>
                <a:uFillTx/>
                <a:latin typeface="DI Sans Office"/>
                <a:ea typeface="+mn-ea"/>
                <a:cs typeface="+mn-cs"/>
              </a:rPr>
              <a:t>blue</a:t>
            </a:r>
            <a:r>
              <a:rPr kumimoji="0" lang="da-DK" sz="2000" b="0" i="1" u="none" strike="noStrike" kern="1200" cap="none" spc="0" normalizeH="0" baseline="0" noProof="0" dirty="0">
                <a:ln>
                  <a:noFill/>
                </a:ln>
                <a:solidFill>
                  <a:srgbClr val="38025C"/>
                </a:solidFill>
                <a:effectLst/>
                <a:uLnTx/>
                <a:uFillTx/>
                <a:latin typeface="DI Sans Office"/>
                <a:ea typeface="+mn-ea"/>
                <a:cs typeface="+mn-cs"/>
              </a:rPr>
              <a:t> butterfly”, </a:t>
            </a:r>
            <a:r>
              <a:rPr kumimoji="0" lang="da-DK" sz="2000" b="1" i="1" u="none" strike="noStrike" kern="1200" cap="none" spc="0" normalizeH="0" baseline="0" noProof="0" dirty="0">
                <a:ln>
                  <a:noFill/>
                </a:ln>
                <a:solidFill>
                  <a:srgbClr val="38025C"/>
                </a:solidFill>
                <a:effectLst/>
                <a:uLnTx/>
                <a:uFillTx/>
                <a:latin typeface="DI Sans Office"/>
                <a:ea typeface="+mn-ea"/>
                <a:cs typeface="+mn-cs"/>
              </a:rPr>
              <a:t>23 farver</a:t>
            </a:r>
            <a:r>
              <a:rPr kumimoji="0" lang="da-DK" sz="2000" b="0" i="1" u="none" strike="noStrike" kern="1200" cap="none" spc="0" normalizeH="0" baseline="0" noProof="0" dirty="0">
                <a:ln>
                  <a:noFill/>
                </a:ln>
                <a:solidFill>
                  <a:srgbClr val="38025C"/>
                </a:solidFill>
                <a:effectLst/>
                <a:uLnTx/>
                <a:uFillTx/>
                <a:latin typeface="DI Sans Office"/>
                <a:ea typeface="+mn-ea"/>
                <a:cs typeface="+mn-cs"/>
              </a:rPr>
              <a:t>, som repræsenterer mål i Kunming‑Montreal Global </a:t>
            </a:r>
            <a:r>
              <a:rPr kumimoji="0" lang="da-DK" sz="2000" b="0" i="1" u="none" strike="noStrike" kern="1200" cap="none" spc="0" normalizeH="0" baseline="0" noProof="0" dirty="0" err="1">
                <a:ln>
                  <a:noFill/>
                </a:ln>
                <a:solidFill>
                  <a:srgbClr val="38025C"/>
                </a:solidFill>
                <a:effectLst/>
                <a:uLnTx/>
                <a:uFillTx/>
                <a:latin typeface="DI Sans Office"/>
                <a:ea typeface="+mn-ea"/>
                <a:cs typeface="+mn-cs"/>
              </a:rPr>
              <a:t>Biodiversity</a:t>
            </a:r>
            <a:r>
              <a:rPr kumimoji="0" lang="da-DK" sz="2000" b="0" i="1" u="none" strike="noStrike" kern="1200" cap="none" spc="0" normalizeH="0" baseline="0" noProof="0" dirty="0">
                <a:ln>
                  <a:noFill/>
                </a:ln>
                <a:solidFill>
                  <a:srgbClr val="38025C"/>
                </a:solidFill>
                <a:effectLst/>
                <a:uLnTx/>
                <a:uFillTx/>
                <a:latin typeface="DI Sans Office"/>
                <a:ea typeface="+mn-ea"/>
                <a:cs typeface="+mn-cs"/>
              </a:rPr>
              <a:t> Framework</a:t>
            </a:r>
          </a:p>
        </p:txBody>
      </p:sp>
    </p:spTree>
    <p:extLst>
      <p:ext uri="{BB962C8B-B14F-4D97-AF65-F5344CB8AC3E}">
        <p14:creationId xmlns:p14="http://schemas.microsoft.com/office/powerpoint/2010/main" val="131094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504A-9337-6203-25C7-0DF6D352E8FA}"/>
              </a:ext>
            </a:extLst>
          </p:cNvPr>
          <p:cNvSpPr>
            <a:spLocks noGrp="1"/>
          </p:cNvSpPr>
          <p:nvPr>
            <p:ph type="title"/>
          </p:nvPr>
        </p:nvSpPr>
        <p:spPr/>
        <p:txBody>
          <a:bodyPr/>
          <a:lstStyle/>
          <a:p>
            <a:r>
              <a:rPr lang="da-DK" dirty="0"/>
              <a:t>Hvorfor relevant som virksomhed at deltage? </a:t>
            </a:r>
          </a:p>
        </p:txBody>
      </p:sp>
      <p:sp>
        <p:nvSpPr>
          <p:cNvPr id="4" name="Content Placeholder 3">
            <a:extLst>
              <a:ext uri="{FF2B5EF4-FFF2-40B4-BE49-F238E27FC236}">
                <a16:creationId xmlns:a16="http://schemas.microsoft.com/office/drawing/2014/main" id="{B2234749-0E74-5D85-D442-866AC09E8F17}"/>
              </a:ext>
            </a:extLst>
          </p:cNvPr>
          <p:cNvSpPr>
            <a:spLocks noGrp="1"/>
          </p:cNvSpPr>
          <p:nvPr>
            <p:ph idx="1"/>
          </p:nvPr>
        </p:nvSpPr>
        <p:spPr>
          <a:xfrm>
            <a:off x="648000" y="1425600"/>
            <a:ext cx="10897200" cy="4006800"/>
          </a:xfrm>
        </p:spPr>
        <p:txBody>
          <a:bodyPr/>
          <a:lstStyle/>
          <a:p>
            <a:pPr marL="0" indent="0">
              <a:buNone/>
            </a:pPr>
            <a:r>
              <a:rPr lang="da-DK" b="1" dirty="0"/>
              <a:t>Vigtigt at være på forkant</a:t>
            </a:r>
          </a:p>
          <a:p>
            <a:r>
              <a:rPr lang="da-DK" dirty="0"/>
              <a:t>Påhviler industrien et stort ansvar – global dagsorden med særlige hensyn rettet mod det globale syd</a:t>
            </a:r>
          </a:p>
          <a:p>
            <a:r>
              <a:rPr lang="da-DK" dirty="0"/>
              <a:t>Stor afhængighed og påvirkning af biodiversitet, som ikke bliver mindre – vigtigt med gode aftaler og f.eks. fortsat adgang til genetiske ressourcer</a:t>
            </a:r>
          </a:p>
          <a:p>
            <a:r>
              <a:rPr lang="da-DK" dirty="0"/>
              <a:t>Fokus på at beskytte biodiversitet i værdikæden –samarbejde, partnerskaber og adgang</a:t>
            </a:r>
          </a:p>
          <a:p>
            <a:pPr marL="0" indent="0">
              <a:buNone/>
            </a:pPr>
            <a:endParaRPr lang="da-DK" dirty="0"/>
          </a:p>
          <a:p>
            <a:pPr marL="0" indent="0">
              <a:buNone/>
            </a:pPr>
            <a:r>
              <a:rPr lang="da-DK" b="1" dirty="0"/>
              <a:t>Udbytte/forventninger</a:t>
            </a:r>
          </a:p>
          <a:p>
            <a:r>
              <a:rPr lang="da-DK" dirty="0"/>
              <a:t>Mulighed for at vise danske styrkepositioner, eksempelvis teknologiske løsninger, erfaringsudveksling, indsigter, forretningsmuligheder, netværk og partnerskaber. </a:t>
            </a:r>
          </a:p>
          <a:p>
            <a:r>
              <a:rPr lang="da-DK" dirty="0"/>
              <a:t>Mulighed for indflydelse – ”en form for opvarmning til måske mere afgørende COP i 2028”</a:t>
            </a:r>
          </a:p>
          <a:p>
            <a:pPr marL="0" indent="0">
              <a:buNone/>
            </a:pPr>
            <a:endParaRPr lang="da-DK" dirty="0"/>
          </a:p>
          <a:p>
            <a:pPr marL="0" indent="0">
              <a:buNone/>
            </a:pPr>
            <a:r>
              <a:rPr lang="da-DK" dirty="0"/>
              <a:t>DI har i samarbejde med Armensk erhvervsorganisation: Union of </a:t>
            </a:r>
            <a:r>
              <a:rPr lang="da-DK" dirty="0" err="1"/>
              <a:t>Manufacturers</a:t>
            </a:r>
            <a:r>
              <a:rPr lang="da-DK" dirty="0"/>
              <a:t> and Businessmen of </a:t>
            </a:r>
            <a:r>
              <a:rPr lang="da-DK" dirty="0" err="1"/>
              <a:t>Armenia</a:t>
            </a:r>
            <a:r>
              <a:rPr lang="da-DK" dirty="0"/>
              <a:t>. DI bidrager bl.a. til projekt om opbygning af ‘Nationalt center for bæredygtighed’. Vand og klimaforandringer er centrale temaer.</a:t>
            </a:r>
          </a:p>
          <a:p>
            <a:pPr marL="0" indent="0">
              <a:buNone/>
            </a:pPr>
            <a:endParaRPr lang="da-DK" dirty="0"/>
          </a:p>
          <a:p>
            <a:endParaRPr lang="da-DK" dirty="0"/>
          </a:p>
        </p:txBody>
      </p:sp>
    </p:spTree>
    <p:extLst>
      <p:ext uri="{BB962C8B-B14F-4D97-AF65-F5344CB8AC3E}">
        <p14:creationId xmlns:p14="http://schemas.microsoft.com/office/powerpoint/2010/main" val="7062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25F4-19C0-9077-766A-63DB0BAAE661}"/>
              </a:ext>
            </a:extLst>
          </p:cNvPr>
          <p:cNvSpPr>
            <a:spLocks noGrp="1"/>
          </p:cNvSpPr>
          <p:nvPr>
            <p:ph type="title"/>
          </p:nvPr>
        </p:nvSpPr>
        <p:spPr/>
        <p:txBody>
          <a:bodyPr/>
          <a:lstStyle/>
          <a:p>
            <a:r>
              <a:rPr lang="da-DK" dirty="0"/>
              <a:t>COP16 i Cali</a:t>
            </a:r>
          </a:p>
        </p:txBody>
      </p:sp>
      <p:sp>
        <p:nvSpPr>
          <p:cNvPr id="5" name="Text Placeholder 4">
            <a:extLst>
              <a:ext uri="{FF2B5EF4-FFF2-40B4-BE49-F238E27FC236}">
                <a16:creationId xmlns:a16="http://schemas.microsoft.com/office/drawing/2014/main" id="{2B9C00DE-7506-1115-2707-FDC20EA2E5DA}"/>
              </a:ext>
            </a:extLst>
          </p:cNvPr>
          <p:cNvSpPr>
            <a:spLocks noGrp="1"/>
          </p:cNvSpPr>
          <p:nvPr>
            <p:ph type="body" sz="quarter" idx="17"/>
          </p:nvPr>
        </p:nvSpPr>
        <p:spPr/>
        <p:txBody>
          <a:bodyPr/>
          <a:lstStyle/>
          <a:p>
            <a:endParaRPr lang="da-DK"/>
          </a:p>
        </p:txBody>
      </p:sp>
      <p:sp>
        <p:nvSpPr>
          <p:cNvPr id="6" name="Content Placeholder 3">
            <a:extLst>
              <a:ext uri="{FF2B5EF4-FFF2-40B4-BE49-F238E27FC236}">
                <a16:creationId xmlns:a16="http://schemas.microsoft.com/office/drawing/2014/main" id="{E25303C4-C227-476B-F307-E89CFDF7A3B3}"/>
              </a:ext>
            </a:extLst>
          </p:cNvPr>
          <p:cNvSpPr txBox="1">
            <a:spLocks/>
          </p:cNvSpPr>
          <p:nvPr/>
        </p:nvSpPr>
        <p:spPr>
          <a:xfrm>
            <a:off x="647725" y="1433225"/>
            <a:ext cx="5715599" cy="3991550"/>
          </a:xfrm>
          <a:prstGeom prst="rect">
            <a:avLst/>
          </a:prstGeom>
        </p:spPr>
        <p:txBody>
          <a:bodyPr vert="horz" lIns="0" tIns="0" rIns="0" bIns="0" rtlCol="0">
            <a:normAutofit fontScale="25000" lnSpcReduction="20000"/>
          </a:bodyPr>
          <a:lst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a:lstStyle>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endParaRPr kumimoji="0" lang="da-DK" sz="8000" b="0" i="0" u="none" strike="noStrike" kern="1200" cap="none" spc="0" normalizeH="0" baseline="0" noProof="0" dirty="0">
              <a:ln>
                <a:noFill/>
              </a:ln>
              <a:solidFill>
                <a:srgbClr val="38025C"/>
              </a:solidFill>
              <a:effectLst/>
              <a:uLnTx/>
              <a:uFillTx/>
              <a:latin typeface="DI Sans Office"/>
              <a:ea typeface="+mn-ea"/>
              <a:cs typeface="+mn-cs"/>
            </a:endParaRP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Dansk delegation på +80 personer – cirka 30 forskellige organisationer/virksomheder</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DI - særligt fokus på partnerskaber</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Lille set up – ikke noget fast samlingssted</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Ingen medfinansiering fra deltagere</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Briefinger fra Miljøministeriet + Grøn Trepartsministeriet, reception mm.</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Godt samarbejde med ambassade</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endParaRPr kumimoji="0" lang="da-DK" sz="8000" b="0" i="0" u="none" strike="noStrike" kern="1200" cap="none" spc="0" normalizeH="0" baseline="0" noProof="0" dirty="0">
              <a:ln>
                <a:noFill/>
              </a:ln>
              <a:solidFill>
                <a:srgbClr val="38025C"/>
              </a:solidFill>
              <a:effectLst/>
              <a:uLnTx/>
              <a:uFillTx/>
              <a:latin typeface="DI Sans Office"/>
              <a:ea typeface="+mn-ea"/>
              <a:cs typeface="+mn-cs"/>
            </a:endParaRPr>
          </a:p>
          <a:p>
            <a:pPr marL="0" marR="0" lvl="0" indent="0" algn="l" defTabSz="914400" rtl="0" eaLnBrk="1" fontAlgn="auto" latinLnBrk="0" hangingPunct="1">
              <a:lnSpc>
                <a:spcPct val="93000"/>
              </a:lnSpc>
              <a:spcBef>
                <a:spcPts val="0"/>
              </a:spcBef>
              <a:spcAft>
                <a:spcPts val="600"/>
              </a:spcAft>
              <a:buClrTx/>
              <a:buSzTx/>
              <a:buFont typeface="Arial" panose="020B0604020202020204" pitchFamily="34" charset="0"/>
              <a:buNone/>
              <a:tabLst/>
              <a:defRPr/>
            </a:pPr>
            <a:r>
              <a:rPr kumimoji="0" lang="da-DK" sz="8000" b="1" i="0" u="none" strike="noStrike" kern="1200" cap="none" spc="0" normalizeH="0" baseline="0" noProof="0" dirty="0">
                <a:ln>
                  <a:noFill/>
                </a:ln>
                <a:solidFill>
                  <a:srgbClr val="38025C"/>
                </a:solidFill>
                <a:effectLst/>
                <a:uLnTx/>
                <a:uFillTx/>
                <a:latin typeface="DI Sans Office"/>
                <a:ea typeface="+mn-ea"/>
                <a:cs typeface="+mn-cs"/>
              </a:rPr>
              <a:t>Evaluering og ønsker efter COP16</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endParaRPr kumimoji="0" lang="da-DK" sz="8000" b="0" i="0" u="none" strike="noStrike" kern="1200" cap="none" spc="0" normalizeH="0" baseline="0" noProof="0" dirty="0">
              <a:ln>
                <a:noFill/>
              </a:ln>
              <a:solidFill>
                <a:srgbClr val="38025C"/>
              </a:solidFill>
              <a:effectLst/>
              <a:uLnTx/>
              <a:uFillTx/>
              <a:latin typeface="DI Sans Office"/>
              <a:ea typeface="+mn-ea"/>
              <a:cs typeface="+mn-cs"/>
            </a:endParaRP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Vigtigt at være med</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Mere tydelig tilstedeværelse af en dansk delegation</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Muligheder for mere netværk og arrangementer</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r>
              <a:rPr kumimoji="0" lang="da-DK" sz="8000" b="0" i="0" u="none" strike="noStrike" kern="1200" cap="none" spc="0" normalizeH="0" baseline="0" noProof="0" dirty="0">
                <a:ln>
                  <a:noFill/>
                </a:ln>
                <a:solidFill>
                  <a:srgbClr val="38025C"/>
                </a:solidFill>
                <a:effectLst/>
                <a:uLnTx/>
                <a:uFillTx/>
                <a:latin typeface="DI Sans Office"/>
                <a:ea typeface="+mn-ea"/>
                <a:cs typeface="+mn-cs"/>
              </a:rPr>
              <a:t>Konkret: – et ‘samlingssted’</a:t>
            </a:r>
          </a:p>
          <a:p>
            <a:pPr marL="180000" marR="0" lvl="0" indent="-180000" algn="l" defTabSz="914400" rtl="0" eaLnBrk="1" fontAlgn="auto" latinLnBrk="0" hangingPunct="1">
              <a:lnSpc>
                <a:spcPct val="93000"/>
              </a:lnSpc>
              <a:spcBef>
                <a:spcPts val="0"/>
              </a:spcBef>
              <a:spcAft>
                <a:spcPts val="60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38025C"/>
              </a:solidFill>
              <a:effectLst/>
              <a:uLnTx/>
              <a:uFillTx/>
              <a:latin typeface="DI Sans Office"/>
              <a:ea typeface="+mn-ea"/>
              <a:cs typeface="+mn-cs"/>
            </a:endParaRPr>
          </a:p>
        </p:txBody>
      </p:sp>
      <p:pic>
        <p:nvPicPr>
          <p:cNvPr id="7" name="Content Placeholder 5">
            <a:extLst>
              <a:ext uri="{FF2B5EF4-FFF2-40B4-BE49-F238E27FC236}">
                <a16:creationId xmlns:a16="http://schemas.microsoft.com/office/drawing/2014/main" id="{9FD88108-4724-2D51-84C7-980D4E6B1F12}"/>
              </a:ext>
            </a:extLst>
          </p:cNvPr>
          <p:cNvPicPr>
            <a:picLocks noChangeAspect="1"/>
          </p:cNvPicPr>
          <p:nvPr/>
        </p:nvPicPr>
        <p:blipFill>
          <a:blip r:embed="rId3"/>
          <a:stretch>
            <a:fillRect/>
          </a:stretch>
        </p:blipFill>
        <p:spPr>
          <a:xfrm>
            <a:off x="6451928" y="2518243"/>
            <a:ext cx="5317200" cy="3722039"/>
          </a:xfrm>
          <a:prstGeom prst="rect">
            <a:avLst/>
          </a:prstGeom>
          <a:noFill/>
        </p:spPr>
      </p:pic>
    </p:spTree>
    <p:extLst>
      <p:ext uri="{BB962C8B-B14F-4D97-AF65-F5344CB8AC3E}">
        <p14:creationId xmlns:p14="http://schemas.microsoft.com/office/powerpoint/2010/main" val="268348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F497-4779-9AEB-2E7C-AFFA58704CAE}"/>
              </a:ext>
            </a:extLst>
          </p:cNvPr>
          <p:cNvSpPr>
            <a:spLocks noGrp="1"/>
          </p:cNvSpPr>
          <p:nvPr>
            <p:ph type="title"/>
          </p:nvPr>
        </p:nvSpPr>
        <p:spPr/>
        <p:txBody>
          <a:bodyPr/>
          <a:lstStyle/>
          <a:p>
            <a:r>
              <a:rPr lang="da-DK" dirty="0"/>
              <a:t>COP 17 – tilstedeværelse og temaer</a:t>
            </a:r>
          </a:p>
        </p:txBody>
      </p:sp>
      <p:sp>
        <p:nvSpPr>
          <p:cNvPr id="4" name="Text Placeholder 3">
            <a:extLst>
              <a:ext uri="{FF2B5EF4-FFF2-40B4-BE49-F238E27FC236}">
                <a16:creationId xmlns:a16="http://schemas.microsoft.com/office/drawing/2014/main" id="{4E5B8228-DF40-A6C0-8A6C-587166764F41}"/>
              </a:ext>
            </a:extLst>
          </p:cNvPr>
          <p:cNvSpPr>
            <a:spLocks noGrp="1"/>
          </p:cNvSpPr>
          <p:nvPr>
            <p:ph type="body" sz="quarter" idx="17"/>
          </p:nvPr>
        </p:nvSpPr>
        <p:spPr/>
        <p:txBody>
          <a:bodyPr/>
          <a:lstStyle/>
          <a:p>
            <a:endParaRPr lang="da-DK"/>
          </a:p>
        </p:txBody>
      </p:sp>
      <p:pic>
        <p:nvPicPr>
          <p:cNvPr id="7" name="Picture 6">
            <a:extLst>
              <a:ext uri="{FF2B5EF4-FFF2-40B4-BE49-F238E27FC236}">
                <a16:creationId xmlns:a16="http://schemas.microsoft.com/office/drawing/2014/main" id="{40D2B87C-D15B-0402-C8BE-22056F7DB25C}"/>
              </a:ext>
            </a:extLst>
          </p:cNvPr>
          <p:cNvPicPr>
            <a:picLocks noChangeAspect="1"/>
          </p:cNvPicPr>
          <p:nvPr/>
        </p:nvPicPr>
        <p:blipFill>
          <a:blip r:embed="rId3"/>
          <a:stretch>
            <a:fillRect/>
          </a:stretch>
        </p:blipFill>
        <p:spPr>
          <a:xfrm>
            <a:off x="6982690" y="3334926"/>
            <a:ext cx="5116418" cy="3333521"/>
          </a:xfrm>
          <a:prstGeom prst="rect">
            <a:avLst/>
          </a:prstGeom>
        </p:spPr>
      </p:pic>
      <p:sp>
        <p:nvSpPr>
          <p:cNvPr id="9" name="Content Placeholder 8">
            <a:extLst>
              <a:ext uri="{FF2B5EF4-FFF2-40B4-BE49-F238E27FC236}">
                <a16:creationId xmlns:a16="http://schemas.microsoft.com/office/drawing/2014/main" id="{36CDCE6A-3BD1-B6CF-7908-C94EA7B37252}"/>
              </a:ext>
            </a:extLst>
          </p:cNvPr>
          <p:cNvSpPr>
            <a:spLocks noGrp="1"/>
          </p:cNvSpPr>
          <p:nvPr>
            <p:ph idx="1"/>
          </p:nvPr>
        </p:nvSpPr>
        <p:spPr>
          <a:xfrm>
            <a:off x="647400" y="1705009"/>
            <a:ext cx="6249600" cy="4006800"/>
          </a:xfrm>
        </p:spPr>
        <p:txBody>
          <a:bodyPr/>
          <a:lstStyle/>
          <a:p>
            <a:pPr marL="0" indent="0">
              <a:buNone/>
            </a:pPr>
            <a:r>
              <a:rPr lang="da-DK" dirty="0"/>
              <a:t>Tilstedeværelse af en dansk delegation med nyt/større </a:t>
            </a:r>
            <a:r>
              <a:rPr lang="da-DK" dirty="0" err="1"/>
              <a:t>setup</a:t>
            </a:r>
            <a:r>
              <a:rPr lang="da-DK" dirty="0"/>
              <a:t> og bedre muligheder – hvordan kan det se ud?</a:t>
            </a:r>
          </a:p>
          <a:p>
            <a:pPr marL="0" indent="0">
              <a:buNone/>
            </a:pPr>
            <a:endParaRPr lang="da-DK" dirty="0"/>
          </a:p>
          <a:p>
            <a:pPr marL="0" indent="0">
              <a:buNone/>
            </a:pPr>
            <a:r>
              <a:rPr lang="da-DK" dirty="0"/>
              <a:t>Det vender vi tilbage til…</a:t>
            </a:r>
          </a:p>
          <a:p>
            <a:endParaRPr lang="da-DK" dirty="0"/>
          </a:p>
          <a:p>
            <a:pPr marL="0" indent="0">
              <a:buNone/>
            </a:pPr>
            <a:r>
              <a:rPr lang="da-DK" b="1" dirty="0"/>
              <a:t>Vigtige temaer for DI</a:t>
            </a:r>
          </a:p>
          <a:p>
            <a:pPr lvl="2"/>
            <a:r>
              <a:rPr lang="da-DK" dirty="0"/>
              <a:t>Partnerskaber</a:t>
            </a:r>
          </a:p>
          <a:p>
            <a:pPr lvl="2"/>
            <a:r>
              <a:rPr lang="da-DK" dirty="0"/>
              <a:t>Cirkulær økonomi, ressourcer og resiliens </a:t>
            </a:r>
          </a:p>
          <a:p>
            <a:pPr lvl="2"/>
            <a:r>
              <a:rPr lang="da-DK" dirty="0"/>
              <a:t>Sammentænke klima og biodiversitet – gensidig afhængighed og store finansieringsbehov</a:t>
            </a:r>
          </a:p>
          <a:p>
            <a:pPr lvl="2"/>
            <a:r>
              <a:rPr lang="da-DK" dirty="0"/>
              <a:t>Værdikæder, kortlægning og risikominimering</a:t>
            </a:r>
          </a:p>
          <a:p>
            <a:pPr lvl="2"/>
            <a:r>
              <a:rPr lang="da-DK" dirty="0"/>
              <a:t>Fair og gennemsigtige aftaler om genetiske ressourcer</a:t>
            </a:r>
          </a:p>
          <a:p>
            <a:pPr marL="360000" lvl="2" indent="0">
              <a:buNone/>
            </a:pPr>
            <a:endParaRPr lang="da-DK" dirty="0"/>
          </a:p>
          <a:p>
            <a:pPr lvl="5">
              <a:buNone/>
            </a:pPr>
            <a:endParaRPr lang="da-DK" dirty="0"/>
          </a:p>
          <a:p>
            <a:pPr lvl="2"/>
            <a:endParaRPr lang="da-DK" dirty="0"/>
          </a:p>
          <a:p>
            <a:pPr lvl="1"/>
            <a:endParaRPr lang="da-DK" dirty="0"/>
          </a:p>
        </p:txBody>
      </p:sp>
    </p:spTree>
    <p:extLst>
      <p:ext uri="{BB962C8B-B14F-4D97-AF65-F5344CB8AC3E}">
        <p14:creationId xmlns:p14="http://schemas.microsoft.com/office/powerpoint/2010/main" val="8228353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3.xml><?xml version="1.0" encoding="utf-8"?>
<a:theme xmlns:a="http://schemas.openxmlformats.org/drawingml/2006/main" name="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Mørk lilla">
      <a:srgbClr val="38025C"/>
    </a:custClr>
    <a:custClr name="Color has no name">
      <a:srgbClr val="FFFFFF"/>
    </a:custClr>
    <a:custClr name="Mørk aqua">
      <a:srgbClr val="004851"/>
    </a:custClr>
    <a:custClr name="Color has no name">
      <a:srgbClr val="FFFFFF"/>
    </a:custClr>
    <a:custClr name="Mørk blå">
      <a:srgbClr val="002B49"/>
    </a:custClr>
    <a:custClr name="Color has no name">
      <a:srgbClr val="FFFFFF"/>
    </a:custClr>
    <a:custClr name="Mørk grøn">
      <a:srgbClr val="284734"/>
    </a:custClr>
    <a:custClr name="Color has no name">
      <a:srgbClr val="FFFFFF"/>
    </a:custClr>
    <a:custClr name="Mørk orange">
      <a:srgbClr val="B33D26"/>
    </a:custClr>
    <a:custClr name="Color has no name">
      <a:srgbClr val="FFFFFF"/>
    </a:custClr>
    <a:custClr name="Klar lilla">
      <a:srgbClr val="7D55C7"/>
    </a:custClr>
    <a:custClr name="Color has no name">
      <a:srgbClr val="FFFFFF"/>
    </a:custClr>
    <a:custClr name="Klar aqua">
      <a:srgbClr val="00AB8E"/>
    </a:custClr>
    <a:custClr name="Color has no name">
      <a:srgbClr val="FFFFFF"/>
    </a:custClr>
    <a:custClr name="Klar blå">
      <a:srgbClr val="007096"/>
    </a:custClr>
    <a:custClr name="Color has no name">
      <a:srgbClr val="FFFFFF"/>
    </a:custClr>
    <a:custClr name="Klar grøn">
      <a:srgbClr val="56C271"/>
    </a:custClr>
    <a:custClr name="Color has no name">
      <a:srgbClr val="FFFFFF"/>
    </a:custClr>
    <a:custClr name="Klar orange">
      <a:srgbClr val="F68D2E"/>
    </a:custClr>
    <a:custClr name="Color has no name">
      <a:srgbClr val="FFFFFF"/>
    </a:custClr>
    <a:custClr name="Lys lilla">
      <a:srgbClr val="A7A4E0"/>
    </a:custClr>
    <a:custClr name="Color has no name">
      <a:srgbClr val="FFFFFF"/>
    </a:custClr>
    <a:custClr name="Lys aqua">
      <a:srgbClr val="88DBDF"/>
    </a:custClr>
    <a:custClr name="Color has no name">
      <a:srgbClr val="FFFFFF"/>
    </a:custClr>
    <a:custClr name="Lyd blå">
      <a:srgbClr val="8DC8E8"/>
    </a:custClr>
    <a:custClr name="Color has no name">
      <a:srgbClr val="FFFFFF"/>
    </a:custClr>
    <a:custClr name="Lys grøn">
      <a:srgbClr val="BCE194"/>
    </a:custClr>
    <a:custClr name="Color has no name">
      <a:srgbClr val="FFFFFF"/>
    </a:custClr>
    <a:custClr name="Lys orange">
      <a:srgbClr val="FCC89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ørk rød">
      <a:srgbClr val="70273D"/>
    </a:custClr>
    <a:custClr name="Color has no name">
      <a:srgbClr val="FFFFF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4.xml><?xml version="1.0" encoding="utf-8"?>
<a:theme xmlns:a="http://schemas.openxmlformats.org/drawingml/2006/main" name="1_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Mørk lilla">
      <a:srgbClr val="38025C"/>
    </a:custClr>
    <a:custClr name="Color has no name">
      <a:srgbClr val="FFFFFF"/>
    </a:custClr>
    <a:custClr name="Mørk aqua">
      <a:srgbClr val="004851"/>
    </a:custClr>
    <a:custClr name="Color has no name">
      <a:srgbClr val="FFFFFF"/>
    </a:custClr>
    <a:custClr name="Mørk blå">
      <a:srgbClr val="002B49"/>
    </a:custClr>
    <a:custClr name="Color has no name">
      <a:srgbClr val="FFFFFF"/>
    </a:custClr>
    <a:custClr name="Mørk grøn">
      <a:srgbClr val="284734"/>
    </a:custClr>
    <a:custClr name="Color has no name">
      <a:srgbClr val="FFFFFF"/>
    </a:custClr>
    <a:custClr name="Mørk orange">
      <a:srgbClr val="B33D26"/>
    </a:custClr>
    <a:custClr name="Color has no name">
      <a:srgbClr val="FFFFFF"/>
    </a:custClr>
    <a:custClr name="Klar lilla">
      <a:srgbClr val="7D55C7"/>
    </a:custClr>
    <a:custClr name="Color has no name">
      <a:srgbClr val="FFFFFF"/>
    </a:custClr>
    <a:custClr name="Klar aqua">
      <a:srgbClr val="00AB8E"/>
    </a:custClr>
    <a:custClr name="Color has no name">
      <a:srgbClr val="FFFFFF"/>
    </a:custClr>
    <a:custClr name="Klar blå">
      <a:srgbClr val="007096"/>
    </a:custClr>
    <a:custClr name="Color has no name">
      <a:srgbClr val="FFFFFF"/>
    </a:custClr>
    <a:custClr name="Klar grøn">
      <a:srgbClr val="56C271"/>
    </a:custClr>
    <a:custClr name="Color has no name">
      <a:srgbClr val="FFFFFF"/>
    </a:custClr>
    <a:custClr name="Klar orange">
      <a:srgbClr val="F68D2E"/>
    </a:custClr>
    <a:custClr name="Color has no name">
      <a:srgbClr val="FFFFFF"/>
    </a:custClr>
    <a:custClr name="Lys lilla">
      <a:srgbClr val="A7A4E0"/>
    </a:custClr>
    <a:custClr name="Color has no name">
      <a:srgbClr val="FFFFFF"/>
    </a:custClr>
    <a:custClr name="Lys aqua">
      <a:srgbClr val="88DBDF"/>
    </a:custClr>
    <a:custClr name="Color has no name">
      <a:srgbClr val="FFFFFF"/>
    </a:custClr>
    <a:custClr name="Lyd blå">
      <a:srgbClr val="8DC8E8"/>
    </a:custClr>
    <a:custClr name="Color has no name">
      <a:srgbClr val="FFFFFF"/>
    </a:custClr>
    <a:custClr name="Lys grøn">
      <a:srgbClr val="BCE194"/>
    </a:custClr>
    <a:custClr name="Color has no name">
      <a:srgbClr val="FFFFFF"/>
    </a:custClr>
    <a:custClr name="Lys orange">
      <a:srgbClr val="FCC89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ørk rød">
      <a:srgbClr val="70273D"/>
    </a:custClr>
    <a:custClr name="Color has no name">
      <a:srgbClr val="FFFFF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5.xml><?xml version="1.0" encoding="utf-8"?>
<a:theme xmlns:a="http://schemas.openxmlformats.org/drawingml/2006/main" name="1_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1670</TotalTime>
  <Words>2779</Words>
  <Application>Microsoft Office PowerPoint</Application>
  <PresentationFormat>Widescreen</PresentationFormat>
  <Paragraphs>298</Paragraphs>
  <Slides>20</Slides>
  <Notes>13</Notes>
  <HiddenSlides>1</HiddenSlides>
  <MMClips>1</MMClips>
  <ScaleCrop>false</ScaleCrop>
  <HeadingPairs>
    <vt:vector size="8" baseType="variant">
      <vt:variant>
        <vt:lpstr>Benyttede skrifttyper</vt:lpstr>
      </vt:variant>
      <vt:variant>
        <vt:i4>14</vt:i4>
      </vt:variant>
      <vt:variant>
        <vt:lpstr>Tema</vt:lpstr>
      </vt:variant>
      <vt:variant>
        <vt:i4>5</vt:i4>
      </vt:variant>
      <vt:variant>
        <vt:lpstr>Integrerede OLE-servere</vt:lpstr>
      </vt:variant>
      <vt:variant>
        <vt:i4>1</vt:i4>
      </vt:variant>
      <vt:variant>
        <vt:lpstr>Slidetitler</vt:lpstr>
      </vt:variant>
      <vt:variant>
        <vt:i4>20</vt:i4>
      </vt:variant>
    </vt:vector>
  </HeadingPairs>
  <TitlesOfParts>
    <vt:vector size="40" baseType="lpstr">
      <vt:lpstr>Aptos</vt:lpstr>
      <vt:lpstr>Aptos Display</vt:lpstr>
      <vt:lpstr>Arial</vt:lpstr>
      <vt:lpstr>Calibri</vt:lpstr>
      <vt:lpstr>Courier New</vt:lpstr>
      <vt:lpstr>DI Display Office</vt:lpstr>
      <vt:lpstr>DI Sans Office</vt:lpstr>
      <vt:lpstr>Raleway Black</vt:lpstr>
      <vt:lpstr>Raleway ExtraBold</vt:lpstr>
      <vt:lpstr>Raleway Medium</vt:lpstr>
      <vt:lpstr>Raleway SemiBold</vt:lpstr>
      <vt:lpstr>Roboto</vt:lpstr>
      <vt:lpstr>Unica 77 LL</vt:lpstr>
      <vt:lpstr>Unica 77 LL 1</vt:lpstr>
      <vt:lpstr>Office-tema</vt:lpstr>
      <vt:lpstr>NaturErhvervstyrelsen PowerPoint Skabelon 16:9</vt:lpstr>
      <vt:lpstr>Dansk Industri</vt:lpstr>
      <vt:lpstr>1_Dansk Industri</vt:lpstr>
      <vt:lpstr>1_NaturErhvervstyrelsen PowerPoint Skabelon 16:9</vt:lpstr>
      <vt:lpstr>Paintbrush Picture</vt:lpstr>
      <vt:lpstr>PowerPoint-præsentation</vt:lpstr>
      <vt:lpstr>PowerPoint-præsentation</vt:lpstr>
      <vt:lpstr>PowerPoint-præsentation</vt:lpstr>
      <vt:lpstr>Status og forventninger til COP17</vt:lpstr>
      <vt:lpstr>Hvad er COP17?</vt:lpstr>
      <vt:lpstr>COP17 – FN’s 17. Biodiversitetskonference</vt:lpstr>
      <vt:lpstr>Hvorfor relevant som virksomhed at deltage? </vt:lpstr>
      <vt:lpstr>COP16 i Cali</vt:lpstr>
      <vt:lpstr>COP 17 – tilstedeværelse og temaer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Therese Chrois Suster</dc:creator>
  <cp:lastModifiedBy>Therese Chrois Suster</cp:lastModifiedBy>
  <cp:revision>9</cp:revision>
  <dcterms:created xsi:type="dcterms:W3CDTF">2026-03-02T11:43:28Z</dcterms:created>
  <dcterms:modified xsi:type="dcterms:W3CDTF">2026-03-05T13:39:34Z</dcterms:modified>
</cp:coreProperties>
</file>