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Unica 77 LL 1" charset="1" panose="020B0804010101010104"/>
      <p:regular r:id="rId8"/>
    </p:embeddedFont>
    <p:embeddedFont>
      <p:font typeface="Unica 77 LL 2" charset="1" panose="020B0504010101010104"/>
      <p:regular r:id="rId9"/>
    </p:embeddedFont>
    <p:embeddedFont>
      <p:font typeface="Unica 77 LL 3" charset="1" panose="020B0504010101010104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8.fntdata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2.xml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customXml" Target="../customXml/item1.xml"/><Relationship Id="rId5" Type="http://schemas.openxmlformats.org/officeDocument/2006/relationships/tableStyles" Target="tableStyles.xml"/><Relationship Id="rId10" Type="http://schemas.openxmlformats.org/officeDocument/2006/relationships/font" Target="fonts/font10.fntdata"/><Relationship Id="rId4" Type="http://schemas.openxmlformats.org/officeDocument/2006/relationships/theme" Target="theme/theme1.xml"/><Relationship Id="rId9" Type="http://schemas.openxmlformats.org/officeDocument/2006/relationships/font" Target="fonts/font9.fntdata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png" Type="http://schemas.openxmlformats.org/officeDocument/2006/relationships/image"/><Relationship Id="rId12" Target="../media/image5.png" Type="http://schemas.openxmlformats.org/officeDocument/2006/relationships/image"/><Relationship Id="rId13" Target="../media/image6.png" Type="http://schemas.openxmlformats.org/officeDocument/2006/relationships/image"/><Relationship Id="rId14" Target="../media/image7.png" Type="http://schemas.openxmlformats.org/officeDocument/2006/relationships/image"/><Relationship Id="rId15" Target="../media/image8.svg" Type="http://schemas.openxmlformats.org/officeDocument/2006/relationships/image"/><Relationship Id="rId2" Target="../media/image11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2.png" Type="http://schemas.openxmlformats.org/officeDocument/2006/relationships/image"/><Relationship Id="rId8" Target="../media/image1.png" Type="http://schemas.openxmlformats.org/officeDocument/2006/relationships/image"/><Relationship Id="rId9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5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040581" y="9368833"/>
            <a:ext cx="1218706" cy="528238"/>
          </a:xfrm>
          <a:custGeom>
            <a:avLst/>
            <a:gdLst/>
            <a:ahLst/>
            <a:cxnLst/>
            <a:rect r="r" b="b" t="t" l="l"/>
            <a:pathLst>
              <a:path h="528238" w="1218706">
                <a:moveTo>
                  <a:pt x="0" y="0"/>
                </a:moveTo>
                <a:lnTo>
                  <a:pt x="1218706" y="0"/>
                </a:lnTo>
                <a:lnTo>
                  <a:pt x="1218706" y="528237"/>
                </a:lnTo>
                <a:lnTo>
                  <a:pt x="0" y="528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871310" y="9325744"/>
            <a:ext cx="579177" cy="579177"/>
          </a:xfrm>
          <a:custGeom>
            <a:avLst/>
            <a:gdLst/>
            <a:ahLst/>
            <a:cxnLst/>
            <a:rect r="r" b="b" t="t" l="l"/>
            <a:pathLst>
              <a:path h="579177" w="579177">
                <a:moveTo>
                  <a:pt x="0" y="0"/>
                </a:moveTo>
                <a:lnTo>
                  <a:pt x="579176" y="0"/>
                </a:lnTo>
                <a:lnTo>
                  <a:pt x="579176" y="579177"/>
                </a:lnTo>
                <a:lnTo>
                  <a:pt x="0" y="5791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650309" y="9388884"/>
            <a:ext cx="1983470" cy="515702"/>
          </a:xfrm>
          <a:custGeom>
            <a:avLst/>
            <a:gdLst/>
            <a:ahLst/>
            <a:cxnLst/>
            <a:rect r="r" b="b" t="t" l="l"/>
            <a:pathLst>
              <a:path h="515702" w="1983470">
                <a:moveTo>
                  <a:pt x="0" y="0"/>
                </a:moveTo>
                <a:lnTo>
                  <a:pt x="1983470" y="0"/>
                </a:lnTo>
                <a:lnTo>
                  <a:pt x="1983470" y="515702"/>
                </a:lnTo>
                <a:lnTo>
                  <a:pt x="0" y="5157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938993" y="9412760"/>
            <a:ext cx="2320307" cy="487264"/>
          </a:xfrm>
          <a:custGeom>
            <a:avLst/>
            <a:gdLst/>
            <a:ahLst/>
            <a:cxnLst/>
            <a:rect r="r" b="b" t="t" l="l"/>
            <a:pathLst>
              <a:path h="487264" w="2320307">
                <a:moveTo>
                  <a:pt x="0" y="0"/>
                </a:moveTo>
                <a:lnTo>
                  <a:pt x="2320307" y="0"/>
                </a:lnTo>
                <a:lnTo>
                  <a:pt x="2320307" y="487264"/>
                </a:lnTo>
                <a:lnTo>
                  <a:pt x="0" y="4872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395779" y="9323601"/>
            <a:ext cx="882802" cy="580986"/>
          </a:xfrm>
          <a:custGeom>
            <a:avLst/>
            <a:gdLst/>
            <a:ahLst/>
            <a:cxnLst/>
            <a:rect r="r" b="b" t="t" l="l"/>
            <a:pathLst>
              <a:path h="580986" w="882802">
                <a:moveTo>
                  <a:pt x="0" y="0"/>
                </a:moveTo>
                <a:lnTo>
                  <a:pt x="882802" y="0"/>
                </a:lnTo>
                <a:lnTo>
                  <a:pt x="882802" y="580985"/>
                </a:lnTo>
                <a:lnTo>
                  <a:pt x="0" y="5809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9388884"/>
            <a:ext cx="1970704" cy="535015"/>
          </a:xfrm>
          <a:custGeom>
            <a:avLst/>
            <a:gdLst/>
            <a:ahLst/>
            <a:cxnLst/>
            <a:rect r="r" b="b" t="t" l="l"/>
            <a:pathLst>
              <a:path h="535015" w="1970704">
                <a:moveTo>
                  <a:pt x="0" y="0"/>
                </a:moveTo>
                <a:lnTo>
                  <a:pt x="1970704" y="0"/>
                </a:lnTo>
                <a:lnTo>
                  <a:pt x="1970704" y="535015"/>
                </a:lnTo>
                <a:lnTo>
                  <a:pt x="0" y="5350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021287" y="9401429"/>
            <a:ext cx="2088023" cy="490612"/>
          </a:xfrm>
          <a:custGeom>
            <a:avLst/>
            <a:gdLst/>
            <a:ahLst/>
            <a:cxnLst/>
            <a:rect r="r" b="b" t="t" l="l"/>
            <a:pathLst>
              <a:path h="490612" w="2088023">
                <a:moveTo>
                  <a:pt x="0" y="0"/>
                </a:moveTo>
                <a:lnTo>
                  <a:pt x="2088023" y="0"/>
                </a:lnTo>
                <a:lnTo>
                  <a:pt x="2088023" y="490612"/>
                </a:lnTo>
                <a:lnTo>
                  <a:pt x="0" y="4906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28700" y="942767"/>
            <a:ext cx="16344675" cy="2198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19"/>
              </a:lnSpc>
            </a:pPr>
            <a:r>
              <a:rPr lang="en-US" sz="4841">
                <a:solidFill>
                  <a:srgbClr val="004632"/>
                </a:solidFill>
                <a:latin typeface="Unica 77 LL 1"/>
                <a:ea typeface="Unica 77 LL 1"/>
                <a:cs typeface="Unica 77 LL 1"/>
                <a:sym typeface="Unica 77 LL 1"/>
              </a:rPr>
              <a:t>Find your next business opportunity -</a:t>
            </a:r>
          </a:p>
          <a:p>
            <a:pPr algn="l">
              <a:lnSpc>
                <a:spcPts val="5519"/>
              </a:lnSpc>
            </a:pPr>
            <a:r>
              <a:rPr lang="en-US" sz="4841">
                <a:solidFill>
                  <a:srgbClr val="004632"/>
                </a:solidFill>
                <a:latin typeface="Unica 77 LL 1"/>
                <a:ea typeface="Unica 77 LL 1"/>
                <a:cs typeface="Unica 77 LL 1"/>
                <a:sym typeface="Unica 77 LL 1"/>
              </a:rPr>
              <a:t>explore Denmark’s wind value chain </a:t>
            </a:r>
          </a:p>
          <a:p>
            <a:pPr algn="l">
              <a:lnSpc>
                <a:spcPts val="5519"/>
              </a:lnSpc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6328023" y="1028700"/>
            <a:ext cx="931277" cy="931277"/>
          </a:xfrm>
          <a:custGeom>
            <a:avLst/>
            <a:gdLst/>
            <a:ahLst/>
            <a:cxnLst/>
            <a:rect r="r" b="b" t="t" l="l"/>
            <a:pathLst>
              <a:path h="931277" w="931277">
                <a:moveTo>
                  <a:pt x="0" y="0"/>
                </a:moveTo>
                <a:lnTo>
                  <a:pt x="931277" y="0"/>
                </a:lnTo>
                <a:lnTo>
                  <a:pt x="931277" y="931277"/>
                </a:lnTo>
                <a:lnTo>
                  <a:pt x="0" y="9312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8700" y="4726547"/>
            <a:ext cx="2777154" cy="2777154"/>
          </a:xfrm>
          <a:custGeom>
            <a:avLst/>
            <a:gdLst/>
            <a:ahLst/>
            <a:cxnLst/>
            <a:rect r="r" b="b" t="t" l="l"/>
            <a:pathLst>
              <a:path h="2777154" w="2777154">
                <a:moveTo>
                  <a:pt x="0" y="0"/>
                </a:moveTo>
                <a:lnTo>
                  <a:pt x="2777154" y="0"/>
                </a:lnTo>
                <a:lnTo>
                  <a:pt x="2777154" y="2777154"/>
                </a:lnTo>
                <a:lnTo>
                  <a:pt x="0" y="277715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139019" y="4353400"/>
            <a:ext cx="2511290" cy="469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4632"/>
                </a:solidFill>
                <a:latin typeface="Unica 77 LL 1"/>
                <a:ea typeface="Unica 77 LL 1"/>
                <a:cs typeface="Unica 77 LL 1"/>
                <a:sym typeface="Unica 77 LL 1"/>
              </a:rPr>
              <a:t>Go explore!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39019" y="7465601"/>
            <a:ext cx="2514635" cy="3286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"/>
              </a:lnSpc>
              <a:spcBef>
                <a:spcPct val="0"/>
              </a:spcBef>
            </a:pPr>
            <a:r>
              <a:rPr lang="en-US" sz="1930">
                <a:solidFill>
                  <a:srgbClr val="004632"/>
                </a:solidFill>
                <a:latin typeface="Unica 77 LL 2"/>
                <a:ea typeface="Unica 77 LL 2"/>
                <a:cs typeface="Unica 77 LL 2"/>
                <a:sym typeface="Unica 77 LL 2"/>
              </a:rPr>
              <a:t>greenvaluechains.com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2620074"/>
            <a:ext cx="14704389" cy="1028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2"/>
              </a:lnSpc>
            </a:pPr>
            <a:r>
              <a:rPr lang="en-US" sz="1930">
                <a:solidFill>
                  <a:srgbClr val="004632"/>
                </a:solidFill>
                <a:latin typeface="Unica 77 LL 3"/>
                <a:ea typeface="Unica 77 LL 3"/>
                <a:cs typeface="Unica 77 LL 3"/>
                <a:sym typeface="Unica 77 LL 3"/>
              </a:rPr>
              <a:t>In Denmark, the entire wind value chain is present and consists of a close-knit network of collaborating companies, research institutions and public players. Explore the digital visualisation of Denmark’s wind value chain and discover companies and organisations that specialise in wind-related technology, services and solutions to find your next business partner.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6395779" y="3791576"/>
            <a:ext cx="9261967" cy="4882196"/>
            <a:chOff x="0" y="0"/>
            <a:chExt cx="12349289" cy="650959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49025" y="0"/>
              <a:ext cx="12200264" cy="6509595"/>
            </a:xfrm>
            <a:custGeom>
              <a:avLst/>
              <a:gdLst/>
              <a:ahLst/>
              <a:cxnLst/>
              <a:rect r="r" b="b" t="t" l="l"/>
              <a:pathLst>
                <a:path h="6509595" w="12200264">
                  <a:moveTo>
                    <a:pt x="0" y="0"/>
                  </a:moveTo>
                  <a:lnTo>
                    <a:pt x="12200264" y="0"/>
                  </a:lnTo>
                  <a:lnTo>
                    <a:pt x="12200264" y="6509595"/>
                  </a:lnTo>
                  <a:lnTo>
                    <a:pt x="0" y="6509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672" t="0" r="0" b="0"/>
              </a:stretch>
            </a:blipFill>
          </p:spPr>
        </p:sp>
        <p:grpSp>
          <p:nvGrpSpPr>
            <p:cNvPr name="Group 17" id="17"/>
            <p:cNvGrpSpPr/>
            <p:nvPr/>
          </p:nvGrpSpPr>
          <p:grpSpPr>
            <a:xfrm rot="0">
              <a:off x="0" y="1522774"/>
              <a:ext cx="1998457" cy="354273"/>
              <a:chOff x="0" y="0"/>
              <a:chExt cx="412871" cy="73191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412871" cy="73191"/>
              </a:xfrm>
              <a:custGeom>
                <a:avLst/>
                <a:gdLst/>
                <a:ahLst/>
                <a:cxnLst/>
                <a:rect r="r" b="b" t="t" l="l"/>
                <a:pathLst>
                  <a:path h="73191" w="412871">
                    <a:moveTo>
                      <a:pt x="0" y="0"/>
                    </a:moveTo>
                    <a:lnTo>
                      <a:pt x="412871" y="0"/>
                    </a:lnTo>
                    <a:lnTo>
                      <a:pt x="412871" y="73191"/>
                    </a:lnTo>
                    <a:lnTo>
                      <a:pt x="0" y="73191"/>
                    </a:lnTo>
                    <a:close/>
                  </a:path>
                </a:pathLst>
              </a:custGeom>
              <a:solidFill>
                <a:srgbClr val="FDFCFC">
                  <a:alpha val="69804"/>
                </a:srgbClr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-28575"/>
                <a:ext cx="412871" cy="101766"/>
              </a:xfrm>
              <a:prstGeom prst="rect">
                <a:avLst/>
              </a:prstGeom>
            </p:spPr>
            <p:txBody>
              <a:bodyPr anchor="ctr" rtlCol="false" tIns="70856" lIns="70856" bIns="70856" rIns="70856"/>
              <a:lstStyle/>
              <a:p>
                <a:pPr algn="ctr">
                  <a:lnSpc>
                    <a:spcPts val="1367"/>
                  </a:lnSpc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175479" y="1590952"/>
              <a:ext cx="1671564" cy="1798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34"/>
                </a:lnSpc>
              </a:pPr>
              <a:r>
                <a:rPr lang="en-US" sz="738">
                  <a:solidFill>
                    <a:srgbClr val="000000"/>
                  </a:solidFill>
                  <a:latin typeface="Unica 77 LL 1"/>
                  <a:ea typeface="Unica 77 LL 1"/>
                  <a:cs typeface="Unica 77 LL 1"/>
                  <a:sym typeface="Unica 77 LL 1"/>
                </a:rPr>
                <a:t>COMPONENT PRODUCTION 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0">
              <a:off x="2162037" y="637691"/>
              <a:ext cx="2091122" cy="354273"/>
              <a:chOff x="0" y="0"/>
              <a:chExt cx="432015" cy="7319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432015" cy="73191"/>
              </a:xfrm>
              <a:custGeom>
                <a:avLst/>
                <a:gdLst/>
                <a:ahLst/>
                <a:cxnLst/>
                <a:rect r="r" b="b" t="t" l="l"/>
                <a:pathLst>
                  <a:path h="73191" w="432015">
                    <a:moveTo>
                      <a:pt x="0" y="0"/>
                    </a:moveTo>
                    <a:lnTo>
                      <a:pt x="432015" y="0"/>
                    </a:lnTo>
                    <a:lnTo>
                      <a:pt x="432015" y="73191"/>
                    </a:lnTo>
                    <a:lnTo>
                      <a:pt x="0" y="73191"/>
                    </a:lnTo>
                    <a:close/>
                  </a:path>
                </a:pathLst>
              </a:custGeom>
              <a:solidFill>
                <a:srgbClr val="FDFCFC">
                  <a:alpha val="69804"/>
                </a:srgbClr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28575"/>
                <a:ext cx="432015" cy="101766"/>
              </a:xfrm>
              <a:prstGeom prst="rect">
                <a:avLst/>
              </a:prstGeom>
            </p:spPr>
            <p:txBody>
              <a:bodyPr anchor="ctr" rtlCol="false" tIns="70856" lIns="70856" bIns="70856" rIns="70856"/>
              <a:lstStyle/>
              <a:p>
                <a:pPr algn="ctr">
                  <a:lnSpc>
                    <a:spcPts val="1367"/>
                  </a:lnSpc>
                </a:pPr>
              </a:p>
            </p:txBody>
          </p:sp>
        </p:grpSp>
        <p:sp>
          <p:nvSpPr>
            <p:cNvPr name="TextBox 24" id="24"/>
            <p:cNvSpPr txBox="true"/>
            <p:nvPr/>
          </p:nvSpPr>
          <p:spPr>
            <a:xfrm rot="0">
              <a:off x="2232057" y="705870"/>
              <a:ext cx="1951082" cy="1798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34"/>
                </a:lnSpc>
              </a:pPr>
              <a:r>
                <a:rPr lang="en-US" sz="738">
                  <a:solidFill>
                    <a:srgbClr val="000000"/>
                  </a:solidFill>
                  <a:latin typeface="Unica 77 LL 1"/>
                  <a:ea typeface="Unica 77 LL 1"/>
                  <a:cs typeface="Unica 77 LL 1"/>
                  <a:sym typeface="Unica 77 LL 1"/>
                </a:rPr>
                <a:t>PROJECT AND SITE OPERATIONS</a:t>
              </a:r>
            </a:p>
          </p:txBody>
        </p:sp>
        <p:grpSp>
          <p:nvGrpSpPr>
            <p:cNvPr name="Group 25" id="25"/>
            <p:cNvGrpSpPr/>
            <p:nvPr/>
          </p:nvGrpSpPr>
          <p:grpSpPr>
            <a:xfrm rot="0">
              <a:off x="6118412" y="250179"/>
              <a:ext cx="639376" cy="354273"/>
              <a:chOff x="0" y="0"/>
              <a:chExt cx="132092" cy="73191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132092" cy="73191"/>
              </a:xfrm>
              <a:custGeom>
                <a:avLst/>
                <a:gdLst/>
                <a:ahLst/>
                <a:cxnLst/>
                <a:rect r="r" b="b" t="t" l="l"/>
                <a:pathLst>
                  <a:path h="73191" w="132092">
                    <a:moveTo>
                      <a:pt x="0" y="0"/>
                    </a:moveTo>
                    <a:lnTo>
                      <a:pt x="132092" y="0"/>
                    </a:lnTo>
                    <a:lnTo>
                      <a:pt x="132092" y="73191"/>
                    </a:lnTo>
                    <a:lnTo>
                      <a:pt x="0" y="73191"/>
                    </a:lnTo>
                    <a:close/>
                  </a:path>
                </a:pathLst>
              </a:custGeom>
              <a:solidFill>
                <a:srgbClr val="FDFCFC">
                  <a:alpha val="69804"/>
                </a:srgbClr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0" y="-28575"/>
                <a:ext cx="132092" cy="101766"/>
              </a:xfrm>
              <a:prstGeom prst="rect">
                <a:avLst/>
              </a:prstGeom>
            </p:spPr>
            <p:txBody>
              <a:bodyPr anchor="ctr" rtlCol="false" tIns="70856" lIns="70856" bIns="70856" rIns="70856"/>
              <a:lstStyle/>
              <a:p>
                <a:pPr algn="ctr">
                  <a:lnSpc>
                    <a:spcPts val="1367"/>
                  </a:lnSpc>
                </a:pPr>
              </a:p>
            </p:txBody>
          </p:sp>
        </p:grpSp>
        <p:sp>
          <p:nvSpPr>
            <p:cNvPr name="TextBox 28" id="28"/>
            <p:cNvSpPr txBox="true"/>
            <p:nvPr/>
          </p:nvSpPr>
          <p:spPr>
            <a:xfrm rot="0">
              <a:off x="5031805" y="347438"/>
              <a:ext cx="2823302" cy="1798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34"/>
                </a:lnSpc>
              </a:pPr>
              <a:r>
                <a:rPr lang="en-US" sz="738">
                  <a:solidFill>
                    <a:srgbClr val="000000"/>
                  </a:solidFill>
                  <a:latin typeface="Unica 77 LL 1"/>
                  <a:ea typeface="Unica 77 LL 1"/>
                  <a:cs typeface="Unica 77 LL 1"/>
                  <a:sym typeface="Unica 77 LL 1"/>
                </a:rPr>
                <a:t>RD &amp; D</a:t>
              </a:r>
            </a:p>
          </p:txBody>
        </p:sp>
        <p:grpSp>
          <p:nvGrpSpPr>
            <p:cNvPr name="Group 29" id="29"/>
            <p:cNvGrpSpPr/>
            <p:nvPr/>
          </p:nvGrpSpPr>
          <p:grpSpPr>
            <a:xfrm rot="0">
              <a:off x="8843573" y="604452"/>
              <a:ext cx="2345114" cy="350946"/>
              <a:chOff x="0" y="0"/>
              <a:chExt cx="484488" cy="72504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484488" cy="72504"/>
              </a:xfrm>
              <a:custGeom>
                <a:avLst/>
                <a:gdLst/>
                <a:ahLst/>
                <a:cxnLst/>
                <a:rect r="r" b="b" t="t" l="l"/>
                <a:pathLst>
                  <a:path h="72504" w="484488">
                    <a:moveTo>
                      <a:pt x="0" y="0"/>
                    </a:moveTo>
                    <a:lnTo>
                      <a:pt x="484488" y="0"/>
                    </a:lnTo>
                    <a:lnTo>
                      <a:pt x="484488" y="72504"/>
                    </a:lnTo>
                    <a:lnTo>
                      <a:pt x="0" y="72504"/>
                    </a:lnTo>
                    <a:close/>
                  </a:path>
                </a:pathLst>
              </a:custGeom>
              <a:solidFill>
                <a:srgbClr val="FDFCFC">
                  <a:alpha val="69804"/>
                </a:srgbClr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28575"/>
                <a:ext cx="484488" cy="101079"/>
              </a:xfrm>
              <a:prstGeom prst="rect">
                <a:avLst/>
              </a:prstGeom>
            </p:spPr>
            <p:txBody>
              <a:bodyPr anchor="ctr" rtlCol="false" tIns="70856" lIns="70856" bIns="70856" rIns="70856"/>
              <a:lstStyle/>
              <a:p>
                <a:pPr algn="ctr">
                  <a:lnSpc>
                    <a:spcPts val="1367"/>
                  </a:lnSpc>
                </a:pPr>
              </a:p>
            </p:txBody>
          </p:sp>
        </p:grpSp>
        <p:sp>
          <p:nvSpPr>
            <p:cNvPr name="TextBox 32" id="32"/>
            <p:cNvSpPr txBox="true"/>
            <p:nvPr/>
          </p:nvSpPr>
          <p:spPr>
            <a:xfrm rot="0">
              <a:off x="8897129" y="689074"/>
              <a:ext cx="2238003" cy="1798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34"/>
                </a:lnSpc>
              </a:pPr>
              <a:r>
                <a:rPr lang="en-US" sz="738">
                  <a:solidFill>
                    <a:srgbClr val="000000"/>
                  </a:solidFill>
                  <a:latin typeface="Unica 77 LL 1"/>
                  <a:ea typeface="Unica 77 LL 1"/>
                  <a:cs typeface="Unica 77 LL 1"/>
                  <a:sym typeface="Unica 77 LL 1"/>
                </a:rPr>
                <a:t>DECOMMISSIONING AND AFTERLIFE</a:t>
              </a:r>
            </a:p>
          </p:txBody>
        </p:sp>
        <p:sp>
          <p:nvSpPr>
            <p:cNvPr name="AutoShape 33" id="33"/>
            <p:cNvSpPr/>
            <p:nvPr/>
          </p:nvSpPr>
          <p:spPr>
            <a:xfrm flipV="true">
              <a:off x="1011261" y="1976677"/>
              <a:ext cx="0" cy="997492"/>
            </a:xfrm>
            <a:prstGeom prst="line">
              <a:avLst/>
            </a:prstGeom>
            <a:ln cap="flat" w="16805">
              <a:solidFill>
                <a:srgbClr val="FAF4F4"/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AutoShape 34" id="34"/>
            <p:cNvSpPr/>
            <p:nvPr/>
          </p:nvSpPr>
          <p:spPr>
            <a:xfrm flipV="true">
              <a:off x="3239803" y="991964"/>
              <a:ext cx="0" cy="530427"/>
            </a:xfrm>
            <a:prstGeom prst="line">
              <a:avLst/>
            </a:prstGeom>
            <a:ln cap="flat" w="16805">
              <a:solidFill>
                <a:srgbClr val="FAF4F4"/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AutoShape 35" id="35"/>
            <p:cNvSpPr/>
            <p:nvPr/>
          </p:nvSpPr>
          <p:spPr>
            <a:xfrm flipH="true" flipV="true">
              <a:off x="6438099" y="604452"/>
              <a:ext cx="8034" cy="666511"/>
            </a:xfrm>
            <a:prstGeom prst="line">
              <a:avLst/>
            </a:prstGeom>
            <a:ln cap="flat" w="16805">
              <a:solidFill>
                <a:srgbClr val="FAF4F4"/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AutoShape 36" id="36"/>
            <p:cNvSpPr/>
            <p:nvPr/>
          </p:nvSpPr>
          <p:spPr>
            <a:xfrm flipV="true">
              <a:off x="10007727" y="991964"/>
              <a:ext cx="0" cy="1097122"/>
            </a:xfrm>
            <a:prstGeom prst="line">
              <a:avLst/>
            </a:prstGeom>
            <a:ln cap="flat" w="16805">
              <a:solidFill>
                <a:srgbClr val="FAF4F4"/>
              </a:solidFill>
              <a:prstDash val="sysDash"/>
              <a:headEnd type="none" len="sm" w="sm"/>
              <a:tailEnd type="none" len="sm" w="sm"/>
            </a:ln>
          </p:spPr>
        </p:sp>
        <p:grpSp>
          <p:nvGrpSpPr>
            <p:cNvPr name="Group 37" id="37"/>
            <p:cNvGrpSpPr/>
            <p:nvPr/>
          </p:nvGrpSpPr>
          <p:grpSpPr>
            <a:xfrm rot="0">
              <a:off x="9692720" y="2342100"/>
              <a:ext cx="1522941" cy="329615"/>
              <a:chOff x="0" y="0"/>
              <a:chExt cx="314631" cy="68097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314631" cy="68097"/>
              </a:xfrm>
              <a:custGeom>
                <a:avLst/>
                <a:gdLst/>
                <a:ahLst/>
                <a:cxnLst/>
                <a:rect r="r" b="b" t="t" l="l"/>
                <a:pathLst>
                  <a:path h="68097" w="314631">
                    <a:moveTo>
                      <a:pt x="0" y="0"/>
                    </a:moveTo>
                    <a:lnTo>
                      <a:pt x="314631" y="0"/>
                    </a:lnTo>
                    <a:lnTo>
                      <a:pt x="314631" y="68097"/>
                    </a:lnTo>
                    <a:lnTo>
                      <a:pt x="0" y="68097"/>
                    </a:lnTo>
                    <a:close/>
                  </a:path>
                </a:pathLst>
              </a:custGeom>
              <a:solidFill>
                <a:srgbClr val="FDFCFC">
                  <a:alpha val="69804"/>
                </a:srgbClr>
              </a:solidFill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0" y="-28575"/>
                <a:ext cx="314631" cy="96672"/>
              </a:xfrm>
              <a:prstGeom prst="rect">
                <a:avLst/>
              </a:prstGeom>
            </p:spPr>
            <p:txBody>
              <a:bodyPr anchor="ctr" rtlCol="false" tIns="70856" lIns="70856" bIns="70856" rIns="70856"/>
              <a:lstStyle/>
              <a:p>
                <a:pPr algn="ctr">
                  <a:lnSpc>
                    <a:spcPts val="1367"/>
                  </a:lnSpc>
                </a:pPr>
              </a:p>
            </p:txBody>
          </p:sp>
        </p:grpSp>
        <p:sp>
          <p:nvSpPr>
            <p:cNvPr name="AutoShape 40" id="40"/>
            <p:cNvSpPr/>
            <p:nvPr/>
          </p:nvSpPr>
          <p:spPr>
            <a:xfrm flipH="true" flipV="true">
              <a:off x="10445788" y="2671716"/>
              <a:ext cx="8403" cy="1716242"/>
            </a:xfrm>
            <a:prstGeom prst="line">
              <a:avLst/>
            </a:prstGeom>
            <a:ln cap="flat" w="16805">
              <a:solidFill>
                <a:srgbClr val="FAF4F4"/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TextBox 41" id="41"/>
            <p:cNvSpPr txBox="true"/>
            <p:nvPr/>
          </p:nvSpPr>
          <p:spPr>
            <a:xfrm rot="0">
              <a:off x="9692720" y="2397950"/>
              <a:ext cx="1522941" cy="1798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34"/>
                </a:lnSpc>
              </a:pPr>
              <a:r>
                <a:rPr lang="en-US" sz="738">
                  <a:solidFill>
                    <a:srgbClr val="000000"/>
                  </a:solidFill>
                  <a:latin typeface="Unica 77 LL 1"/>
                  <a:ea typeface="Unica 77 LL 1"/>
                  <a:cs typeface="Unica 77 LL 1"/>
                  <a:sym typeface="Unica 77 LL 1"/>
                </a:rPr>
                <a:t>POST INSTALLATION</a:t>
              </a:r>
            </a:p>
          </p:txBody>
        </p:sp>
        <p:grpSp>
          <p:nvGrpSpPr>
            <p:cNvPr name="Group 42" id="42"/>
            <p:cNvGrpSpPr/>
            <p:nvPr/>
          </p:nvGrpSpPr>
          <p:grpSpPr>
            <a:xfrm rot="0">
              <a:off x="5103285" y="2577766"/>
              <a:ext cx="1145872" cy="329615"/>
              <a:chOff x="0" y="0"/>
              <a:chExt cx="236731" cy="68097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236731" cy="68097"/>
              </a:xfrm>
              <a:custGeom>
                <a:avLst/>
                <a:gdLst/>
                <a:ahLst/>
                <a:cxnLst/>
                <a:rect r="r" b="b" t="t" l="l"/>
                <a:pathLst>
                  <a:path h="68097" w="236731">
                    <a:moveTo>
                      <a:pt x="0" y="0"/>
                    </a:moveTo>
                    <a:lnTo>
                      <a:pt x="236731" y="0"/>
                    </a:lnTo>
                    <a:lnTo>
                      <a:pt x="236731" y="68097"/>
                    </a:lnTo>
                    <a:lnTo>
                      <a:pt x="0" y="68097"/>
                    </a:lnTo>
                    <a:close/>
                  </a:path>
                </a:pathLst>
              </a:custGeom>
              <a:solidFill>
                <a:srgbClr val="FDFCFC">
                  <a:alpha val="69804"/>
                </a:srgbClr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-28575"/>
                <a:ext cx="236731" cy="96672"/>
              </a:xfrm>
              <a:prstGeom prst="rect">
                <a:avLst/>
              </a:prstGeom>
            </p:spPr>
            <p:txBody>
              <a:bodyPr anchor="ctr" rtlCol="false" tIns="70856" lIns="70856" bIns="70856" rIns="70856"/>
              <a:lstStyle/>
              <a:p>
                <a:pPr algn="ctr">
                  <a:lnSpc>
                    <a:spcPts val="1367"/>
                  </a:lnSpc>
                </a:pPr>
              </a:p>
            </p:txBody>
          </p:sp>
        </p:grpSp>
        <p:sp>
          <p:nvSpPr>
            <p:cNvPr name="AutoShape 45" id="45"/>
            <p:cNvSpPr/>
            <p:nvPr/>
          </p:nvSpPr>
          <p:spPr>
            <a:xfrm flipV="true">
              <a:off x="5671177" y="2907381"/>
              <a:ext cx="5084" cy="2188986"/>
            </a:xfrm>
            <a:prstGeom prst="line">
              <a:avLst/>
            </a:prstGeom>
            <a:ln cap="flat" w="16805">
              <a:solidFill>
                <a:srgbClr val="FAF4F4"/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TextBox 46" id="46"/>
            <p:cNvSpPr txBox="true"/>
            <p:nvPr/>
          </p:nvSpPr>
          <p:spPr>
            <a:xfrm rot="0">
              <a:off x="5103285" y="2633616"/>
              <a:ext cx="1145872" cy="1798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34"/>
                </a:lnSpc>
              </a:pPr>
              <a:r>
                <a:rPr lang="en-US" sz="738">
                  <a:solidFill>
                    <a:srgbClr val="000000"/>
                  </a:solidFill>
                  <a:latin typeface="Unica 77 LL 1"/>
                  <a:ea typeface="Unica 77 LL 1"/>
                  <a:cs typeface="Unica 77 LL 1"/>
                  <a:sym typeface="Unica 77 LL 1"/>
                </a:rPr>
                <a:t>INSTALLATION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5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971550"/>
            <a:ext cx="16344675" cy="1500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19"/>
              </a:lnSpc>
            </a:pPr>
            <a:r>
              <a:rPr lang="en-US" sz="4841">
                <a:solidFill>
                  <a:srgbClr val="004632"/>
                </a:solidFill>
                <a:latin typeface="Unica 77 LL 1"/>
                <a:ea typeface="Unica 77 LL 1"/>
                <a:cs typeface="Unica 77 LL 1"/>
                <a:sym typeface="Unica 77 LL 1"/>
              </a:rPr>
              <a:t>Why use the digital value chain tool?</a:t>
            </a:r>
          </a:p>
          <a:p>
            <a:pPr algn="l">
              <a:lnSpc>
                <a:spcPts val="5519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914541" y="3031524"/>
            <a:ext cx="8613602" cy="385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22"/>
              </a:lnSpc>
            </a:pPr>
            <a:r>
              <a:rPr lang="en-US" sz="2730">
                <a:solidFill>
                  <a:srgbClr val="004632"/>
                </a:solidFill>
                <a:latin typeface="Unica 77 LL 1"/>
                <a:ea typeface="Unica 77 LL 1"/>
                <a:cs typeface="Unica 77 LL 1"/>
                <a:sym typeface="Unica 77 LL 1"/>
              </a:rPr>
              <a:t>Get an overview of the companies working in the wind sector in Denmark</a:t>
            </a:r>
          </a:p>
          <a:p>
            <a:pPr algn="l">
              <a:lnSpc>
                <a:spcPts val="3822"/>
              </a:lnSpc>
            </a:pPr>
          </a:p>
          <a:p>
            <a:pPr algn="l">
              <a:lnSpc>
                <a:spcPts val="3822"/>
              </a:lnSpc>
            </a:pPr>
            <a:r>
              <a:rPr lang="en-US" sz="2730">
                <a:solidFill>
                  <a:srgbClr val="004632"/>
                </a:solidFill>
                <a:latin typeface="Unica 77 LL 1"/>
                <a:ea typeface="Unica 77 LL 1"/>
                <a:cs typeface="Unica 77 LL 1"/>
                <a:sym typeface="Unica 77 LL 1"/>
              </a:rPr>
              <a:t>Get an understanding of each company’s expertise</a:t>
            </a:r>
          </a:p>
          <a:p>
            <a:pPr algn="l">
              <a:lnSpc>
                <a:spcPts val="3822"/>
              </a:lnSpc>
            </a:pPr>
          </a:p>
          <a:p>
            <a:pPr algn="l">
              <a:lnSpc>
                <a:spcPts val="3822"/>
              </a:lnSpc>
            </a:pPr>
            <a:r>
              <a:rPr lang="en-US" sz="2730">
                <a:solidFill>
                  <a:srgbClr val="004632"/>
                </a:solidFill>
                <a:latin typeface="Unica 77 LL 1"/>
                <a:ea typeface="Unica 77 LL 1"/>
                <a:cs typeface="Unica 77 LL 1"/>
                <a:sym typeface="Unica 77 LL 1"/>
              </a:rPr>
              <a:t>Find the relevant business partner for your activities</a:t>
            </a:r>
          </a:p>
          <a:p>
            <a:pPr algn="l">
              <a:lnSpc>
                <a:spcPts val="3822"/>
              </a:lnSpc>
            </a:pPr>
          </a:p>
          <a:p>
            <a:pPr algn="l">
              <a:lnSpc>
                <a:spcPts val="3822"/>
              </a:lnSpc>
            </a:pPr>
            <a:r>
              <a:rPr lang="en-US" sz="2730">
                <a:solidFill>
                  <a:srgbClr val="004632"/>
                </a:solidFill>
                <a:latin typeface="Unica 77 LL 1"/>
                <a:ea typeface="Unica 77 LL 1"/>
                <a:cs typeface="Unica 77 LL 1"/>
                <a:sym typeface="Unica 77 LL 1"/>
              </a:rPr>
              <a:t>Get contact details and initiate dialogue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2337712" y="7090388"/>
            <a:ext cx="5705183" cy="1061249"/>
            <a:chOff x="0" y="0"/>
            <a:chExt cx="7606911" cy="141499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414999" cy="1414999"/>
            </a:xfrm>
            <a:custGeom>
              <a:avLst/>
              <a:gdLst/>
              <a:ahLst/>
              <a:cxnLst/>
              <a:rect r="r" b="b" t="t" l="l"/>
              <a:pathLst>
                <a:path h="1414999" w="1414999">
                  <a:moveTo>
                    <a:pt x="0" y="0"/>
                  </a:moveTo>
                  <a:lnTo>
                    <a:pt x="1414999" y="0"/>
                  </a:lnTo>
                  <a:lnTo>
                    <a:pt x="1414999" y="1414999"/>
                  </a:lnTo>
                  <a:lnTo>
                    <a:pt x="0" y="1414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6" id="6"/>
            <p:cNvSpPr txBox="true"/>
            <p:nvPr/>
          </p:nvSpPr>
          <p:spPr>
            <a:xfrm rot="0">
              <a:off x="1770003" y="249593"/>
              <a:ext cx="5836907" cy="1165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52"/>
                </a:lnSpc>
              </a:pPr>
              <a:r>
                <a:rPr lang="en-US" sz="3730">
                  <a:solidFill>
                    <a:srgbClr val="004632"/>
                  </a:solidFill>
                  <a:latin typeface="Unica 77 LL 1"/>
                  <a:ea typeface="Unica 77 LL 1"/>
                  <a:cs typeface="Unica 77 LL 1"/>
                  <a:sym typeface="Unica 77 LL 1"/>
                </a:rPr>
                <a:t>Go explore!</a:t>
              </a:r>
            </a:p>
            <a:p>
              <a:pPr algn="l">
                <a:lnSpc>
                  <a:spcPts val="2200"/>
                </a:lnSpc>
                <a:spcBef>
                  <a:spcPct val="0"/>
                </a:spcBef>
              </a:pPr>
              <a:r>
                <a:rPr lang="en-US" sz="1930">
                  <a:solidFill>
                    <a:srgbClr val="004632"/>
                  </a:solidFill>
                  <a:latin typeface="Unica 77 LL 2"/>
                  <a:ea typeface="Unica 77 LL 2"/>
                  <a:cs typeface="Unica 77 LL 2"/>
                  <a:sym typeface="Unica 77 LL 2"/>
                </a:rPr>
                <a:t>greenvaluechains.com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6328023" y="1028700"/>
            <a:ext cx="931277" cy="931277"/>
          </a:xfrm>
          <a:custGeom>
            <a:avLst/>
            <a:gdLst/>
            <a:ahLst/>
            <a:cxnLst/>
            <a:rect r="r" b="b" t="t" l="l"/>
            <a:pathLst>
              <a:path h="931277" w="931277">
                <a:moveTo>
                  <a:pt x="0" y="0"/>
                </a:moveTo>
                <a:lnTo>
                  <a:pt x="931277" y="0"/>
                </a:lnTo>
                <a:lnTo>
                  <a:pt x="931277" y="931277"/>
                </a:lnTo>
                <a:lnTo>
                  <a:pt x="0" y="9312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22770" y="3137980"/>
            <a:ext cx="377390" cy="377390"/>
          </a:xfrm>
          <a:custGeom>
            <a:avLst/>
            <a:gdLst/>
            <a:ahLst/>
            <a:cxnLst/>
            <a:rect r="r" b="b" t="t" l="l"/>
            <a:pathLst>
              <a:path h="377390" w="377390">
                <a:moveTo>
                  <a:pt x="0" y="0"/>
                </a:moveTo>
                <a:lnTo>
                  <a:pt x="377390" y="0"/>
                </a:lnTo>
                <a:lnTo>
                  <a:pt x="377390" y="377390"/>
                </a:lnTo>
                <a:lnTo>
                  <a:pt x="0" y="3773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22770" y="4542393"/>
            <a:ext cx="377390" cy="377390"/>
          </a:xfrm>
          <a:custGeom>
            <a:avLst/>
            <a:gdLst/>
            <a:ahLst/>
            <a:cxnLst/>
            <a:rect r="r" b="b" t="t" l="l"/>
            <a:pathLst>
              <a:path h="377390" w="377390">
                <a:moveTo>
                  <a:pt x="0" y="0"/>
                </a:moveTo>
                <a:lnTo>
                  <a:pt x="377390" y="0"/>
                </a:lnTo>
                <a:lnTo>
                  <a:pt x="377390" y="377390"/>
                </a:lnTo>
                <a:lnTo>
                  <a:pt x="0" y="3773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22770" y="5509504"/>
            <a:ext cx="377390" cy="377390"/>
          </a:xfrm>
          <a:custGeom>
            <a:avLst/>
            <a:gdLst/>
            <a:ahLst/>
            <a:cxnLst/>
            <a:rect r="r" b="b" t="t" l="l"/>
            <a:pathLst>
              <a:path h="377390" w="377390">
                <a:moveTo>
                  <a:pt x="0" y="0"/>
                </a:moveTo>
                <a:lnTo>
                  <a:pt x="377390" y="0"/>
                </a:lnTo>
                <a:lnTo>
                  <a:pt x="377390" y="377390"/>
                </a:lnTo>
                <a:lnTo>
                  <a:pt x="0" y="3773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22770" y="6460654"/>
            <a:ext cx="377390" cy="377390"/>
          </a:xfrm>
          <a:custGeom>
            <a:avLst/>
            <a:gdLst/>
            <a:ahLst/>
            <a:cxnLst/>
            <a:rect r="r" b="b" t="t" l="l"/>
            <a:pathLst>
              <a:path h="377390" w="377390">
                <a:moveTo>
                  <a:pt x="0" y="0"/>
                </a:moveTo>
                <a:lnTo>
                  <a:pt x="377390" y="0"/>
                </a:lnTo>
                <a:lnTo>
                  <a:pt x="377390" y="377390"/>
                </a:lnTo>
                <a:lnTo>
                  <a:pt x="0" y="3773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0747219" y="2959753"/>
            <a:ext cx="6999497" cy="3689596"/>
            <a:chOff x="0" y="0"/>
            <a:chExt cx="9332663" cy="491946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12622" y="0"/>
              <a:ext cx="9220041" cy="4919462"/>
            </a:xfrm>
            <a:custGeom>
              <a:avLst/>
              <a:gdLst/>
              <a:ahLst/>
              <a:cxnLst/>
              <a:rect r="r" b="b" t="t" l="l"/>
              <a:pathLst>
                <a:path h="4919462" w="9220041">
                  <a:moveTo>
                    <a:pt x="0" y="0"/>
                  </a:moveTo>
                  <a:lnTo>
                    <a:pt x="9220041" y="0"/>
                  </a:lnTo>
                  <a:lnTo>
                    <a:pt x="9220041" y="4919462"/>
                  </a:lnTo>
                  <a:lnTo>
                    <a:pt x="0" y="49194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72" t="0" r="0" b="0"/>
              </a:stretch>
            </a:blipFill>
          </p:spPr>
        </p:sp>
        <p:grpSp>
          <p:nvGrpSpPr>
            <p:cNvPr name="Group 14" id="14"/>
            <p:cNvGrpSpPr/>
            <p:nvPr/>
          </p:nvGrpSpPr>
          <p:grpSpPr>
            <a:xfrm rot="0">
              <a:off x="0" y="1150798"/>
              <a:ext cx="1510284" cy="267733"/>
              <a:chOff x="0" y="0"/>
              <a:chExt cx="412871" cy="73191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412871" cy="73191"/>
              </a:xfrm>
              <a:custGeom>
                <a:avLst/>
                <a:gdLst/>
                <a:ahLst/>
                <a:cxnLst/>
                <a:rect r="r" b="b" t="t" l="l"/>
                <a:pathLst>
                  <a:path h="73191" w="412871">
                    <a:moveTo>
                      <a:pt x="0" y="0"/>
                    </a:moveTo>
                    <a:lnTo>
                      <a:pt x="412871" y="0"/>
                    </a:lnTo>
                    <a:lnTo>
                      <a:pt x="412871" y="73191"/>
                    </a:lnTo>
                    <a:lnTo>
                      <a:pt x="0" y="73191"/>
                    </a:lnTo>
                    <a:close/>
                  </a:path>
                </a:pathLst>
              </a:custGeom>
              <a:solidFill>
                <a:srgbClr val="FDFCFC">
                  <a:alpha val="69804"/>
                </a:srgbClr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28575"/>
                <a:ext cx="412871" cy="101766"/>
              </a:xfrm>
              <a:prstGeom prst="rect">
                <a:avLst/>
              </a:prstGeom>
            </p:spPr>
            <p:txBody>
              <a:bodyPr anchor="ctr" rtlCol="false" tIns="70856" lIns="70856" bIns="70856" rIns="70856"/>
              <a:lstStyle/>
              <a:p>
                <a:pPr algn="ctr">
                  <a:lnSpc>
                    <a:spcPts val="1367"/>
                  </a:lnSpc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132614" y="1212065"/>
              <a:ext cx="1263242" cy="1261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1"/>
                </a:lnSpc>
              </a:pPr>
              <a:r>
                <a:rPr lang="en-US" sz="558">
                  <a:solidFill>
                    <a:srgbClr val="000000"/>
                  </a:solidFill>
                  <a:latin typeface="Unica 77 LL 1"/>
                  <a:ea typeface="Unica 77 LL 1"/>
                  <a:cs typeface="Unica 77 LL 1"/>
                  <a:sym typeface="Unica 77 LL 1"/>
                </a:rPr>
                <a:t>COMPONENT PRODUCTION 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0">
              <a:off x="1633905" y="481919"/>
              <a:ext cx="1580313" cy="267733"/>
              <a:chOff x="0" y="0"/>
              <a:chExt cx="432015" cy="73191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432015" cy="73191"/>
              </a:xfrm>
              <a:custGeom>
                <a:avLst/>
                <a:gdLst/>
                <a:ahLst/>
                <a:cxnLst/>
                <a:rect r="r" b="b" t="t" l="l"/>
                <a:pathLst>
                  <a:path h="73191" w="432015">
                    <a:moveTo>
                      <a:pt x="0" y="0"/>
                    </a:moveTo>
                    <a:lnTo>
                      <a:pt x="432015" y="0"/>
                    </a:lnTo>
                    <a:lnTo>
                      <a:pt x="432015" y="73191"/>
                    </a:lnTo>
                    <a:lnTo>
                      <a:pt x="0" y="73191"/>
                    </a:lnTo>
                    <a:close/>
                  </a:path>
                </a:pathLst>
              </a:custGeom>
              <a:solidFill>
                <a:srgbClr val="FDFCFC">
                  <a:alpha val="69804"/>
                </a:srgbClr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28575"/>
                <a:ext cx="432015" cy="101766"/>
              </a:xfrm>
              <a:prstGeom prst="rect">
                <a:avLst/>
              </a:prstGeom>
            </p:spPr>
            <p:txBody>
              <a:bodyPr anchor="ctr" rtlCol="false" tIns="70856" lIns="70856" bIns="70856" rIns="70856"/>
              <a:lstStyle/>
              <a:p>
                <a:pPr algn="ctr">
                  <a:lnSpc>
                    <a:spcPts val="1367"/>
                  </a:lnSpc>
                </a:pPr>
              </a:p>
            </p:txBody>
          </p:sp>
        </p:grpSp>
        <p:sp>
          <p:nvSpPr>
            <p:cNvPr name="TextBox 21" id="21"/>
            <p:cNvSpPr txBox="true"/>
            <p:nvPr/>
          </p:nvSpPr>
          <p:spPr>
            <a:xfrm rot="0">
              <a:off x="1686821" y="543186"/>
              <a:ext cx="1474481" cy="1261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1"/>
                </a:lnSpc>
              </a:pPr>
              <a:r>
                <a:rPr lang="en-US" sz="558">
                  <a:solidFill>
                    <a:srgbClr val="000000"/>
                  </a:solidFill>
                  <a:latin typeface="Unica 77 LL 1"/>
                  <a:ea typeface="Unica 77 LL 1"/>
                  <a:cs typeface="Unica 77 LL 1"/>
                  <a:sym typeface="Unica 77 LL 1"/>
                </a:rPr>
                <a:t>PROJECT AND SITE OPERATIONS</a:t>
              </a:r>
            </a:p>
          </p:txBody>
        </p:sp>
        <p:grpSp>
          <p:nvGrpSpPr>
            <p:cNvPr name="Group 22" id="22"/>
            <p:cNvGrpSpPr/>
            <p:nvPr/>
          </p:nvGrpSpPr>
          <p:grpSpPr>
            <a:xfrm rot="0">
              <a:off x="4623835" y="189067"/>
              <a:ext cx="483192" cy="267733"/>
              <a:chOff x="0" y="0"/>
              <a:chExt cx="132092" cy="73191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132092" cy="73191"/>
              </a:xfrm>
              <a:custGeom>
                <a:avLst/>
                <a:gdLst/>
                <a:ahLst/>
                <a:cxnLst/>
                <a:rect r="r" b="b" t="t" l="l"/>
                <a:pathLst>
                  <a:path h="73191" w="132092">
                    <a:moveTo>
                      <a:pt x="0" y="0"/>
                    </a:moveTo>
                    <a:lnTo>
                      <a:pt x="132092" y="0"/>
                    </a:lnTo>
                    <a:lnTo>
                      <a:pt x="132092" y="73191"/>
                    </a:lnTo>
                    <a:lnTo>
                      <a:pt x="0" y="73191"/>
                    </a:lnTo>
                    <a:close/>
                  </a:path>
                </a:pathLst>
              </a:custGeom>
              <a:solidFill>
                <a:srgbClr val="FDFCFC">
                  <a:alpha val="69804"/>
                </a:srgbClr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28575"/>
                <a:ext cx="132092" cy="101766"/>
              </a:xfrm>
              <a:prstGeom prst="rect">
                <a:avLst/>
              </a:prstGeom>
            </p:spPr>
            <p:txBody>
              <a:bodyPr anchor="ctr" rtlCol="false" tIns="70856" lIns="70856" bIns="70856" rIns="70856"/>
              <a:lstStyle/>
              <a:p>
                <a:pPr algn="ctr">
                  <a:lnSpc>
                    <a:spcPts val="1367"/>
                  </a:lnSpc>
                </a:pPr>
              </a:p>
            </p:txBody>
          </p:sp>
        </p:grpSp>
        <p:sp>
          <p:nvSpPr>
            <p:cNvPr name="TextBox 25" id="25"/>
            <p:cNvSpPr txBox="true"/>
            <p:nvPr/>
          </p:nvSpPr>
          <p:spPr>
            <a:xfrm rot="0">
              <a:off x="3802659" y="272311"/>
              <a:ext cx="2133639" cy="1261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1"/>
                </a:lnSpc>
              </a:pPr>
              <a:r>
                <a:rPr lang="en-US" sz="558">
                  <a:solidFill>
                    <a:srgbClr val="000000"/>
                  </a:solidFill>
                  <a:latin typeface="Unica 77 LL 1"/>
                  <a:ea typeface="Unica 77 LL 1"/>
                  <a:cs typeface="Unica 77 LL 1"/>
                  <a:sym typeface="Unica 77 LL 1"/>
                </a:rPr>
                <a:t>RD &amp; D</a:t>
              </a:r>
            </a:p>
          </p:txBody>
        </p:sp>
        <p:grpSp>
          <p:nvGrpSpPr>
            <p:cNvPr name="Group 26" id="26"/>
            <p:cNvGrpSpPr/>
            <p:nvPr/>
          </p:nvGrpSpPr>
          <p:grpSpPr>
            <a:xfrm rot="0">
              <a:off x="6683306" y="456800"/>
              <a:ext cx="1772261" cy="265218"/>
              <a:chOff x="0" y="0"/>
              <a:chExt cx="484488" cy="72504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484488" cy="72504"/>
              </a:xfrm>
              <a:custGeom>
                <a:avLst/>
                <a:gdLst/>
                <a:ahLst/>
                <a:cxnLst/>
                <a:rect r="r" b="b" t="t" l="l"/>
                <a:pathLst>
                  <a:path h="72504" w="484488">
                    <a:moveTo>
                      <a:pt x="0" y="0"/>
                    </a:moveTo>
                    <a:lnTo>
                      <a:pt x="484488" y="0"/>
                    </a:lnTo>
                    <a:lnTo>
                      <a:pt x="484488" y="72504"/>
                    </a:lnTo>
                    <a:lnTo>
                      <a:pt x="0" y="72504"/>
                    </a:lnTo>
                    <a:close/>
                  </a:path>
                </a:pathLst>
              </a:custGeom>
              <a:solidFill>
                <a:srgbClr val="FDFCFC">
                  <a:alpha val="69804"/>
                </a:srgbClr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28575"/>
                <a:ext cx="484488" cy="101079"/>
              </a:xfrm>
              <a:prstGeom prst="rect">
                <a:avLst/>
              </a:prstGeom>
            </p:spPr>
            <p:txBody>
              <a:bodyPr anchor="ctr" rtlCol="false" tIns="70856" lIns="70856" bIns="70856" rIns="70856"/>
              <a:lstStyle/>
              <a:p>
                <a:pPr algn="ctr">
                  <a:lnSpc>
                    <a:spcPts val="1367"/>
                  </a:lnSpc>
                </a:pPr>
              </a:p>
            </p:txBody>
          </p:sp>
        </p:grpSp>
        <p:sp>
          <p:nvSpPr>
            <p:cNvPr name="TextBox 29" id="29"/>
            <p:cNvSpPr txBox="true"/>
            <p:nvPr/>
          </p:nvSpPr>
          <p:spPr>
            <a:xfrm rot="0">
              <a:off x="6723780" y="530493"/>
              <a:ext cx="1691314" cy="1261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1"/>
                </a:lnSpc>
              </a:pPr>
              <a:r>
                <a:rPr lang="en-US" sz="558">
                  <a:solidFill>
                    <a:srgbClr val="000000"/>
                  </a:solidFill>
                  <a:latin typeface="Unica 77 LL 1"/>
                  <a:ea typeface="Unica 77 LL 1"/>
                  <a:cs typeface="Unica 77 LL 1"/>
                  <a:sym typeface="Unica 77 LL 1"/>
                </a:rPr>
                <a:t>DECOMMISSIONING AND AFTERLIFE</a:t>
              </a:r>
            </a:p>
          </p:txBody>
        </p:sp>
        <p:sp>
          <p:nvSpPr>
            <p:cNvPr name="AutoShape 30" id="30"/>
            <p:cNvSpPr/>
            <p:nvPr/>
          </p:nvSpPr>
          <p:spPr>
            <a:xfrm flipV="true">
              <a:off x="764235" y="1493824"/>
              <a:ext cx="0" cy="753829"/>
            </a:xfrm>
            <a:prstGeom prst="line">
              <a:avLst/>
            </a:prstGeom>
            <a:ln cap="flat" w="12700">
              <a:solidFill>
                <a:srgbClr val="FAF4F4"/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AutoShape 31" id="31"/>
            <p:cNvSpPr/>
            <p:nvPr/>
          </p:nvSpPr>
          <p:spPr>
            <a:xfrm flipV="true">
              <a:off x="2448400" y="749652"/>
              <a:ext cx="0" cy="400857"/>
            </a:xfrm>
            <a:prstGeom prst="line">
              <a:avLst/>
            </a:prstGeom>
            <a:ln cap="flat" w="12700">
              <a:solidFill>
                <a:srgbClr val="FAF4F4"/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AutoShape 32" id="32"/>
            <p:cNvSpPr/>
            <p:nvPr/>
          </p:nvSpPr>
          <p:spPr>
            <a:xfrm flipH="true" flipV="true">
              <a:off x="4865431" y="456800"/>
              <a:ext cx="6072" cy="503699"/>
            </a:xfrm>
            <a:prstGeom prst="line">
              <a:avLst/>
            </a:prstGeom>
            <a:ln cap="flat" w="12700">
              <a:solidFill>
                <a:srgbClr val="FAF4F4"/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AutoShape 33" id="33"/>
            <p:cNvSpPr/>
            <p:nvPr/>
          </p:nvSpPr>
          <p:spPr>
            <a:xfrm flipV="true">
              <a:off x="7563087" y="749652"/>
              <a:ext cx="0" cy="829122"/>
            </a:xfrm>
            <a:prstGeom prst="line">
              <a:avLst/>
            </a:prstGeom>
            <a:ln cap="flat" w="12700">
              <a:solidFill>
                <a:srgbClr val="FAF4F4"/>
              </a:solidFill>
              <a:prstDash val="sysDash"/>
              <a:headEnd type="none" len="sm" w="sm"/>
              <a:tailEnd type="none" len="sm" w="sm"/>
            </a:ln>
          </p:spPr>
        </p:sp>
        <p:grpSp>
          <p:nvGrpSpPr>
            <p:cNvPr name="Group 34" id="34"/>
            <p:cNvGrpSpPr/>
            <p:nvPr/>
          </p:nvGrpSpPr>
          <p:grpSpPr>
            <a:xfrm rot="0">
              <a:off x="7325028" y="1769983"/>
              <a:ext cx="1150924" cy="249098"/>
              <a:chOff x="0" y="0"/>
              <a:chExt cx="314631" cy="68097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314631" cy="68097"/>
              </a:xfrm>
              <a:custGeom>
                <a:avLst/>
                <a:gdLst/>
                <a:ahLst/>
                <a:cxnLst/>
                <a:rect r="r" b="b" t="t" l="l"/>
                <a:pathLst>
                  <a:path h="68097" w="314631">
                    <a:moveTo>
                      <a:pt x="0" y="0"/>
                    </a:moveTo>
                    <a:lnTo>
                      <a:pt x="314631" y="0"/>
                    </a:lnTo>
                    <a:lnTo>
                      <a:pt x="314631" y="68097"/>
                    </a:lnTo>
                    <a:lnTo>
                      <a:pt x="0" y="68097"/>
                    </a:lnTo>
                    <a:close/>
                  </a:path>
                </a:pathLst>
              </a:custGeom>
              <a:solidFill>
                <a:srgbClr val="FDFCFC">
                  <a:alpha val="69804"/>
                </a:srgbClr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0" y="-28575"/>
                <a:ext cx="314631" cy="96672"/>
              </a:xfrm>
              <a:prstGeom prst="rect">
                <a:avLst/>
              </a:prstGeom>
            </p:spPr>
            <p:txBody>
              <a:bodyPr anchor="ctr" rtlCol="false" tIns="70856" lIns="70856" bIns="70856" rIns="70856"/>
              <a:lstStyle/>
              <a:p>
                <a:pPr algn="ctr">
                  <a:lnSpc>
                    <a:spcPts val="1367"/>
                  </a:lnSpc>
                </a:pPr>
              </a:p>
            </p:txBody>
          </p:sp>
        </p:grpSp>
        <p:sp>
          <p:nvSpPr>
            <p:cNvPr name="AutoShape 37" id="37"/>
            <p:cNvSpPr/>
            <p:nvPr/>
          </p:nvSpPr>
          <p:spPr>
            <a:xfrm flipH="true" flipV="true">
              <a:off x="7894140" y="2019081"/>
              <a:ext cx="6350" cy="1297007"/>
            </a:xfrm>
            <a:prstGeom prst="line">
              <a:avLst/>
            </a:prstGeom>
            <a:ln cap="flat" w="12700">
              <a:solidFill>
                <a:srgbClr val="FAF4F4"/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TextBox 38" id="38"/>
            <p:cNvSpPr txBox="true"/>
            <p:nvPr/>
          </p:nvSpPr>
          <p:spPr>
            <a:xfrm rot="0">
              <a:off x="7325028" y="1821933"/>
              <a:ext cx="1150924" cy="1261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1"/>
                </a:lnSpc>
              </a:pPr>
              <a:r>
                <a:rPr lang="en-US" sz="558">
                  <a:solidFill>
                    <a:srgbClr val="000000"/>
                  </a:solidFill>
                  <a:latin typeface="Unica 77 LL 1"/>
                  <a:ea typeface="Unica 77 LL 1"/>
                  <a:cs typeface="Unica 77 LL 1"/>
                  <a:sym typeface="Unica 77 LL 1"/>
                </a:rPr>
                <a:t>POST INSTALLATION</a:t>
              </a:r>
            </a:p>
          </p:txBody>
        </p:sp>
        <p:grpSp>
          <p:nvGrpSpPr>
            <p:cNvPr name="Group 39" id="39"/>
            <p:cNvGrpSpPr/>
            <p:nvPr/>
          </p:nvGrpSpPr>
          <p:grpSpPr>
            <a:xfrm rot="0">
              <a:off x="3856679" y="1948082"/>
              <a:ext cx="865964" cy="249098"/>
              <a:chOff x="0" y="0"/>
              <a:chExt cx="236731" cy="68097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236731" cy="68097"/>
              </a:xfrm>
              <a:custGeom>
                <a:avLst/>
                <a:gdLst/>
                <a:ahLst/>
                <a:cxnLst/>
                <a:rect r="r" b="b" t="t" l="l"/>
                <a:pathLst>
                  <a:path h="68097" w="236731">
                    <a:moveTo>
                      <a:pt x="0" y="0"/>
                    </a:moveTo>
                    <a:lnTo>
                      <a:pt x="236731" y="0"/>
                    </a:lnTo>
                    <a:lnTo>
                      <a:pt x="236731" y="68097"/>
                    </a:lnTo>
                    <a:lnTo>
                      <a:pt x="0" y="68097"/>
                    </a:lnTo>
                    <a:close/>
                  </a:path>
                </a:pathLst>
              </a:custGeom>
              <a:solidFill>
                <a:srgbClr val="FDFCFC">
                  <a:alpha val="69804"/>
                </a:srgbClr>
              </a:solidFill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0" y="-28575"/>
                <a:ext cx="236731" cy="96672"/>
              </a:xfrm>
              <a:prstGeom prst="rect">
                <a:avLst/>
              </a:prstGeom>
            </p:spPr>
            <p:txBody>
              <a:bodyPr anchor="ctr" rtlCol="false" tIns="70856" lIns="70856" bIns="70856" rIns="70856"/>
              <a:lstStyle/>
              <a:p>
                <a:pPr algn="ctr">
                  <a:lnSpc>
                    <a:spcPts val="1367"/>
                  </a:lnSpc>
                </a:pPr>
              </a:p>
            </p:txBody>
          </p:sp>
        </p:grpSp>
        <p:sp>
          <p:nvSpPr>
            <p:cNvPr name="AutoShape 42" id="42"/>
            <p:cNvSpPr/>
            <p:nvPr/>
          </p:nvSpPr>
          <p:spPr>
            <a:xfrm flipV="true">
              <a:off x="4285848" y="2197180"/>
              <a:ext cx="3842" cy="1654270"/>
            </a:xfrm>
            <a:prstGeom prst="line">
              <a:avLst/>
            </a:prstGeom>
            <a:ln cap="flat" w="12700">
              <a:solidFill>
                <a:srgbClr val="FAF4F4"/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TextBox 43" id="43"/>
            <p:cNvSpPr txBox="true"/>
            <p:nvPr/>
          </p:nvSpPr>
          <p:spPr>
            <a:xfrm rot="0">
              <a:off x="3856679" y="2000031"/>
              <a:ext cx="865964" cy="1261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1"/>
                </a:lnSpc>
              </a:pPr>
              <a:r>
                <a:rPr lang="en-US" sz="558">
                  <a:solidFill>
                    <a:srgbClr val="000000"/>
                  </a:solidFill>
                  <a:latin typeface="Unica 77 LL 1"/>
                  <a:ea typeface="Unica 77 LL 1"/>
                  <a:cs typeface="Unica 77 LL 1"/>
                  <a:sym typeface="Unica 77 LL 1"/>
                </a:rPr>
                <a:t>INSTALLATION</a:t>
              </a:r>
            </a:p>
          </p:txBody>
        </p:sp>
      </p:grpSp>
      <p:sp>
        <p:nvSpPr>
          <p:cNvPr name="Freeform 44" id="44"/>
          <p:cNvSpPr/>
          <p:nvPr/>
        </p:nvSpPr>
        <p:spPr>
          <a:xfrm flipH="false" flipV="false" rot="0">
            <a:off x="8040581" y="9368833"/>
            <a:ext cx="1218706" cy="528238"/>
          </a:xfrm>
          <a:custGeom>
            <a:avLst/>
            <a:gdLst/>
            <a:ahLst/>
            <a:cxnLst/>
            <a:rect r="r" b="b" t="t" l="l"/>
            <a:pathLst>
              <a:path h="528238" w="1218706">
                <a:moveTo>
                  <a:pt x="0" y="0"/>
                </a:moveTo>
                <a:lnTo>
                  <a:pt x="1218706" y="0"/>
                </a:lnTo>
                <a:lnTo>
                  <a:pt x="1218706" y="528237"/>
                </a:lnTo>
                <a:lnTo>
                  <a:pt x="0" y="52823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2871310" y="9325744"/>
            <a:ext cx="579177" cy="579177"/>
          </a:xfrm>
          <a:custGeom>
            <a:avLst/>
            <a:gdLst/>
            <a:ahLst/>
            <a:cxnLst/>
            <a:rect r="r" b="b" t="t" l="l"/>
            <a:pathLst>
              <a:path h="579177" w="579177">
                <a:moveTo>
                  <a:pt x="0" y="0"/>
                </a:moveTo>
                <a:lnTo>
                  <a:pt x="579176" y="0"/>
                </a:lnTo>
                <a:lnTo>
                  <a:pt x="579176" y="579177"/>
                </a:lnTo>
                <a:lnTo>
                  <a:pt x="0" y="57917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3650309" y="9388884"/>
            <a:ext cx="1983470" cy="515702"/>
          </a:xfrm>
          <a:custGeom>
            <a:avLst/>
            <a:gdLst/>
            <a:ahLst/>
            <a:cxnLst/>
            <a:rect r="r" b="b" t="t" l="l"/>
            <a:pathLst>
              <a:path h="515702" w="1983470">
                <a:moveTo>
                  <a:pt x="0" y="0"/>
                </a:moveTo>
                <a:lnTo>
                  <a:pt x="1983470" y="0"/>
                </a:lnTo>
                <a:lnTo>
                  <a:pt x="1983470" y="515702"/>
                </a:lnTo>
                <a:lnTo>
                  <a:pt x="0" y="51570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14938993" y="9412760"/>
            <a:ext cx="2320307" cy="487264"/>
          </a:xfrm>
          <a:custGeom>
            <a:avLst/>
            <a:gdLst/>
            <a:ahLst/>
            <a:cxnLst/>
            <a:rect r="r" b="b" t="t" l="l"/>
            <a:pathLst>
              <a:path h="487264" w="2320307">
                <a:moveTo>
                  <a:pt x="0" y="0"/>
                </a:moveTo>
                <a:lnTo>
                  <a:pt x="2320307" y="0"/>
                </a:lnTo>
                <a:lnTo>
                  <a:pt x="2320307" y="487264"/>
                </a:lnTo>
                <a:lnTo>
                  <a:pt x="0" y="48726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48" id="48"/>
          <p:cNvSpPr/>
          <p:nvPr/>
        </p:nvSpPr>
        <p:spPr>
          <a:xfrm flipH="false" flipV="false" rot="0">
            <a:off x="6395779" y="9323601"/>
            <a:ext cx="882802" cy="580986"/>
          </a:xfrm>
          <a:custGeom>
            <a:avLst/>
            <a:gdLst/>
            <a:ahLst/>
            <a:cxnLst/>
            <a:rect r="r" b="b" t="t" l="l"/>
            <a:pathLst>
              <a:path h="580986" w="882802">
                <a:moveTo>
                  <a:pt x="0" y="0"/>
                </a:moveTo>
                <a:lnTo>
                  <a:pt x="882802" y="0"/>
                </a:lnTo>
                <a:lnTo>
                  <a:pt x="882802" y="580985"/>
                </a:lnTo>
                <a:lnTo>
                  <a:pt x="0" y="58098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1028700" y="9388884"/>
            <a:ext cx="1970704" cy="535015"/>
          </a:xfrm>
          <a:custGeom>
            <a:avLst/>
            <a:gdLst/>
            <a:ahLst/>
            <a:cxnLst/>
            <a:rect r="r" b="b" t="t" l="l"/>
            <a:pathLst>
              <a:path h="535015" w="1970704">
                <a:moveTo>
                  <a:pt x="0" y="0"/>
                </a:moveTo>
                <a:lnTo>
                  <a:pt x="1970704" y="0"/>
                </a:lnTo>
                <a:lnTo>
                  <a:pt x="1970704" y="535015"/>
                </a:lnTo>
                <a:lnTo>
                  <a:pt x="0" y="53501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50" id="50"/>
          <p:cNvSpPr/>
          <p:nvPr/>
        </p:nvSpPr>
        <p:spPr>
          <a:xfrm flipH="false" flipV="false" rot="0">
            <a:off x="10021287" y="9401429"/>
            <a:ext cx="2088023" cy="490612"/>
          </a:xfrm>
          <a:custGeom>
            <a:avLst/>
            <a:gdLst/>
            <a:ahLst/>
            <a:cxnLst/>
            <a:rect r="r" b="b" t="t" l="l"/>
            <a:pathLst>
              <a:path h="490612" w="2088023">
                <a:moveTo>
                  <a:pt x="0" y="0"/>
                </a:moveTo>
                <a:lnTo>
                  <a:pt x="2088023" y="0"/>
                </a:lnTo>
                <a:lnTo>
                  <a:pt x="2088023" y="490612"/>
                </a:lnTo>
                <a:lnTo>
                  <a:pt x="0" y="4906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7D0ACA260D7DF44987D7A71C12E4FA7" ma:contentTypeVersion="19" ma:contentTypeDescription="Opret et nyt dokument." ma:contentTypeScope="" ma:versionID="a2d0d307b47b0f50936553d6b7090dd6">
  <xsd:schema xmlns:xsd="http://www.w3.org/2001/XMLSchema" xmlns:xs="http://www.w3.org/2001/XMLSchema" xmlns:p="http://schemas.microsoft.com/office/2006/metadata/properties" xmlns:ns2="d44de9ac-d2df-4bf5-b2df-e9e6391529a7" xmlns:ns3="eee0a17a-a1b9-4598-8f25-ac9e9d2fe1c9" targetNamespace="http://schemas.microsoft.com/office/2006/metadata/properties" ma:root="true" ma:fieldsID="52d925f4a198797ac9153c8430b381e4" ns2:_="" ns3:_="">
    <xsd:import namespace="d44de9ac-d2df-4bf5-b2df-e9e6391529a7"/>
    <xsd:import namespace="eee0a17a-a1b9-4598-8f25-ac9e9d2fe1c9"/>
    <xsd:element name="properties">
      <xsd:complexType>
        <xsd:sequence>
          <xsd:element name="documentManagement">
            <xsd:complexType>
              <xsd:all>
                <xsd:element ref="ns2:Title0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4de9ac-d2df-4bf5-b2df-e9e6391529a7" elementFormDefault="qualified">
    <xsd:import namespace="http://schemas.microsoft.com/office/2006/documentManagement/types"/>
    <xsd:import namespace="http://schemas.microsoft.com/office/infopath/2007/PartnerControls"/>
    <xsd:element name="Title0" ma:index="8" nillable="true" ma:displayName="Title" ma:description="" ma:internalName="Title0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ledmærker" ma:readOnly="false" ma:fieldId="{5cf76f15-5ced-4ddc-b409-7134ff3c332f}" ma:taxonomyMulti="true" ma:sspId="df1e9757-7f35-4979-ac89-1b93c6282f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e0a17a-a1b9-4598-8f25-ac9e9d2fe1c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edfb7de-d539-4f2c-be9f-e7337929d4fb}" ma:internalName="TaxCatchAll" ma:showField="CatchAllData" ma:web="eee0a17a-a1b9-4598-8f25-ac9e9d2fe1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4E3473-9BD9-4A9A-A71D-CB3BDAC3B0F7}"/>
</file>

<file path=customXml/itemProps2.xml><?xml version="1.0" encoding="utf-8"?>
<ds:datastoreItem xmlns:ds="http://schemas.openxmlformats.org/officeDocument/2006/customXml" ds:itemID="{68E5561C-BF0A-466B-8265-84FB5D2E6C8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DAGPyYJJdk0</dc:identifier>
  <dcterms:modified xsi:type="dcterms:W3CDTF">2011-08-01T06:04:30Z</dcterms:modified>
  <cp:revision>1</cp:revision>
  <dc:title>Wind value chain promo -PPT slides</dc:title>
</cp:coreProperties>
</file>