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mov" ContentType="video/quicktime"/>
  <Default Extension="mp4" ContentType="vide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ags/tag2.xml" ContentType="application/vnd.openxmlformats-officedocument.presentationml.tag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ags/tag3.xml" ContentType="application/vnd.openxmlformats-officedocument.presentationml.tags+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tags/tag4.xml" ContentType="application/vnd.openxmlformats-officedocument.presentationml.tags+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4.xml" ContentType="application/vnd.openxmlformats-officedocument.theme+xml"/>
  <Override PartName="/ppt/slideLayouts/slideLayout38.xml" ContentType="application/vnd.openxmlformats-officedocument.presentationml.slideLayout+xml"/>
  <Override PartName="/ppt/theme/theme5.xml" ContentType="application/vnd.openxmlformats-officedocument.theme+xml"/>
  <Override PartName="/ppt/tags/tag5.xml" ContentType="application/vnd.openxmlformats-officedocument.presentationml.tags+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ags/tag6.xml" ContentType="application/vnd.openxmlformats-officedocument.presentationml.tags+xml"/>
  <Override PartName="/ppt/notesSlides/notesSlide8.xml" ContentType="application/vnd.openxmlformats-officedocument.presentationml.notesSlide+xml"/>
  <Override PartName="/ppt/charts/chart2.xml" ContentType="application/vnd.openxmlformats-officedocument.drawingml.chart+xml"/>
  <Override PartName="/ppt/tags/tag7.xml" ContentType="application/vnd.openxmlformats-officedocument.presentationml.tags+xml"/>
  <Override PartName="/ppt/notesSlides/notesSlide9.xml" ContentType="application/vnd.openxmlformats-officedocument.presentationml.notesSlide+xml"/>
  <Override PartName="/ppt/charts/chart3.xml" ContentType="application/vnd.openxmlformats-officedocument.drawingml.chart+xml"/>
  <Override PartName="/ppt/tags/tag8.xml" ContentType="application/vnd.openxmlformats-officedocument.presentationml.tags+xml"/>
  <Override PartName="/ppt/notesSlides/notesSlide10.xml" ContentType="application/vnd.openxmlformats-officedocument.presentationml.notesSlide+xml"/>
  <Override PartName="/ppt/charts/chart4.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5.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charts/chart6.xml" ContentType="application/vnd.openxmlformats-officedocument.drawingml.chart+xml"/>
  <Override PartName="/ppt/charts/style3.xml" ContentType="application/vnd.ms-office.chartstyle+xml"/>
  <Override PartName="/ppt/charts/colors3.xml" ContentType="application/vnd.ms-office.chartcolorstyle+xml"/>
  <Override PartName="/ppt/charts/chart7.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80" r:id="rId4"/>
    <p:sldMasterId id="2147483923" r:id="rId5"/>
    <p:sldMasterId id="2147483934" r:id="rId6"/>
    <p:sldMasterId id="2147483944" r:id="rId7"/>
    <p:sldMasterId id="2147483953" r:id="rId8"/>
  </p:sldMasterIdLst>
  <p:notesMasterIdLst>
    <p:notesMasterId r:id="rId67"/>
  </p:notesMasterIdLst>
  <p:handoutMasterIdLst>
    <p:handoutMasterId r:id="rId68"/>
  </p:handoutMasterIdLst>
  <p:sldIdLst>
    <p:sldId id="258" r:id="rId9"/>
    <p:sldId id="432" r:id="rId10"/>
    <p:sldId id="352" r:id="rId11"/>
    <p:sldId id="351" r:id="rId12"/>
    <p:sldId id="356" r:id="rId13"/>
    <p:sldId id="266" r:id="rId14"/>
    <p:sldId id="461" r:id="rId15"/>
    <p:sldId id="462" r:id="rId16"/>
    <p:sldId id="275" r:id="rId17"/>
    <p:sldId id="276" r:id="rId18"/>
    <p:sldId id="354" r:id="rId19"/>
    <p:sldId id="384" r:id="rId20"/>
    <p:sldId id="464" r:id="rId21"/>
    <p:sldId id="293" r:id="rId22"/>
    <p:sldId id="428" r:id="rId23"/>
    <p:sldId id="440" r:id="rId24"/>
    <p:sldId id="414" r:id="rId25"/>
    <p:sldId id="264" r:id="rId26"/>
    <p:sldId id="302" r:id="rId27"/>
    <p:sldId id="443" r:id="rId28"/>
    <p:sldId id="444" r:id="rId29"/>
    <p:sldId id="434" r:id="rId30"/>
    <p:sldId id="430" r:id="rId31"/>
    <p:sldId id="431" r:id="rId32"/>
    <p:sldId id="386" r:id="rId33"/>
    <p:sldId id="387" r:id="rId34"/>
    <p:sldId id="388" r:id="rId35"/>
    <p:sldId id="389" r:id="rId36"/>
    <p:sldId id="390" r:id="rId37"/>
    <p:sldId id="284" r:id="rId38"/>
    <p:sldId id="303" r:id="rId39"/>
    <p:sldId id="425" r:id="rId40"/>
    <p:sldId id="457" r:id="rId41"/>
    <p:sldId id="458" r:id="rId42"/>
    <p:sldId id="261" r:id="rId43"/>
    <p:sldId id="385" r:id="rId44"/>
    <p:sldId id="418" r:id="rId45"/>
    <p:sldId id="394" r:id="rId46"/>
    <p:sldId id="395" r:id="rId47"/>
    <p:sldId id="396" r:id="rId48"/>
    <p:sldId id="427" r:id="rId49"/>
    <p:sldId id="398" r:id="rId50"/>
    <p:sldId id="399" r:id="rId51"/>
    <p:sldId id="400" r:id="rId52"/>
    <p:sldId id="401" r:id="rId53"/>
    <p:sldId id="402" r:id="rId54"/>
    <p:sldId id="465" r:id="rId55"/>
    <p:sldId id="459" r:id="rId56"/>
    <p:sldId id="463" r:id="rId57"/>
    <p:sldId id="304" r:id="rId58"/>
    <p:sldId id="344" r:id="rId59"/>
    <p:sldId id="305" r:id="rId60"/>
    <p:sldId id="311" r:id="rId61"/>
    <p:sldId id="466" r:id="rId62"/>
    <p:sldId id="364" r:id="rId63"/>
    <p:sldId id="467" r:id="rId64"/>
    <p:sldId id="365" r:id="rId65"/>
    <p:sldId id="367" r:id="rId66"/>
  </p:sldIdLst>
  <p:sldSz cx="12192000" cy="6858000"/>
  <p:notesSz cx="6797675" cy="9928225"/>
  <p:custDataLst>
    <p:tags r:id="rId69"/>
  </p:custDataLst>
  <p:defaultTextStyle>
    <a:defPPr>
      <a:defRPr lang="nb-N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 id="{6F32A6ED-9133-4918-9DC6-A249662C6A89}">
          <p14:sldIdLst>
            <p14:sldId id="258"/>
            <p14:sldId id="432"/>
            <p14:sldId id="352"/>
            <p14:sldId id="351"/>
            <p14:sldId id="356"/>
            <p14:sldId id="266"/>
            <p14:sldId id="461"/>
            <p14:sldId id="462"/>
            <p14:sldId id="275"/>
            <p14:sldId id="276"/>
            <p14:sldId id="354"/>
            <p14:sldId id="384"/>
            <p14:sldId id="464"/>
          </p14:sldIdLst>
        </p14:section>
        <p14:section name="About State of Green" id="{FAE33694-A3FA-4FD9-B920-345F239DD5DE}">
          <p14:sldIdLst>
            <p14:sldId id="293"/>
            <p14:sldId id="428"/>
            <p14:sldId id="440"/>
            <p14:sldId id="414"/>
            <p14:sldId id="264"/>
          </p14:sldIdLst>
        </p14:section>
        <p14:section name="DKs green transition" id="{5E7F5FBB-8E28-4F21-9B37-D49603CC8FC5}">
          <p14:sldIdLst>
            <p14:sldId id="302"/>
            <p14:sldId id="443"/>
            <p14:sldId id="444"/>
            <p14:sldId id="434"/>
            <p14:sldId id="430"/>
            <p14:sldId id="431"/>
            <p14:sldId id="386"/>
            <p14:sldId id="387"/>
            <p14:sldId id="388"/>
            <p14:sldId id="389"/>
            <p14:sldId id="390"/>
            <p14:sldId id="284"/>
          </p14:sldIdLst>
        </p14:section>
        <p14:section name="Learnings and strongholds" id="{F0771EC0-5E0E-4C7C-B7EB-04EB407CC6A9}">
          <p14:sldIdLst>
            <p14:sldId id="303"/>
            <p14:sldId id="425"/>
            <p14:sldId id="457"/>
            <p14:sldId id="458"/>
            <p14:sldId id="261"/>
            <p14:sldId id="385"/>
            <p14:sldId id="418"/>
            <p14:sldId id="394"/>
            <p14:sldId id="395"/>
            <p14:sldId id="396"/>
            <p14:sldId id="427"/>
            <p14:sldId id="398"/>
            <p14:sldId id="399"/>
            <p14:sldId id="400"/>
            <p14:sldId id="401"/>
            <p14:sldId id="402"/>
            <p14:sldId id="465"/>
            <p14:sldId id="459"/>
            <p14:sldId id="463"/>
          </p14:sldIdLst>
        </p14:section>
        <p14:section name="Denmarks global contribution" id="{00B22C51-910E-42EE-B985-503BE9BDD89A}">
          <p14:sldIdLst>
            <p14:sldId id="304"/>
            <p14:sldId id="344"/>
          </p14:sldIdLst>
        </p14:section>
        <p14:section name="Outro" id="{2D894547-B625-49AF-B5BB-6B68975726AE}">
          <p14:sldIdLst>
            <p14:sldId id="305"/>
            <p14:sldId id="311"/>
            <p14:sldId id="466"/>
          </p14:sldIdLst>
        </p14:section>
        <p14:section name="Afslutning" id="{5A598BBB-DEDB-4488-83D1-0DCD4B9D6DFD}">
          <p14:sldIdLst>
            <p14:sldId id="364"/>
          </p14:sldIdLst>
        </p14:section>
        <p14:section name="Ekstra slides" id="{7F52B3D5-437F-4AE1-B9E4-88D98C855C24}">
          <p14:sldIdLst>
            <p14:sldId id="467"/>
          </p14:sldIdLst>
        </p14:section>
        <p14:section name="Valgfrie kom-slides" id="{285686E5-7763-4A62-9138-F9D258E440F6}">
          <p14:sldIdLst>
            <p14:sldId id="365"/>
            <p14:sldId id="367"/>
          </p14:sldIdLst>
        </p14:section>
      </p14:sectionLst>
    </p:ext>
    <p:ext uri="{EFAFB233-063F-42B5-8137-9DF3F51BA10A}">
      <p15:sldGuideLst xmlns:p15="http://schemas.microsoft.com/office/powerpoint/2012/main">
        <p15:guide id="1" orient="horz" pos="2523" userDrawn="1">
          <p15:clr>
            <a:srgbClr val="A4A3A4"/>
          </p15:clr>
        </p15:guide>
        <p15:guide id="2" pos="1345" userDrawn="1">
          <p15:clr>
            <a:srgbClr val="A4A3A4"/>
          </p15:clr>
        </p15:guide>
        <p15:guide id="3" orient="horz" pos="2750" userDrawn="1">
          <p15:clr>
            <a:srgbClr val="F26B43"/>
          </p15:clr>
        </p15:guide>
        <p15:guide id="4" orient="horz" pos="3135" userDrawn="1">
          <p15:clr>
            <a:srgbClr val="A4A3A4"/>
          </p15:clr>
        </p15:guide>
        <p15:guide id="5" pos="7151" userDrawn="1">
          <p15:clr>
            <a:srgbClr val="A4A3A4"/>
          </p15:clr>
        </p15:guide>
        <p15:guide id="6" pos="5473" userDrawn="1">
          <p15:clr>
            <a:srgbClr val="A4A3A4"/>
          </p15:clr>
        </p15:guide>
        <p15:guide id="7" orient="horz" pos="890" userDrawn="1">
          <p15:clr>
            <a:srgbClr val="A4A3A4"/>
          </p15:clr>
        </p15:guide>
        <p15:guide id="8" pos="1572" userDrawn="1">
          <p15:clr>
            <a:srgbClr val="A4A3A4"/>
          </p15:clr>
        </p15:guide>
        <p15:guide id="9" orient="horz" pos="1275" userDrawn="1">
          <p15:clr>
            <a:srgbClr val="A4A3A4"/>
          </p15:clr>
        </p15:guide>
        <p15:guide id="10" orient="horz" pos="1366" userDrawn="1">
          <p15:clr>
            <a:srgbClr val="A4A3A4"/>
          </p15:clr>
        </p15:guide>
        <p15:guide id="11" orient="horz" pos="1807" userDrawn="1">
          <p15:clr>
            <a:srgbClr val="A4A3A4"/>
          </p15:clr>
        </p15:guide>
        <p15:guide id="12" orient="horz" pos="1868" userDrawn="1">
          <p15:clr>
            <a:srgbClr val="A4A3A4"/>
          </p15:clr>
        </p15:guide>
        <p15:guide id="13" orient="horz" pos="2304" userDrawn="1">
          <p15:clr>
            <a:srgbClr val="A4A3A4"/>
          </p15:clr>
        </p15:guide>
        <p15:guide id="14" orient="horz" pos="2357" userDrawn="1">
          <p15:clr>
            <a:srgbClr val="A4A3A4"/>
          </p15:clr>
        </p15:guide>
        <p15:guide id="15" orient="horz" pos="2795" userDrawn="1">
          <p15:clr>
            <a:srgbClr val="A4A3A4"/>
          </p15:clr>
        </p15:guide>
        <p15:guide id="16" pos="4293" userDrawn="1">
          <p15:clr>
            <a:srgbClr val="A4A3A4"/>
          </p15:clr>
        </p15:guide>
        <p15:guide id="17" pos="1517" userDrawn="1">
          <p15:clr>
            <a:srgbClr val="A4A3A4"/>
          </p15:clr>
        </p15:guide>
        <p15:guide id="18" pos="4347" userDrawn="1">
          <p15:clr>
            <a:srgbClr val="A4A3A4"/>
          </p15:clr>
        </p15:guide>
        <p15:guide id="19" pos="5348" userDrawn="1">
          <p15:clr>
            <a:srgbClr val="A4A3A4"/>
          </p15:clr>
        </p15:guide>
        <p15:guide id="20" orient="horz" pos="2850" userDrawn="1">
          <p15:clr>
            <a:srgbClr val="A4A3A4"/>
          </p15:clr>
        </p15:guide>
        <p15:guide id="21" pos="3840" userDrawn="1">
          <p15:clr>
            <a:srgbClr val="A4A3A4"/>
          </p15:clr>
        </p15:guide>
        <p15:guide id="22" pos="6477" userDrawn="1">
          <p15:clr>
            <a:srgbClr val="A4A3A4"/>
          </p15:clr>
        </p15:guide>
        <p15:guide id="23" pos="6524" userDrawn="1">
          <p15:clr>
            <a:srgbClr val="A4A3A4"/>
          </p15:clr>
        </p15:guide>
        <p15:guide id="24" orient="horz" pos="168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F8B3F2B-98B5-A256-2871-96E2B4ED5969}" name="Silas Castellanos Friberg" initials="SF" userId="S::scf@stateofgreen.com::4976be86-f295-4841-a40c-cc0a8094543e" providerId="AD"/>
  <p188:author id="{5829F541-8943-910E-EB52-C19B77681F72}" name="Stine Lykke Vestergaard" initials="SL" userId="S::slv@stateofgreen.com::8be2c609-5914-43e3-9b09-a5520af7334e" providerId="AD"/>
  <p188:author id="{AE46AD42-F675-0046-336F-8691DE7B71F5}" name="Feline Falck Christens" initials="FFC" userId="Feline Falck Christens" providerId="None"/>
  <p188:author id="{4101F96E-BF67-F85E-E0C3-679F9E9C2409}" name="Feline Falck Christens" initials="" userId="S::ffc@stateofgreen.com::2e28018a-af87-4901-b1ce-d12a73458f37" providerId="AD"/>
  <p188:author id="{8E5BAC88-0E98-BEB0-D017-65D8BEC8FEDA}" name="Victoria Kimberly Kristensen" initials="VK" userId="S::vkk@stateofgreen.com::2830a584-3cbc-4205-939b-2da9172fee66" providerId="AD"/>
  <p188:author id="{A086BB93-FD7D-39AB-D6F4-05EBDB17151A}" name="Simone Falcon" initials="SF" userId="S::sif@stateofgreen.com::226ef7d4-b6ca-4f3f-842b-ce576a83972f" providerId="AD"/>
  <p188:author id="{B997DC98-3DFB-5EAA-CEC9-11B382954E3C}" name="Magnus Højberg Mernild" initials="MH" userId="S::mhm@stateofgreen.com::e4424b63-84d3-45ef-a8ad-69e3e66893ba" providerId="AD"/>
  <p188:author id="{E12B749D-3162-70DF-1018-1AB2A9507543}" name="Gry Klitmose Holm" initials="GH" userId="S::gkh@stateofgreen.com::07c984e8-2071-49c3-9f93-6a27781089a1" providerId="AD"/>
  <p188:author id="{445B18A5-26C2-886F-94F9-49DE72838583}" name="Maja Schrøder Kristensen" initials="MS" userId="S::msk@stateofgreen.com::f30e34a7-f429-4ef3-89b4-70a466a27e2f" providerId="AD"/>
  <p188:author id="{453C6EC8-BF26-7891-9189-35D2D26B142C}" name="Maria Lind Arlaud" initials="ML" userId="S::mla@stateofgreen.com::a7dca92a-331d-41a0-b1c4-1e52b85d5fe6" providerId="AD"/>
  <p188:author id="{CCE845E0-8C49-7D3C-6610-A6799360E75A}" name="Gryn Nykjær Jensen" initials="GJ" userId="8a37714ffc1821ce" providerId="Windows Live"/>
  <p188:author id="{0E5A4EE0-F6E5-CC26-2352-A4C19153FE80}" name="Lise Holmegaard Larsen" initials="LL" userId="S::lhl@stateofgreen.com::12847b5d-9a50-49de-872d-90ff3dde114e" providerId="AD"/>
  <p188:author id="{98CA5EEE-D378-45BB-C44A-99ADF67C0307}" name="Emilie Rimkus Selck" initials="ER" userId="S::ers@stateofgreen.com::14f38eb6-55ab-43c5-95ee-482b76f9ba36" providerId="AD"/>
  <p188:author id="{F13C81FA-7ECE-BDEB-B3D1-135D29F92DD4}" name="Benjamin Grandlev Bonnevie" initials="BG" userId="S::bgb@stateofgreen.com::d7b681de-b00c-4114-b4d1-fc869325a31c"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Ulrik Raabjerg Søndergaard" initials="US" lastIdx="34" clrIdx="0">
    <p:extLst>
      <p:ext uri="{19B8F6BF-5375-455C-9EA6-DF929625EA0E}">
        <p15:presenceInfo xmlns:p15="http://schemas.microsoft.com/office/powerpoint/2012/main" userId="S::urs@stateofgreen.com::abdc5aa7-0de2-495f-a295-c59097ec75c1" providerId="AD"/>
      </p:ext>
    </p:extLst>
  </p:cmAuthor>
  <p:cmAuthor id="2" name="Sofia Shevlin" initials="SS" lastIdx="14" clrIdx="1">
    <p:extLst>
      <p:ext uri="{19B8F6BF-5375-455C-9EA6-DF929625EA0E}">
        <p15:presenceInfo xmlns:p15="http://schemas.microsoft.com/office/powerpoint/2012/main" userId="S::ssh@stateofgreen.com::8c78f543-37e8-46a1-aae3-d513f425f53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632"/>
    <a:srgbClr val="0F3070"/>
    <a:srgbClr val="00A77E"/>
    <a:srgbClr val="E6B3B3"/>
    <a:srgbClr val="1A1918"/>
    <a:srgbClr val="669084"/>
    <a:srgbClr val="FFFFFF"/>
    <a:srgbClr val="CDB688"/>
    <a:srgbClr val="F4F4F4"/>
    <a:srgbClr val="0C84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4A45B2-F3F5-5945-933C-48AFFA68A7E1}" v="5" dt="2026-04-07T09:46:19.2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CF1AB2-1976-4502-BF36-3FF5EA218861}" styleName="Mellemlayout 4 - Markering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llemlayout 4 - Markering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8A107856-5554-42FB-B03E-39F5DBC370BA}" styleName="Mellemlayout 4 - Markering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7AC3CCA-C797-4891-BE02-D94E43425B78}" styleName="Mellemlayout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BC89EF96-8CEA-46FF-86C4-4CE0E7609802}" styleName="Lyst layout 3 - Markering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C2FFA5D-87B4-456A-9821-1D502468CF0F}" styleName="Tema til typografi 1 - Markering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53"/>
    <p:restoredTop sz="94654"/>
  </p:normalViewPr>
  <p:slideViewPr>
    <p:cSldViewPr snapToGrid="0">
      <p:cViewPr varScale="1">
        <p:scale>
          <a:sx n="197" d="100"/>
          <a:sy n="197" d="100"/>
        </p:scale>
        <p:origin x="840" y="192"/>
      </p:cViewPr>
      <p:guideLst>
        <p:guide orient="horz" pos="2523"/>
        <p:guide pos="1345"/>
        <p:guide orient="horz" pos="2750"/>
        <p:guide orient="horz" pos="3135"/>
        <p:guide pos="7151"/>
        <p:guide pos="5473"/>
        <p:guide orient="horz" pos="890"/>
        <p:guide pos="1572"/>
        <p:guide orient="horz" pos="1275"/>
        <p:guide orient="horz" pos="1366"/>
        <p:guide orient="horz" pos="1807"/>
        <p:guide orient="horz" pos="1868"/>
        <p:guide orient="horz" pos="2304"/>
        <p:guide orient="horz" pos="2357"/>
        <p:guide orient="horz" pos="2795"/>
        <p:guide pos="4293"/>
        <p:guide pos="1517"/>
        <p:guide pos="4347"/>
        <p:guide pos="5348"/>
        <p:guide orient="horz" pos="2850"/>
        <p:guide pos="3840"/>
        <p:guide pos="6477"/>
        <p:guide pos="6524"/>
        <p:guide orient="horz" pos="168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21" Type="http://schemas.openxmlformats.org/officeDocument/2006/relationships/slide" Target="slides/slide13.xml"/><Relationship Id="rId42" Type="http://schemas.openxmlformats.org/officeDocument/2006/relationships/slide" Target="slides/slide34.xml"/><Relationship Id="rId47" Type="http://schemas.openxmlformats.org/officeDocument/2006/relationships/slide" Target="slides/slide39.xml"/><Relationship Id="rId63" Type="http://schemas.openxmlformats.org/officeDocument/2006/relationships/slide" Target="slides/slide55.xml"/><Relationship Id="rId68" Type="http://schemas.openxmlformats.org/officeDocument/2006/relationships/handoutMaster" Target="handoutMasters/handoutMaster1.xml"/><Relationship Id="rId16" Type="http://schemas.openxmlformats.org/officeDocument/2006/relationships/slide" Target="slides/slide8.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66" Type="http://schemas.openxmlformats.org/officeDocument/2006/relationships/slide" Target="slides/slide58.xml"/><Relationship Id="rId74"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3.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openxmlformats.org/officeDocument/2006/relationships/slide" Target="slides/slide56.xml"/><Relationship Id="rId69" Type="http://schemas.openxmlformats.org/officeDocument/2006/relationships/tags" Target="tags/tag1.xml"/><Relationship Id="rId77" Type="http://schemas.microsoft.com/office/2018/10/relationships/authors" Target="authors.xml"/><Relationship Id="rId8" Type="http://schemas.openxmlformats.org/officeDocument/2006/relationships/slideMaster" Target="slideMasters/slideMaster5.xml"/><Relationship Id="rId51" Type="http://schemas.openxmlformats.org/officeDocument/2006/relationships/slide" Target="slides/slide43.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67" Type="http://schemas.openxmlformats.org/officeDocument/2006/relationships/notesMaster" Target="notesMasters/notesMaster1.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slide" Target="slides/slide54.xml"/><Relationship Id="rId70" Type="http://schemas.openxmlformats.org/officeDocument/2006/relationships/commentAuthors" Target="commentAuthors.xml"/><Relationship Id="rId75"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slide" Target="slides/slide57.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 Id="rId34" Type="http://schemas.openxmlformats.org/officeDocument/2006/relationships/slide" Target="slides/slide26.xml"/><Relationship Id="rId50" Type="http://schemas.openxmlformats.org/officeDocument/2006/relationships/slide" Target="slides/slide42.xml"/><Relationship Id="rId55" Type="http://schemas.openxmlformats.org/officeDocument/2006/relationships/slide" Target="slides/slide47.xml"/><Relationship Id="rId76" Type="http://schemas.microsoft.com/office/2015/10/relationships/revisionInfo" Target="revisionInfo.xml"/><Relationship Id="rId7" Type="http://schemas.openxmlformats.org/officeDocument/2006/relationships/slideMaster" Target="slideMasters/slideMaster4.xml"/><Relationship Id="rId71" Type="http://schemas.openxmlformats.org/officeDocument/2006/relationships/presProps" Target="presProps.xml"/><Relationship Id="rId2" Type="http://schemas.openxmlformats.org/officeDocument/2006/relationships/customXml" Target="../customXml/item2.xml"/><Relationship Id="rId29" Type="http://schemas.openxmlformats.org/officeDocument/2006/relationships/slide" Target="slides/slide2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lje Poulsen" userId="86f735cf-ad29-4d38-b6c2-32ea4b038ca5" providerId="ADAL" clId="{1F9C23C3-76F9-4B70-BE3C-61E24C8E200A}"/>
    <pc:docChg chg="delSld modSection">
      <pc:chgData name="Silje Poulsen" userId="86f735cf-ad29-4d38-b6c2-32ea4b038ca5" providerId="ADAL" clId="{1F9C23C3-76F9-4B70-BE3C-61E24C8E200A}" dt="2026-03-23T12:46:44.115" v="0" actId="47"/>
      <pc:docMkLst>
        <pc:docMk/>
      </pc:docMkLst>
    </pc:docChg>
  </pc:docChgLst>
  <pc:docChgLst>
    <pc:chgData name="Emilie Rimkus Selck" userId="14f38eb6-55ab-43c5-95ee-482b76f9ba36" providerId="ADAL" clId="{4B7BAD24-1C9A-505E-BC56-C0C4C20CE86E}"/>
    <pc:docChg chg="undo custSel addSld delSld modSld addSection delSection modSection">
      <pc:chgData name="Emilie Rimkus Selck" userId="14f38eb6-55ab-43c5-95ee-482b76f9ba36" providerId="ADAL" clId="{4B7BAD24-1C9A-505E-BC56-C0C4C20CE86E}" dt="2026-04-07T09:46:19.255" v="45"/>
      <pc:docMkLst>
        <pc:docMk/>
      </pc:docMkLst>
      <pc:sldChg chg="del">
        <pc:chgData name="Emilie Rimkus Selck" userId="14f38eb6-55ab-43c5-95ee-482b76f9ba36" providerId="ADAL" clId="{4B7BAD24-1C9A-505E-BC56-C0C4C20CE86E}" dt="2026-04-07T09:46:03.096" v="44" actId="2696"/>
        <pc:sldMkLst>
          <pc:docMk/>
          <pc:sldMk cId="1370204317" sldId="332"/>
        </pc:sldMkLst>
      </pc:sldChg>
      <pc:sldChg chg="del">
        <pc:chgData name="Emilie Rimkus Selck" userId="14f38eb6-55ab-43c5-95ee-482b76f9ba36" providerId="ADAL" clId="{4B7BAD24-1C9A-505E-BC56-C0C4C20CE86E}" dt="2026-04-07T09:44:55.354" v="40" actId="2696"/>
        <pc:sldMkLst>
          <pc:docMk/>
          <pc:sldMk cId="2819391085" sldId="339"/>
        </pc:sldMkLst>
      </pc:sldChg>
      <pc:sldChg chg="addSp delSp modSp del mod">
        <pc:chgData name="Emilie Rimkus Selck" userId="14f38eb6-55ab-43c5-95ee-482b76f9ba36" providerId="ADAL" clId="{4B7BAD24-1C9A-505E-BC56-C0C4C20CE86E}" dt="2026-04-07T09:44:19.411" v="38" actId="2696"/>
        <pc:sldMkLst>
          <pc:docMk/>
          <pc:sldMk cId="2585325714" sldId="403"/>
        </pc:sldMkLst>
        <pc:picChg chg="add del mod">
          <ac:chgData name="Emilie Rimkus Selck" userId="14f38eb6-55ab-43c5-95ee-482b76f9ba36" providerId="ADAL" clId="{4B7BAD24-1C9A-505E-BC56-C0C4C20CE86E}" dt="2026-03-24T15:22:43.595" v="29" actId="1076"/>
          <ac:picMkLst>
            <pc:docMk/>
            <pc:sldMk cId="2585325714" sldId="403"/>
            <ac:picMk id="13" creationId="{83F00532-2820-87B8-156A-24B9EE536CEE}"/>
          </ac:picMkLst>
        </pc:picChg>
      </pc:sldChg>
      <pc:sldChg chg="add">
        <pc:chgData name="Emilie Rimkus Selck" userId="14f38eb6-55ab-43c5-95ee-482b76f9ba36" providerId="ADAL" clId="{4B7BAD24-1C9A-505E-BC56-C0C4C20CE86E}" dt="2026-04-07T09:44:01.185" v="37"/>
        <pc:sldMkLst>
          <pc:docMk/>
          <pc:sldMk cId="3960106483" sldId="465"/>
        </pc:sldMkLst>
      </pc:sldChg>
      <pc:sldChg chg="add">
        <pc:chgData name="Emilie Rimkus Selck" userId="14f38eb6-55ab-43c5-95ee-482b76f9ba36" providerId="ADAL" clId="{4B7BAD24-1C9A-505E-BC56-C0C4C20CE86E}" dt="2026-04-07T09:44:48.452" v="39"/>
        <pc:sldMkLst>
          <pc:docMk/>
          <pc:sldMk cId="3493867315" sldId="466"/>
        </pc:sldMkLst>
      </pc:sldChg>
      <pc:sldChg chg="add setBg">
        <pc:chgData name="Emilie Rimkus Selck" userId="14f38eb6-55ab-43c5-95ee-482b76f9ba36" providerId="ADAL" clId="{4B7BAD24-1C9A-505E-BC56-C0C4C20CE86E}" dt="2026-04-07T09:46:19.255" v="45"/>
        <pc:sldMkLst>
          <pc:docMk/>
          <pc:sldMk cId="1654809377" sldId="467"/>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stateofgreen.sharepoint.com/sites/Faelles/Delte%20dokumenter/05%20PowerPoints/03%20SOG%20Master%20PowerPoint%20(HOG)/Data%20til%20pr&#230;sentationer/Datakilder/17.12.2025%20Data%20-%20masterpr&#230;sentation%202025.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1" Type="http://schemas.openxmlformats.org/officeDocument/2006/relationships/oleObject" Target="https://stateofgreen.sharepoint.com/sites/Faelles/Delte%20dokumenter/05%20PowerPoints/03%20SOG%20Master%20PowerPoint%20(HOG)/Data%20til%20pr&#230;sentationer/Datakilder/17.12.2025%20Data%20-%20masterpr&#230;sentation%202025.xlsx"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https://stateofgreen.sharepoint.com/sites/Faelles/Delte%20dokumenter/05%20PowerPoints/03%20SOG%20Master%20PowerPoint%20(HOG)/Data%20til%20pr&#230;sentationer/Datakilder/17.12.2025%20Data%20-%20masterpr&#230;sentation%202025.xlsx"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https://stateofgreen.sharepoint.com/sites/Faelles/Delte%20dokumenter/05%20PowerPoints/03%20SOG%20Master%20PowerPoint%20(HOG)/Data%20til%20pr&#230;sentationer/Datakilder/17.12.2025%20Data%20-%20masterpr&#230;sentation%202025.xlsx" TargetMode="Externa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regneark.xlsx"/><Relationship Id="rId2" Type="http://schemas.microsoft.com/office/2011/relationships/chartColorStyle" Target="colors2.xml"/><Relationship Id="rId1" Type="http://schemas.microsoft.com/office/2011/relationships/chartStyle" Target="style2.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regneark1.xlsx"/><Relationship Id="rId2" Type="http://schemas.microsoft.com/office/2011/relationships/chartColorStyle" Target="colors3.xml"/><Relationship Id="rId1" Type="http://schemas.microsoft.com/office/2011/relationships/chartStyle" Target="style3.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regneark2.xlsx"/><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{"Co2-emissions"}</c:f>
              <c:strCache>
                <c:ptCount val="1"/>
                <c:pt idx="0">
                  <c:v>Co2-emissions</c:v>
                </c:pt>
              </c:strCache>
            </c:strRef>
          </c:tx>
          <c:spPr>
            <a:ln w="28575" cap="rnd">
              <a:solidFill>
                <a:schemeClr val="tx1"/>
              </a:solidFill>
              <a:round/>
            </a:ln>
            <a:effectLst/>
          </c:spPr>
          <c:marker>
            <c:symbol val="none"/>
          </c:marker>
          <c:cat>
            <c:strRef>
              <c:f>Data!$C$66:$AK$66</c:f>
              <c:strCache>
                <c:ptCount val="35"/>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pt idx="32">
                  <c:v>2022</c:v>
                </c:pt>
                <c:pt idx="33">
                  <c:v>2023</c:v>
                </c:pt>
                <c:pt idx="34">
                  <c:v>2024</c:v>
                </c:pt>
              </c:strCache>
            </c:strRef>
          </c:cat>
          <c:val>
            <c:numRef>
              <c:f>Data!$C$67:$AK$67</c:f>
              <c:numCache>
                <c:formatCode>General</c:formatCode>
                <c:ptCount val="35"/>
                <c:pt idx="0">
                  <c:v>100</c:v>
                </c:pt>
                <c:pt idx="1">
                  <c:v>112.62626262626263</c:v>
                </c:pt>
                <c:pt idx="2">
                  <c:v>106.18686868686871</c:v>
                </c:pt>
                <c:pt idx="3">
                  <c:v>107.57575757575759</c:v>
                </c:pt>
                <c:pt idx="4">
                  <c:v>111.99494949494951</c:v>
                </c:pt>
                <c:pt idx="5">
                  <c:v>108.2070707070707</c:v>
                </c:pt>
                <c:pt idx="6">
                  <c:v>123.989898989899</c:v>
                </c:pt>
                <c:pt idx="7">
                  <c:v>112.62626262626263</c:v>
                </c:pt>
                <c:pt idx="8">
                  <c:v>107.44949494949496</c:v>
                </c:pt>
                <c:pt idx="9">
                  <c:v>104.29292929292932</c:v>
                </c:pt>
                <c:pt idx="10">
                  <c:v>98.611111111111114</c:v>
                </c:pt>
                <c:pt idx="11">
                  <c:v>100.12626262626264</c:v>
                </c:pt>
                <c:pt idx="12">
                  <c:v>100.63131313131316</c:v>
                </c:pt>
                <c:pt idx="13">
                  <c:v>106.69191919191923</c:v>
                </c:pt>
                <c:pt idx="14">
                  <c:v>98.989898989899032</c:v>
                </c:pt>
                <c:pt idx="15">
                  <c:v>93.181818181818215</c:v>
                </c:pt>
                <c:pt idx="16">
                  <c:v>103.53535353535358</c:v>
                </c:pt>
                <c:pt idx="17">
                  <c:v>97.601010101010132</c:v>
                </c:pt>
                <c:pt idx="18">
                  <c:v>91.287878787878824</c:v>
                </c:pt>
                <c:pt idx="19">
                  <c:v>86.868686868686893</c:v>
                </c:pt>
                <c:pt idx="20">
                  <c:v>85.479797979798008</c:v>
                </c:pt>
                <c:pt idx="21">
                  <c:v>78.282828282828305</c:v>
                </c:pt>
                <c:pt idx="22">
                  <c:v>71.717171717171738</c:v>
                </c:pt>
                <c:pt idx="23">
                  <c:v>73.358585858585883</c:v>
                </c:pt>
                <c:pt idx="24">
                  <c:v>68.434343434343447</c:v>
                </c:pt>
                <c:pt idx="25">
                  <c:v>63.510101010101017</c:v>
                </c:pt>
                <c:pt idx="26">
                  <c:v>67.297979797979806</c:v>
                </c:pt>
                <c:pt idx="27">
                  <c:v>64.141414141414145</c:v>
                </c:pt>
                <c:pt idx="28">
                  <c:v>66.161616161616166</c:v>
                </c:pt>
                <c:pt idx="29">
                  <c:v>59.848484848484858</c:v>
                </c:pt>
                <c:pt idx="30">
                  <c:v>56.186868686868699</c:v>
                </c:pt>
                <c:pt idx="31">
                  <c:v>56.313131313131329</c:v>
                </c:pt>
                <c:pt idx="32">
                  <c:v>53.156565656565668</c:v>
                </c:pt>
                <c:pt idx="33">
                  <c:v>48.611111111111121</c:v>
                </c:pt>
                <c:pt idx="34">
                  <c:v>46.590909090909101</c:v>
                </c:pt>
              </c:numCache>
            </c:numRef>
          </c:val>
          <c:smooth val="0"/>
          <c:extLst>
            <c:ext xmlns:c16="http://schemas.microsoft.com/office/drawing/2014/chart" uri="{C3380CC4-5D6E-409C-BE32-E72D297353CC}">
              <c16:uniqueId val="{00000000-D200-44BF-A4B5-E1F89C4E3B3D}"/>
            </c:ext>
          </c:extLst>
        </c:ser>
        <c:dLbls>
          <c:showLegendKey val="0"/>
          <c:showVal val="0"/>
          <c:showCatName val="0"/>
          <c:showSerName val="0"/>
          <c:showPercent val="0"/>
          <c:showBubbleSize val="0"/>
        </c:dLbls>
        <c:smooth val="0"/>
        <c:axId val="476824584"/>
        <c:axId val="893346824"/>
      </c:lineChart>
      <c:catAx>
        <c:axId val="4768245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rgbClr val="00A77E"/>
                </a:solidFill>
                <a:latin typeface="Halvar Eng Lt" panose="00000406000000000000" pitchFamily="2" charset="0"/>
                <a:ea typeface="+mn-ea"/>
                <a:cs typeface="+mn-cs"/>
              </a:defRPr>
            </a:pPr>
            <a:endParaRPr lang="en-US"/>
          </a:p>
        </c:txPr>
        <c:crossAx val="893346824"/>
        <c:crosses val="autoZero"/>
        <c:auto val="1"/>
        <c:lblAlgn val="ctr"/>
        <c:lblOffset val="100"/>
        <c:tickLblSkip val="2"/>
        <c:noMultiLvlLbl val="0"/>
      </c:catAx>
      <c:valAx>
        <c:axId val="893346824"/>
        <c:scaling>
          <c:orientation val="minMax"/>
          <c:max val="2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rgbClr val="00A77E"/>
                </a:solidFill>
                <a:latin typeface="Halvar Eng Lt" panose="00000406000000000000" pitchFamily="2" charset="0"/>
                <a:ea typeface="+mn-ea"/>
                <a:cs typeface="+mn-cs"/>
              </a:defRPr>
            </a:pPr>
            <a:endParaRPr lang="en-US"/>
          </a:p>
        </c:txPr>
        <c:crossAx val="4768245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2"/>
          <c:tx>
            <c:v>Co2-emissions</c:v>
          </c:tx>
          <c:spPr>
            <a:ln w="28575">
              <a:solidFill>
                <a:srgbClr val="000000"/>
              </a:solidFill>
              <a:prstDash val="solid"/>
            </a:ln>
          </c:spPr>
          <c:marker>
            <c:symbol val="none"/>
          </c:marker>
          <c:cat>
            <c:strRef>
              <c:f>Data!$C$9:$AK$9</c:f>
              <c:strCache>
                <c:ptCount val="35"/>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pt idx="32">
                  <c:v>2022</c:v>
                </c:pt>
                <c:pt idx="33">
                  <c:v>2023</c:v>
                </c:pt>
                <c:pt idx="34">
                  <c:v>2024</c:v>
                </c:pt>
              </c:strCache>
            </c:strRef>
          </c:cat>
          <c:val>
            <c:numRef>
              <c:f>Data!$C$67:$AK$67</c:f>
              <c:numCache>
                <c:formatCode>General</c:formatCode>
                <c:ptCount val="35"/>
                <c:pt idx="0">
                  <c:v>100</c:v>
                </c:pt>
                <c:pt idx="1">
                  <c:v>112.62626262626263</c:v>
                </c:pt>
                <c:pt idx="2">
                  <c:v>106.18686868686871</c:v>
                </c:pt>
                <c:pt idx="3">
                  <c:v>107.57575757575759</c:v>
                </c:pt>
                <c:pt idx="4">
                  <c:v>111.99494949494951</c:v>
                </c:pt>
                <c:pt idx="5">
                  <c:v>108.2070707070707</c:v>
                </c:pt>
                <c:pt idx="6">
                  <c:v>123.989898989899</c:v>
                </c:pt>
                <c:pt idx="7">
                  <c:v>112.62626262626263</c:v>
                </c:pt>
                <c:pt idx="8">
                  <c:v>107.44949494949496</c:v>
                </c:pt>
                <c:pt idx="9">
                  <c:v>104.29292929292932</c:v>
                </c:pt>
                <c:pt idx="10">
                  <c:v>98.611111111111114</c:v>
                </c:pt>
                <c:pt idx="11">
                  <c:v>100.12626262626264</c:v>
                </c:pt>
                <c:pt idx="12">
                  <c:v>100.63131313131316</c:v>
                </c:pt>
                <c:pt idx="13">
                  <c:v>106.69191919191923</c:v>
                </c:pt>
                <c:pt idx="14">
                  <c:v>98.989898989899032</c:v>
                </c:pt>
                <c:pt idx="15">
                  <c:v>93.181818181818215</c:v>
                </c:pt>
                <c:pt idx="16">
                  <c:v>103.53535353535358</c:v>
                </c:pt>
                <c:pt idx="17">
                  <c:v>97.601010101010132</c:v>
                </c:pt>
                <c:pt idx="18">
                  <c:v>91.287878787878824</c:v>
                </c:pt>
                <c:pt idx="19">
                  <c:v>86.868686868686893</c:v>
                </c:pt>
                <c:pt idx="20">
                  <c:v>85.479797979798008</c:v>
                </c:pt>
                <c:pt idx="21">
                  <c:v>78.282828282828305</c:v>
                </c:pt>
                <c:pt idx="22">
                  <c:v>71.717171717171738</c:v>
                </c:pt>
                <c:pt idx="23">
                  <c:v>73.358585858585883</c:v>
                </c:pt>
                <c:pt idx="24">
                  <c:v>68.434343434343447</c:v>
                </c:pt>
                <c:pt idx="25">
                  <c:v>63.510101010101017</c:v>
                </c:pt>
                <c:pt idx="26">
                  <c:v>67.297979797979806</c:v>
                </c:pt>
                <c:pt idx="27">
                  <c:v>64.141414141414145</c:v>
                </c:pt>
                <c:pt idx="28">
                  <c:v>66.161616161616166</c:v>
                </c:pt>
                <c:pt idx="29">
                  <c:v>59.848484848484858</c:v>
                </c:pt>
                <c:pt idx="30">
                  <c:v>56.186868686868699</c:v>
                </c:pt>
                <c:pt idx="31">
                  <c:v>56.313131313131329</c:v>
                </c:pt>
                <c:pt idx="32">
                  <c:v>53.156565656565668</c:v>
                </c:pt>
                <c:pt idx="33">
                  <c:v>48.611111111111121</c:v>
                </c:pt>
                <c:pt idx="34">
                  <c:v>46.590909090909101</c:v>
                </c:pt>
              </c:numCache>
            </c:numRef>
          </c:val>
          <c:smooth val="0"/>
          <c:extLst>
            <c:ext xmlns:c16="http://schemas.microsoft.com/office/drawing/2014/chart" uri="{C3380CC4-5D6E-409C-BE32-E72D297353CC}">
              <c16:uniqueId val="{00000000-2B93-4E57-A003-68370B31C119}"/>
            </c:ext>
          </c:extLst>
        </c:ser>
        <c:ser>
          <c:idx val="3"/>
          <c:order val="3"/>
          <c:tx>
            <c:v>Water consumption</c:v>
          </c:tx>
          <c:spPr>
            <a:ln w="28575">
              <a:solidFill>
                <a:srgbClr val="004BC8"/>
              </a:solidFill>
            </a:ln>
          </c:spPr>
          <c:marker>
            <c:symbol val="none"/>
          </c:marker>
          <c:val>
            <c:numRef>
              <c:f>Data!$C$92:$AK$92</c:f>
              <c:numCache>
                <c:formatCode>General</c:formatCode>
                <c:ptCount val="35"/>
                <c:pt idx="0">
                  <c:v>100</c:v>
                </c:pt>
                <c:pt idx="1">
                  <c:v>100</c:v>
                </c:pt>
                <c:pt idx="2">
                  <c:v>98.40228698424454</c:v>
                </c:pt>
                <c:pt idx="3">
                  <c:v>94.646484259701339</c:v>
                </c:pt>
                <c:pt idx="4">
                  <c:v>96.768227137281059</c:v>
                </c:pt>
                <c:pt idx="5">
                  <c:v>90.48343860646554</c:v>
                </c:pt>
                <c:pt idx="6">
                  <c:v>91.473775553033761</c:v>
                </c:pt>
                <c:pt idx="7">
                  <c:v>91.38205147014861</c:v>
                </c:pt>
                <c:pt idx="8">
                  <c:v>85.096471923542239</c:v>
                </c:pt>
                <c:pt idx="9">
                  <c:v>80.489224425833626</c:v>
                </c:pt>
                <c:pt idx="10">
                  <c:v>76.833274260153544</c:v>
                </c:pt>
                <c:pt idx="11">
                  <c:v>76.880123085158544</c:v>
                </c:pt>
                <c:pt idx="12">
                  <c:v>72.715783084712456</c:v>
                </c:pt>
                <c:pt idx="13">
                  <c:v>76.539768373583627</c:v>
                </c:pt>
                <c:pt idx="14">
                  <c:v>75.292528522584647</c:v>
                </c:pt>
                <c:pt idx="15">
                  <c:v>69.364369765466776</c:v>
                </c:pt>
                <c:pt idx="16">
                  <c:v>67.175188594656845</c:v>
                </c:pt>
                <c:pt idx="17">
                  <c:v>68.87177693045453</c:v>
                </c:pt>
                <c:pt idx="18">
                  <c:v>70.47344616139533</c:v>
                </c:pt>
                <c:pt idx="19">
                  <c:v>67.800660632262861</c:v>
                </c:pt>
                <c:pt idx="20">
                  <c:v>68.22624074779084</c:v>
                </c:pt>
                <c:pt idx="21">
                  <c:v>65.818594958973605</c:v>
                </c:pt>
                <c:pt idx="22">
                  <c:v>64.473865114432698</c:v>
                </c:pt>
                <c:pt idx="23">
                  <c:v>63.165830295227899</c:v>
                </c:pt>
                <c:pt idx="24">
                  <c:v>65.478240247398674</c:v>
                </c:pt>
                <c:pt idx="25">
                  <c:v>63.197514468617328</c:v>
                </c:pt>
                <c:pt idx="26">
                  <c:v>62.737968094347416</c:v>
                </c:pt>
                <c:pt idx="27">
                  <c:v>61.54755628253514</c:v>
                </c:pt>
                <c:pt idx="28">
                  <c:v>62.944523902281531</c:v>
                </c:pt>
                <c:pt idx="29">
                  <c:v>59.910153184236961</c:v>
                </c:pt>
                <c:pt idx="30">
                  <c:v>59.625425127673431</c:v>
                </c:pt>
                <c:pt idx="31">
                  <c:v>59.49010589204309</c:v>
                </c:pt>
                <c:pt idx="32">
                  <c:v>58.350812169712121</c:v>
                </c:pt>
                <c:pt idx="33">
                  <c:v>58.287438679371689</c:v>
                </c:pt>
                <c:pt idx="34">
                  <c:v>57.870311400429884</c:v>
                </c:pt>
              </c:numCache>
            </c:numRef>
          </c:val>
          <c:smooth val="0"/>
          <c:extLst>
            <c:ext xmlns:c16="http://schemas.microsoft.com/office/drawing/2014/chart" uri="{C3380CC4-5D6E-409C-BE32-E72D297353CC}">
              <c16:uniqueId val="{00000001-2B93-4E57-A003-68370B31C119}"/>
            </c:ext>
          </c:extLst>
        </c:ser>
        <c:dLbls>
          <c:showLegendKey val="0"/>
          <c:showVal val="0"/>
          <c:showCatName val="0"/>
          <c:showSerName val="0"/>
          <c:showPercent val="0"/>
          <c:showBubbleSize val="0"/>
        </c:dLbls>
        <c:smooth val="0"/>
        <c:axId val="626747600"/>
        <c:axId val="626744240"/>
        <c:extLst>
          <c:ext xmlns:c15="http://schemas.microsoft.com/office/drawing/2012/chart" uri="{02D57815-91ED-43cb-92C2-25804820EDAC}">
            <c15:filteredLineSeries>
              <c15:ser>
                <c:idx val="0"/>
                <c:order val="0"/>
                <c:tx>
                  <c:v>Growth in GDP</c:v>
                </c:tx>
                <c:spPr>
                  <a:ln w="28575" cap="rnd">
                    <a:solidFill>
                      <a:srgbClr val="669084"/>
                    </a:solidFill>
                    <a:round/>
                  </a:ln>
                  <a:effectLst/>
                </c:spPr>
                <c:marker>
                  <c:symbol val="none"/>
                </c:marker>
                <c:cat>
                  <c:strRef>
                    <c:extLst>
                      <c:ext uri="{02D57815-91ED-43cb-92C2-25804820EDAC}">
                        <c15:formulaRef>
                          <c15:sqref>Data!$C$9:$AK$9</c15:sqref>
                        </c15:formulaRef>
                      </c:ext>
                    </c:extLst>
                    <c:strCache>
                      <c:ptCount val="35"/>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pt idx="32">
                        <c:v>2022</c:v>
                      </c:pt>
                      <c:pt idx="33">
                        <c:v>2023</c:v>
                      </c:pt>
                      <c:pt idx="34">
                        <c:v>2024</c:v>
                      </c:pt>
                    </c:strCache>
                  </c:strRef>
                </c:cat>
                <c:val>
                  <c:numRef>
                    <c:extLst>
                      <c:ext uri="{02D57815-91ED-43cb-92C2-25804820EDAC}">
                        <c15:formulaRef>
                          <c15:sqref>Data!$C$10:$AK$10</c15:sqref>
                        </c15:formulaRef>
                      </c:ext>
                    </c:extLst>
                    <c:numCache>
                      <c:formatCode>General</c:formatCode>
                      <c:ptCount val="35"/>
                      <c:pt idx="0">
                        <c:v>100</c:v>
                      </c:pt>
                      <c:pt idx="1">
                        <c:v>101.45691688636049</c:v>
                      </c:pt>
                      <c:pt idx="2">
                        <c:v>103.51047592618288</c:v>
                      </c:pt>
                      <c:pt idx="3">
                        <c:v>103.42722353267656</c:v>
                      </c:pt>
                      <c:pt idx="4">
                        <c:v>108.90106840571666</c:v>
                      </c:pt>
                      <c:pt idx="5">
                        <c:v>112.21035104759262</c:v>
                      </c:pt>
                      <c:pt idx="6">
                        <c:v>115.4641320937977</c:v>
                      </c:pt>
                      <c:pt idx="7">
                        <c:v>119.12029970861663</c:v>
                      </c:pt>
                      <c:pt idx="8">
                        <c:v>121.88844179270154</c:v>
                      </c:pt>
                      <c:pt idx="9">
                        <c:v>125.50992091022616</c:v>
                      </c:pt>
                      <c:pt idx="10">
                        <c:v>130.17899264603858</c:v>
                      </c:pt>
                      <c:pt idx="11">
                        <c:v>131.42084084917443</c:v>
                      </c:pt>
                      <c:pt idx="12">
                        <c:v>132.01748300263634</c:v>
                      </c:pt>
                      <c:pt idx="13">
                        <c:v>132.60024975718051</c:v>
                      </c:pt>
                      <c:pt idx="14">
                        <c:v>136.28416816983489</c:v>
                      </c:pt>
                      <c:pt idx="15">
                        <c:v>139.49632301928679</c:v>
                      </c:pt>
                      <c:pt idx="16">
                        <c:v>144.82447620369084</c:v>
                      </c:pt>
                      <c:pt idx="17">
                        <c:v>146.25364229221586</c:v>
                      </c:pt>
                      <c:pt idx="18">
                        <c:v>145.64312473983625</c:v>
                      </c:pt>
                      <c:pt idx="19">
                        <c:v>138.39322880532814</c:v>
                      </c:pt>
                      <c:pt idx="20">
                        <c:v>140.58554183432773</c:v>
                      </c:pt>
                      <c:pt idx="21">
                        <c:v>142.43096989038432</c:v>
                      </c:pt>
                      <c:pt idx="22">
                        <c:v>142.42403219092546</c:v>
                      </c:pt>
                      <c:pt idx="23">
                        <c:v>144.40821423615924</c:v>
                      </c:pt>
                      <c:pt idx="24">
                        <c:v>146.25364229221586</c:v>
                      </c:pt>
                      <c:pt idx="25">
                        <c:v>149.3270431524906</c:v>
                      </c:pt>
                      <c:pt idx="26">
                        <c:v>153.91980019425554</c:v>
                      </c:pt>
                      <c:pt idx="27">
                        <c:v>158.62356042736224</c:v>
                      </c:pt>
                      <c:pt idx="28">
                        <c:v>161.57208269737751</c:v>
                      </c:pt>
                      <c:pt idx="29">
                        <c:v>164.34022478146241</c:v>
                      </c:pt>
                      <c:pt idx="30">
                        <c:v>161.41251560982371</c:v>
                      </c:pt>
                      <c:pt idx="31">
                        <c:v>171.9023171916192</c:v>
                      </c:pt>
                      <c:pt idx="32">
                        <c:v>172.66546413209375</c:v>
                      </c:pt>
                      <c:pt idx="33">
                        <c:v>173.7130567503815</c:v>
                      </c:pt>
                      <c:pt idx="34">
                        <c:v>179.75579297904804</c:v>
                      </c:pt>
                    </c:numCache>
                  </c:numRef>
                </c:val>
                <c:smooth val="0"/>
                <c:extLst>
                  <c:ext xmlns:c16="http://schemas.microsoft.com/office/drawing/2014/chart" uri="{C3380CC4-5D6E-409C-BE32-E72D297353CC}">
                    <c16:uniqueId val="{00000002-2B93-4E57-A003-68370B31C119}"/>
                  </c:ext>
                </c:extLst>
              </c15:ser>
            </c15:filteredLineSeries>
            <c15:filteredLineSeries>
              <c15:ser>
                <c:idx val="1"/>
                <c:order val="1"/>
                <c:tx>
                  <c:v>Gross energy consumption</c:v>
                </c:tx>
                <c:spPr>
                  <a:ln w="28575" cap="rnd">
                    <a:solidFill>
                      <a:srgbClr val="00A77E"/>
                    </a:solidFill>
                    <a:round/>
                  </a:ln>
                  <a:effectLst/>
                </c:spPr>
                <c:marker>
                  <c:symbol val="none"/>
                </c:marker>
                <c:cat>
                  <c:strRef>
                    <c:extLst xmlns:c15="http://schemas.microsoft.com/office/drawing/2012/chart">
                      <c:ext xmlns:c15="http://schemas.microsoft.com/office/drawing/2012/chart" uri="{02D57815-91ED-43cb-92C2-25804820EDAC}">
                        <c15:formulaRef>
                          <c15:sqref>Data!$C$9:$AK$9</c15:sqref>
                        </c15:formulaRef>
                      </c:ext>
                    </c:extLst>
                    <c:strCache>
                      <c:ptCount val="35"/>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pt idx="32">
                        <c:v>2022</c:v>
                      </c:pt>
                      <c:pt idx="33">
                        <c:v>2023</c:v>
                      </c:pt>
                      <c:pt idx="34">
                        <c:v>2024</c:v>
                      </c:pt>
                    </c:strCache>
                  </c:strRef>
                </c:cat>
                <c:val>
                  <c:numRef>
                    <c:extLst xmlns:c15="http://schemas.microsoft.com/office/drawing/2012/chart">
                      <c:ext xmlns:c15="http://schemas.microsoft.com/office/drawing/2012/chart" uri="{02D57815-91ED-43cb-92C2-25804820EDAC}">
                        <c15:formulaRef>
                          <c15:sqref>Data!$C$38:$AK$38</c15:sqref>
                        </c15:formulaRef>
                      </c:ext>
                    </c:extLst>
                    <c:numCache>
                      <c:formatCode>General</c:formatCode>
                      <c:ptCount val="35"/>
                      <c:pt idx="0">
                        <c:v>100</c:v>
                      </c:pt>
                      <c:pt idx="1">
                        <c:v>101.22100122100122</c:v>
                      </c:pt>
                      <c:pt idx="2">
                        <c:v>101.22100122100122</c:v>
                      </c:pt>
                      <c:pt idx="3">
                        <c:v>100.48840048840049</c:v>
                      </c:pt>
                      <c:pt idx="4">
                        <c:v>101.2210012210012</c:v>
                      </c:pt>
                      <c:pt idx="5">
                        <c:v>102.56410256410254</c:v>
                      </c:pt>
                      <c:pt idx="6">
                        <c:v>102.80830280830278</c:v>
                      </c:pt>
                      <c:pt idx="7">
                        <c:v>103.54090354090351</c:v>
                      </c:pt>
                      <c:pt idx="8">
                        <c:v>102.3199023199023</c:v>
                      </c:pt>
                      <c:pt idx="9">
                        <c:v>102.68620268620265</c:v>
                      </c:pt>
                      <c:pt idx="10">
                        <c:v>102.31990231990228</c:v>
                      </c:pt>
                      <c:pt idx="11">
                        <c:v>102.07570207570204</c:v>
                      </c:pt>
                      <c:pt idx="12">
                        <c:v>100.85470085470082</c:v>
                      </c:pt>
                      <c:pt idx="13">
                        <c:v>101.58730158730157</c:v>
                      </c:pt>
                      <c:pt idx="14">
                        <c:v>102.44200244200242</c:v>
                      </c:pt>
                      <c:pt idx="15">
                        <c:v>103.66300366300364</c:v>
                      </c:pt>
                      <c:pt idx="16">
                        <c:v>105.37240537240534</c:v>
                      </c:pt>
                      <c:pt idx="17">
                        <c:v>106.47130647130643</c:v>
                      </c:pt>
                      <c:pt idx="18">
                        <c:v>105.25030525030522</c:v>
                      </c:pt>
                      <c:pt idx="19">
                        <c:v>99.14529914529912</c:v>
                      </c:pt>
                      <c:pt idx="20">
                        <c:v>99.267399267399242</c:v>
                      </c:pt>
                      <c:pt idx="21">
                        <c:v>98.168498168498147</c:v>
                      </c:pt>
                      <c:pt idx="22">
                        <c:v>95.604395604395577</c:v>
                      </c:pt>
                      <c:pt idx="23">
                        <c:v>93.284493284493252</c:v>
                      </c:pt>
                      <c:pt idx="24">
                        <c:v>92.063492063492035</c:v>
                      </c:pt>
                      <c:pt idx="25">
                        <c:v>92.063492063492035</c:v>
                      </c:pt>
                      <c:pt idx="26">
                        <c:v>94.505494505494482</c:v>
                      </c:pt>
                      <c:pt idx="27">
                        <c:v>94.383394383394361</c:v>
                      </c:pt>
                      <c:pt idx="28">
                        <c:v>95.360195360195334</c:v>
                      </c:pt>
                      <c:pt idx="29">
                        <c:v>92.673992673992657</c:v>
                      </c:pt>
                      <c:pt idx="30">
                        <c:v>86.935286935286925</c:v>
                      </c:pt>
                      <c:pt idx="31">
                        <c:v>89.255189255189251</c:v>
                      </c:pt>
                      <c:pt idx="32">
                        <c:v>84.859584859584857</c:v>
                      </c:pt>
                      <c:pt idx="33">
                        <c:v>84.615384615384613</c:v>
                      </c:pt>
                      <c:pt idx="34">
                        <c:v>86.813186813186817</c:v>
                      </c:pt>
                    </c:numCache>
                  </c:numRef>
                </c:val>
                <c:smooth val="0"/>
                <c:extLst xmlns:c15="http://schemas.microsoft.com/office/drawing/2012/chart">
                  <c:ext xmlns:c16="http://schemas.microsoft.com/office/drawing/2014/chart" uri="{C3380CC4-5D6E-409C-BE32-E72D297353CC}">
                    <c16:uniqueId val="{00000003-2B93-4E57-A003-68370B31C119}"/>
                  </c:ext>
                </c:extLst>
              </c15:ser>
            </c15:filteredLineSeries>
          </c:ext>
        </c:extLst>
      </c:lineChart>
      <c:catAx>
        <c:axId val="6267476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rgbClr val="00A77E"/>
                </a:solidFill>
                <a:latin typeface="Halvar Eng Lt" panose="00000406000000000000" pitchFamily="2" charset="0"/>
                <a:ea typeface="+mn-ea"/>
                <a:cs typeface="Unica 77 LL" panose="020B0504010101010104" pitchFamily="34" charset="0"/>
              </a:defRPr>
            </a:pPr>
            <a:endParaRPr lang="da-DK"/>
          </a:p>
        </c:txPr>
        <c:crossAx val="626744240"/>
        <c:crosses val="autoZero"/>
        <c:auto val="1"/>
        <c:lblAlgn val="ctr"/>
        <c:lblOffset val="100"/>
        <c:tickLblSkip val="2"/>
        <c:noMultiLvlLbl val="0"/>
      </c:catAx>
      <c:valAx>
        <c:axId val="626744240"/>
        <c:scaling>
          <c:orientation val="minMax"/>
          <c:max val="2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rgbClr val="00A77E"/>
                </a:solidFill>
                <a:latin typeface="Halvar Eng Lt" panose="00000406000000000000" pitchFamily="2" charset="0"/>
                <a:ea typeface="+mn-ea"/>
                <a:cs typeface="Unica 77 LL" panose="020B0504010101010104" pitchFamily="34" charset="0"/>
              </a:defRPr>
            </a:pPr>
            <a:endParaRPr lang="da-DK"/>
          </a:p>
        </c:txPr>
        <c:crossAx val="626747600"/>
        <c:crosses val="autoZero"/>
        <c:crossBetween val="between"/>
      </c:valAx>
    </c:plotArea>
    <c:legend>
      <c:legendPos val="b"/>
      <c:overlay val="0"/>
    </c:legend>
    <c:plotVisOnly val="1"/>
    <c:dispBlanksAs val="gap"/>
    <c:showDLblsOverMax val="0"/>
    <c:extLst/>
  </c:chart>
  <c:txPr>
    <a:bodyPr/>
    <a:lstStyle/>
    <a:p>
      <a:pPr>
        <a:defRPr/>
      </a:pPr>
      <a:endParaRPr lang="da-DK"/>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1"/>
          <c:order val="1"/>
          <c:tx>
            <c:v>Gross energy consumption</c:v>
          </c:tx>
          <c:spPr>
            <a:ln w="28575" cap="rnd">
              <a:solidFill>
                <a:srgbClr val="00A77E"/>
              </a:solidFill>
              <a:round/>
            </a:ln>
            <a:effectLst/>
          </c:spPr>
          <c:marker>
            <c:symbol val="none"/>
          </c:marker>
          <c:cat>
            <c:strRef>
              <c:f>Data!$C$9:$AK$9</c:f>
              <c:strCache>
                <c:ptCount val="35"/>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pt idx="32">
                  <c:v>2022</c:v>
                </c:pt>
                <c:pt idx="33">
                  <c:v>2023</c:v>
                </c:pt>
                <c:pt idx="34">
                  <c:v>2024</c:v>
                </c:pt>
              </c:strCache>
            </c:strRef>
          </c:cat>
          <c:val>
            <c:numRef>
              <c:f>Data!$C$38:$AK$38</c:f>
              <c:numCache>
                <c:formatCode>General</c:formatCode>
                <c:ptCount val="35"/>
                <c:pt idx="0">
                  <c:v>100</c:v>
                </c:pt>
                <c:pt idx="1">
                  <c:v>101.22100122100122</c:v>
                </c:pt>
                <c:pt idx="2">
                  <c:v>101.22100122100122</c:v>
                </c:pt>
                <c:pt idx="3">
                  <c:v>100.48840048840049</c:v>
                </c:pt>
                <c:pt idx="4">
                  <c:v>101.2210012210012</c:v>
                </c:pt>
                <c:pt idx="5">
                  <c:v>102.56410256410254</c:v>
                </c:pt>
                <c:pt idx="6">
                  <c:v>102.80830280830278</c:v>
                </c:pt>
                <c:pt idx="7">
                  <c:v>103.54090354090351</c:v>
                </c:pt>
                <c:pt idx="8">
                  <c:v>102.3199023199023</c:v>
                </c:pt>
                <c:pt idx="9">
                  <c:v>102.68620268620265</c:v>
                </c:pt>
                <c:pt idx="10">
                  <c:v>102.31990231990228</c:v>
                </c:pt>
                <c:pt idx="11">
                  <c:v>102.07570207570204</c:v>
                </c:pt>
                <c:pt idx="12">
                  <c:v>100.85470085470082</c:v>
                </c:pt>
                <c:pt idx="13">
                  <c:v>101.58730158730157</c:v>
                </c:pt>
                <c:pt idx="14">
                  <c:v>102.44200244200242</c:v>
                </c:pt>
                <c:pt idx="15">
                  <c:v>103.66300366300364</c:v>
                </c:pt>
                <c:pt idx="16">
                  <c:v>105.37240537240534</c:v>
                </c:pt>
                <c:pt idx="17">
                  <c:v>106.47130647130643</c:v>
                </c:pt>
                <c:pt idx="18">
                  <c:v>105.25030525030522</c:v>
                </c:pt>
                <c:pt idx="19">
                  <c:v>99.14529914529912</c:v>
                </c:pt>
                <c:pt idx="20">
                  <c:v>99.267399267399242</c:v>
                </c:pt>
                <c:pt idx="21">
                  <c:v>98.168498168498147</c:v>
                </c:pt>
                <c:pt idx="22">
                  <c:v>95.604395604395577</c:v>
                </c:pt>
                <c:pt idx="23">
                  <c:v>93.284493284493252</c:v>
                </c:pt>
                <c:pt idx="24">
                  <c:v>92.063492063492035</c:v>
                </c:pt>
                <c:pt idx="25">
                  <c:v>92.063492063492035</c:v>
                </c:pt>
                <c:pt idx="26">
                  <c:v>94.505494505494482</c:v>
                </c:pt>
                <c:pt idx="27">
                  <c:v>94.383394383394361</c:v>
                </c:pt>
                <c:pt idx="28">
                  <c:v>95.360195360195334</c:v>
                </c:pt>
                <c:pt idx="29">
                  <c:v>92.673992673992657</c:v>
                </c:pt>
                <c:pt idx="30">
                  <c:v>86.935286935286925</c:v>
                </c:pt>
                <c:pt idx="31">
                  <c:v>89.255189255189251</c:v>
                </c:pt>
                <c:pt idx="32">
                  <c:v>84.859584859584857</c:v>
                </c:pt>
                <c:pt idx="33">
                  <c:v>84.615384615384613</c:v>
                </c:pt>
                <c:pt idx="34">
                  <c:v>86.813186813186817</c:v>
                </c:pt>
              </c:numCache>
            </c:numRef>
          </c:val>
          <c:smooth val="0"/>
          <c:extLst>
            <c:ext xmlns:c16="http://schemas.microsoft.com/office/drawing/2014/chart" uri="{C3380CC4-5D6E-409C-BE32-E72D297353CC}">
              <c16:uniqueId val="{00000000-093A-4358-861D-D88DF6D7C2B2}"/>
            </c:ext>
          </c:extLst>
        </c:ser>
        <c:ser>
          <c:idx val="2"/>
          <c:order val="2"/>
          <c:tx>
            <c:v>Co2-emissions</c:v>
          </c:tx>
          <c:spPr>
            <a:ln w="28575">
              <a:solidFill>
                <a:srgbClr val="000000"/>
              </a:solidFill>
              <a:prstDash val="solid"/>
            </a:ln>
          </c:spPr>
          <c:marker>
            <c:symbol val="none"/>
          </c:marker>
          <c:cat>
            <c:strRef>
              <c:f>Data!$C$9:$AK$9</c:f>
              <c:strCache>
                <c:ptCount val="35"/>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pt idx="32">
                  <c:v>2022</c:v>
                </c:pt>
                <c:pt idx="33">
                  <c:v>2023</c:v>
                </c:pt>
                <c:pt idx="34">
                  <c:v>2024</c:v>
                </c:pt>
              </c:strCache>
            </c:strRef>
          </c:cat>
          <c:val>
            <c:numRef>
              <c:f>Data!$C$67:$AK$67</c:f>
              <c:numCache>
                <c:formatCode>General</c:formatCode>
                <c:ptCount val="35"/>
                <c:pt idx="0">
                  <c:v>100</c:v>
                </c:pt>
                <c:pt idx="1">
                  <c:v>112.62626262626263</c:v>
                </c:pt>
                <c:pt idx="2">
                  <c:v>106.18686868686871</c:v>
                </c:pt>
                <c:pt idx="3">
                  <c:v>107.57575757575759</c:v>
                </c:pt>
                <c:pt idx="4">
                  <c:v>111.99494949494951</c:v>
                </c:pt>
                <c:pt idx="5">
                  <c:v>108.2070707070707</c:v>
                </c:pt>
                <c:pt idx="6">
                  <c:v>123.989898989899</c:v>
                </c:pt>
                <c:pt idx="7">
                  <c:v>112.62626262626263</c:v>
                </c:pt>
                <c:pt idx="8">
                  <c:v>107.44949494949496</c:v>
                </c:pt>
                <c:pt idx="9">
                  <c:v>104.29292929292932</c:v>
                </c:pt>
                <c:pt idx="10">
                  <c:v>98.611111111111114</c:v>
                </c:pt>
                <c:pt idx="11">
                  <c:v>100.12626262626264</c:v>
                </c:pt>
                <c:pt idx="12">
                  <c:v>100.63131313131316</c:v>
                </c:pt>
                <c:pt idx="13">
                  <c:v>106.69191919191923</c:v>
                </c:pt>
                <c:pt idx="14">
                  <c:v>98.989898989899032</c:v>
                </c:pt>
                <c:pt idx="15">
                  <c:v>93.181818181818215</c:v>
                </c:pt>
                <c:pt idx="16">
                  <c:v>103.53535353535358</c:v>
                </c:pt>
                <c:pt idx="17">
                  <c:v>97.601010101010132</c:v>
                </c:pt>
                <c:pt idx="18">
                  <c:v>91.287878787878824</c:v>
                </c:pt>
                <c:pt idx="19">
                  <c:v>86.868686868686893</c:v>
                </c:pt>
                <c:pt idx="20">
                  <c:v>85.479797979798008</c:v>
                </c:pt>
                <c:pt idx="21">
                  <c:v>78.282828282828305</c:v>
                </c:pt>
                <c:pt idx="22">
                  <c:v>71.717171717171738</c:v>
                </c:pt>
                <c:pt idx="23">
                  <c:v>73.358585858585883</c:v>
                </c:pt>
                <c:pt idx="24">
                  <c:v>68.434343434343447</c:v>
                </c:pt>
                <c:pt idx="25">
                  <c:v>63.510101010101017</c:v>
                </c:pt>
                <c:pt idx="26">
                  <c:v>67.297979797979806</c:v>
                </c:pt>
                <c:pt idx="27">
                  <c:v>64.141414141414145</c:v>
                </c:pt>
                <c:pt idx="28">
                  <c:v>66.161616161616166</c:v>
                </c:pt>
                <c:pt idx="29">
                  <c:v>59.848484848484858</c:v>
                </c:pt>
                <c:pt idx="30">
                  <c:v>56.186868686868699</c:v>
                </c:pt>
                <c:pt idx="31">
                  <c:v>56.313131313131329</c:v>
                </c:pt>
                <c:pt idx="32">
                  <c:v>53.156565656565668</c:v>
                </c:pt>
                <c:pt idx="33">
                  <c:v>48.611111111111121</c:v>
                </c:pt>
                <c:pt idx="34">
                  <c:v>46.590909090909101</c:v>
                </c:pt>
              </c:numCache>
            </c:numRef>
          </c:val>
          <c:smooth val="0"/>
          <c:extLst>
            <c:ext xmlns:c16="http://schemas.microsoft.com/office/drawing/2014/chart" uri="{C3380CC4-5D6E-409C-BE32-E72D297353CC}">
              <c16:uniqueId val="{00000001-093A-4358-861D-D88DF6D7C2B2}"/>
            </c:ext>
          </c:extLst>
        </c:ser>
        <c:ser>
          <c:idx val="3"/>
          <c:order val="3"/>
          <c:tx>
            <c:v>Water consumption</c:v>
          </c:tx>
          <c:spPr>
            <a:ln w="28575">
              <a:solidFill>
                <a:srgbClr val="004BC8"/>
              </a:solidFill>
            </a:ln>
          </c:spPr>
          <c:marker>
            <c:symbol val="none"/>
          </c:marker>
          <c:val>
            <c:numRef>
              <c:f>Data!$C$92:$AK$92</c:f>
              <c:numCache>
                <c:formatCode>General</c:formatCode>
                <c:ptCount val="35"/>
                <c:pt idx="0">
                  <c:v>100</c:v>
                </c:pt>
                <c:pt idx="1">
                  <c:v>100</c:v>
                </c:pt>
                <c:pt idx="2">
                  <c:v>98.40228698424454</c:v>
                </c:pt>
                <c:pt idx="3">
                  <c:v>94.646484259701339</c:v>
                </c:pt>
                <c:pt idx="4">
                  <c:v>96.768227137281059</c:v>
                </c:pt>
                <c:pt idx="5">
                  <c:v>90.48343860646554</c:v>
                </c:pt>
                <c:pt idx="6">
                  <c:v>91.473775553033761</c:v>
                </c:pt>
                <c:pt idx="7">
                  <c:v>91.38205147014861</c:v>
                </c:pt>
                <c:pt idx="8">
                  <c:v>85.096471923542239</c:v>
                </c:pt>
                <c:pt idx="9">
                  <c:v>80.489224425833626</c:v>
                </c:pt>
                <c:pt idx="10">
                  <c:v>76.833274260153544</c:v>
                </c:pt>
                <c:pt idx="11">
                  <c:v>76.880123085158544</c:v>
                </c:pt>
                <c:pt idx="12">
                  <c:v>72.715783084712456</c:v>
                </c:pt>
                <c:pt idx="13">
                  <c:v>76.539768373583627</c:v>
                </c:pt>
                <c:pt idx="14">
                  <c:v>75.292528522584647</c:v>
                </c:pt>
                <c:pt idx="15">
                  <c:v>69.364369765466776</c:v>
                </c:pt>
                <c:pt idx="16">
                  <c:v>67.175188594656845</c:v>
                </c:pt>
                <c:pt idx="17">
                  <c:v>68.87177693045453</c:v>
                </c:pt>
                <c:pt idx="18">
                  <c:v>70.47344616139533</c:v>
                </c:pt>
                <c:pt idx="19">
                  <c:v>67.800660632262861</c:v>
                </c:pt>
                <c:pt idx="20">
                  <c:v>68.22624074779084</c:v>
                </c:pt>
                <c:pt idx="21">
                  <c:v>65.818594958973605</c:v>
                </c:pt>
                <c:pt idx="22">
                  <c:v>64.473865114432698</c:v>
                </c:pt>
                <c:pt idx="23">
                  <c:v>63.165830295227899</c:v>
                </c:pt>
                <c:pt idx="24">
                  <c:v>65.478240247398674</c:v>
                </c:pt>
                <c:pt idx="25">
                  <c:v>63.197514468617328</c:v>
                </c:pt>
                <c:pt idx="26">
                  <c:v>62.737968094347416</c:v>
                </c:pt>
                <c:pt idx="27">
                  <c:v>61.54755628253514</c:v>
                </c:pt>
                <c:pt idx="28">
                  <c:v>62.944523902281531</c:v>
                </c:pt>
                <c:pt idx="29">
                  <c:v>59.910153184236961</c:v>
                </c:pt>
                <c:pt idx="30">
                  <c:v>59.625425127673431</c:v>
                </c:pt>
                <c:pt idx="31">
                  <c:v>59.49010589204309</c:v>
                </c:pt>
                <c:pt idx="32">
                  <c:v>58.350812169712121</c:v>
                </c:pt>
                <c:pt idx="33">
                  <c:v>58.287438679371689</c:v>
                </c:pt>
                <c:pt idx="34">
                  <c:v>57.870311400429884</c:v>
                </c:pt>
              </c:numCache>
            </c:numRef>
          </c:val>
          <c:smooth val="0"/>
          <c:extLst>
            <c:ext xmlns:c16="http://schemas.microsoft.com/office/drawing/2014/chart" uri="{C3380CC4-5D6E-409C-BE32-E72D297353CC}">
              <c16:uniqueId val="{00000002-093A-4358-861D-D88DF6D7C2B2}"/>
            </c:ext>
          </c:extLst>
        </c:ser>
        <c:dLbls>
          <c:showLegendKey val="0"/>
          <c:showVal val="0"/>
          <c:showCatName val="0"/>
          <c:showSerName val="0"/>
          <c:showPercent val="0"/>
          <c:showBubbleSize val="0"/>
        </c:dLbls>
        <c:smooth val="0"/>
        <c:axId val="626747600"/>
        <c:axId val="626744240"/>
        <c:extLst>
          <c:ext xmlns:c15="http://schemas.microsoft.com/office/drawing/2012/chart" uri="{02D57815-91ED-43cb-92C2-25804820EDAC}">
            <c15:filteredLineSeries>
              <c15:ser>
                <c:idx val="0"/>
                <c:order val="0"/>
                <c:tx>
                  <c:v>Growth in GDP</c:v>
                </c:tx>
                <c:spPr>
                  <a:ln w="28575" cap="rnd">
                    <a:solidFill>
                      <a:srgbClr val="669084"/>
                    </a:solidFill>
                    <a:round/>
                  </a:ln>
                  <a:effectLst/>
                </c:spPr>
                <c:marker>
                  <c:symbol val="none"/>
                </c:marker>
                <c:cat>
                  <c:strRef>
                    <c:extLst>
                      <c:ext uri="{02D57815-91ED-43cb-92C2-25804820EDAC}">
                        <c15:formulaRef>
                          <c15:sqref>Data!$C$9:$AK$9</c15:sqref>
                        </c15:formulaRef>
                      </c:ext>
                    </c:extLst>
                    <c:strCache>
                      <c:ptCount val="35"/>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pt idx="32">
                        <c:v>2022</c:v>
                      </c:pt>
                      <c:pt idx="33">
                        <c:v>2023</c:v>
                      </c:pt>
                      <c:pt idx="34">
                        <c:v>2024</c:v>
                      </c:pt>
                    </c:strCache>
                  </c:strRef>
                </c:cat>
                <c:val>
                  <c:numRef>
                    <c:extLst>
                      <c:ext uri="{02D57815-91ED-43cb-92C2-25804820EDAC}">
                        <c15:formulaRef>
                          <c15:sqref>Data!$C$10:$AK$10</c15:sqref>
                        </c15:formulaRef>
                      </c:ext>
                    </c:extLst>
                    <c:numCache>
                      <c:formatCode>General</c:formatCode>
                      <c:ptCount val="35"/>
                      <c:pt idx="0">
                        <c:v>100</c:v>
                      </c:pt>
                      <c:pt idx="1">
                        <c:v>101.45691688636049</c:v>
                      </c:pt>
                      <c:pt idx="2">
                        <c:v>103.51047592618288</c:v>
                      </c:pt>
                      <c:pt idx="3">
                        <c:v>103.42722353267656</c:v>
                      </c:pt>
                      <c:pt idx="4">
                        <c:v>108.90106840571666</c:v>
                      </c:pt>
                      <c:pt idx="5">
                        <c:v>112.21035104759262</c:v>
                      </c:pt>
                      <c:pt idx="6">
                        <c:v>115.4641320937977</c:v>
                      </c:pt>
                      <c:pt idx="7">
                        <c:v>119.12029970861663</c:v>
                      </c:pt>
                      <c:pt idx="8">
                        <c:v>121.88844179270154</c:v>
                      </c:pt>
                      <c:pt idx="9">
                        <c:v>125.50992091022616</c:v>
                      </c:pt>
                      <c:pt idx="10">
                        <c:v>130.17899264603858</c:v>
                      </c:pt>
                      <c:pt idx="11">
                        <c:v>131.42084084917443</c:v>
                      </c:pt>
                      <c:pt idx="12">
                        <c:v>132.01748300263634</c:v>
                      </c:pt>
                      <c:pt idx="13">
                        <c:v>132.60024975718051</c:v>
                      </c:pt>
                      <c:pt idx="14">
                        <c:v>136.28416816983489</c:v>
                      </c:pt>
                      <c:pt idx="15">
                        <c:v>139.49632301928679</c:v>
                      </c:pt>
                      <c:pt idx="16">
                        <c:v>144.82447620369084</c:v>
                      </c:pt>
                      <c:pt idx="17">
                        <c:v>146.25364229221586</c:v>
                      </c:pt>
                      <c:pt idx="18">
                        <c:v>145.64312473983625</c:v>
                      </c:pt>
                      <c:pt idx="19">
                        <c:v>138.39322880532814</c:v>
                      </c:pt>
                      <c:pt idx="20">
                        <c:v>140.58554183432773</c:v>
                      </c:pt>
                      <c:pt idx="21">
                        <c:v>142.43096989038432</c:v>
                      </c:pt>
                      <c:pt idx="22">
                        <c:v>142.42403219092546</c:v>
                      </c:pt>
                      <c:pt idx="23">
                        <c:v>144.40821423615924</c:v>
                      </c:pt>
                      <c:pt idx="24">
                        <c:v>146.25364229221586</c:v>
                      </c:pt>
                      <c:pt idx="25">
                        <c:v>149.3270431524906</c:v>
                      </c:pt>
                      <c:pt idx="26">
                        <c:v>153.91980019425554</c:v>
                      </c:pt>
                      <c:pt idx="27">
                        <c:v>158.62356042736224</c:v>
                      </c:pt>
                      <c:pt idx="28">
                        <c:v>161.57208269737751</c:v>
                      </c:pt>
                      <c:pt idx="29">
                        <c:v>164.34022478146241</c:v>
                      </c:pt>
                      <c:pt idx="30">
                        <c:v>161.41251560982371</c:v>
                      </c:pt>
                      <c:pt idx="31">
                        <c:v>171.9023171916192</c:v>
                      </c:pt>
                      <c:pt idx="32">
                        <c:v>172.66546413209375</c:v>
                      </c:pt>
                      <c:pt idx="33">
                        <c:v>173.7130567503815</c:v>
                      </c:pt>
                      <c:pt idx="34">
                        <c:v>179.75579297904804</c:v>
                      </c:pt>
                    </c:numCache>
                  </c:numRef>
                </c:val>
                <c:smooth val="0"/>
                <c:extLst>
                  <c:ext xmlns:c16="http://schemas.microsoft.com/office/drawing/2014/chart" uri="{C3380CC4-5D6E-409C-BE32-E72D297353CC}">
                    <c16:uniqueId val="{00000003-093A-4358-861D-D88DF6D7C2B2}"/>
                  </c:ext>
                </c:extLst>
              </c15:ser>
            </c15:filteredLineSeries>
          </c:ext>
        </c:extLst>
      </c:lineChart>
      <c:catAx>
        <c:axId val="6267476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rgbClr val="00A77E"/>
                </a:solidFill>
                <a:latin typeface="Halvar Eng Lt" panose="00000406000000000000" pitchFamily="2" charset="0"/>
                <a:ea typeface="+mn-ea"/>
                <a:cs typeface="Unica 77 LL" panose="020B0504010101010104" pitchFamily="34" charset="0"/>
              </a:defRPr>
            </a:pPr>
            <a:endParaRPr lang="da-DK"/>
          </a:p>
        </c:txPr>
        <c:crossAx val="626744240"/>
        <c:crosses val="autoZero"/>
        <c:auto val="1"/>
        <c:lblAlgn val="ctr"/>
        <c:lblOffset val="100"/>
        <c:tickLblSkip val="2"/>
        <c:noMultiLvlLbl val="0"/>
      </c:catAx>
      <c:valAx>
        <c:axId val="626744240"/>
        <c:scaling>
          <c:orientation val="minMax"/>
          <c:max val="2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rgbClr val="00A77E"/>
                </a:solidFill>
                <a:latin typeface="Halvar Eng Lt" panose="00000406000000000000" pitchFamily="2" charset="0"/>
                <a:ea typeface="+mn-ea"/>
                <a:cs typeface="Unica 77 LL" panose="020B0504010101010104" pitchFamily="34" charset="0"/>
              </a:defRPr>
            </a:pPr>
            <a:endParaRPr lang="da-DK"/>
          </a:p>
        </c:txPr>
        <c:crossAx val="626747600"/>
        <c:crosses val="autoZero"/>
        <c:crossBetween val="between"/>
      </c:valAx>
    </c:plotArea>
    <c:legend>
      <c:legendPos val="b"/>
      <c:overlay val="0"/>
    </c:legend>
    <c:plotVisOnly val="1"/>
    <c:dispBlanksAs val="gap"/>
    <c:showDLblsOverMax val="0"/>
    <c:extLst/>
  </c:chart>
  <c:txPr>
    <a:bodyPr/>
    <a:lstStyle/>
    <a:p>
      <a:pPr>
        <a:defRPr/>
      </a:pPr>
      <a:endParaRPr lang="da-DK"/>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v>Growth in GDP</c:v>
          </c:tx>
          <c:spPr>
            <a:ln w="28575" cap="rnd">
              <a:solidFill>
                <a:srgbClr val="669084"/>
              </a:solidFill>
              <a:round/>
            </a:ln>
            <a:effectLst/>
          </c:spPr>
          <c:marker>
            <c:symbol val="none"/>
          </c:marker>
          <c:cat>
            <c:strRef>
              <c:f>Data!$C$9:$AK$9</c:f>
              <c:strCache>
                <c:ptCount val="35"/>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pt idx="32">
                  <c:v>2022</c:v>
                </c:pt>
                <c:pt idx="33">
                  <c:v>2023</c:v>
                </c:pt>
                <c:pt idx="34">
                  <c:v>2024</c:v>
                </c:pt>
              </c:strCache>
            </c:strRef>
          </c:cat>
          <c:val>
            <c:numRef>
              <c:f>Data!$C$10:$AK$10</c:f>
              <c:numCache>
                <c:formatCode>General</c:formatCode>
                <c:ptCount val="35"/>
                <c:pt idx="0">
                  <c:v>100</c:v>
                </c:pt>
                <c:pt idx="1">
                  <c:v>101.45691688636049</c:v>
                </c:pt>
                <c:pt idx="2">
                  <c:v>103.51047592618288</c:v>
                </c:pt>
                <c:pt idx="3">
                  <c:v>103.42722353267656</c:v>
                </c:pt>
                <c:pt idx="4">
                  <c:v>108.90106840571666</c:v>
                </c:pt>
                <c:pt idx="5">
                  <c:v>112.21035104759262</c:v>
                </c:pt>
                <c:pt idx="6">
                  <c:v>115.4641320937977</c:v>
                </c:pt>
                <c:pt idx="7">
                  <c:v>119.12029970861663</c:v>
                </c:pt>
                <c:pt idx="8">
                  <c:v>121.88844179270154</c:v>
                </c:pt>
                <c:pt idx="9">
                  <c:v>125.50992091022616</c:v>
                </c:pt>
                <c:pt idx="10">
                  <c:v>130.17899264603858</c:v>
                </c:pt>
                <c:pt idx="11">
                  <c:v>131.42084084917443</c:v>
                </c:pt>
                <c:pt idx="12">
                  <c:v>132.01748300263634</c:v>
                </c:pt>
                <c:pt idx="13">
                  <c:v>132.60024975718051</c:v>
                </c:pt>
                <c:pt idx="14">
                  <c:v>136.28416816983489</c:v>
                </c:pt>
                <c:pt idx="15">
                  <c:v>139.49632301928679</c:v>
                </c:pt>
                <c:pt idx="16">
                  <c:v>144.82447620369084</c:v>
                </c:pt>
                <c:pt idx="17">
                  <c:v>146.25364229221586</c:v>
                </c:pt>
                <c:pt idx="18">
                  <c:v>145.64312473983625</c:v>
                </c:pt>
                <c:pt idx="19">
                  <c:v>138.39322880532814</c:v>
                </c:pt>
                <c:pt idx="20">
                  <c:v>140.58554183432773</c:v>
                </c:pt>
                <c:pt idx="21">
                  <c:v>142.43096989038432</c:v>
                </c:pt>
                <c:pt idx="22">
                  <c:v>142.42403219092546</c:v>
                </c:pt>
                <c:pt idx="23">
                  <c:v>144.40821423615924</c:v>
                </c:pt>
                <c:pt idx="24">
                  <c:v>146.25364229221586</c:v>
                </c:pt>
                <c:pt idx="25">
                  <c:v>149.3270431524906</c:v>
                </c:pt>
                <c:pt idx="26">
                  <c:v>153.91980019425554</c:v>
                </c:pt>
                <c:pt idx="27">
                  <c:v>158.62356042736224</c:v>
                </c:pt>
                <c:pt idx="28">
                  <c:v>161.57208269737751</c:v>
                </c:pt>
                <c:pt idx="29">
                  <c:v>164.34022478146241</c:v>
                </c:pt>
                <c:pt idx="30">
                  <c:v>161.41251560982371</c:v>
                </c:pt>
                <c:pt idx="31">
                  <c:v>171.9023171916192</c:v>
                </c:pt>
                <c:pt idx="32">
                  <c:v>172.66546413209375</c:v>
                </c:pt>
                <c:pt idx="33">
                  <c:v>173.7130567503815</c:v>
                </c:pt>
                <c:pt idx="34">
                  <c:v>179.75579297904804</c:v>
                </c:pt>
              </c:numCache>
            </c:numRef>
          </c:val>
          <c:smooth val="0"/>
          <c:extLst>
            <c:ext xmlns:c16="http://schemas.microsoft.com/office/drawing/2014/chart" uri="{C3380CC4-5D6E-409C-BE32-E72D297353CC}">
              <c16:uniqueId val="{00000000-FA48-4D4C-B889-F70C8C6F0663}"/>
            </c:ext>
          </c:extLst>
        </c:ser>
        <c:ser>
          <c:idx val="1"/>
          <c:order val="1"/>
          <c:tx>
            <c:v>Gross energy consumption</c:v>
          </c:tx>
          <c:spPr>
            <a:ln w="28575" cap="rnd">
              <a:solidFill>
                <a:srgbClr val="00A77E"/>
              </a:solidFill>
              <a:round/>
            </a:ln>
            <a:effectLst/>
          </c:spPr>
          <c:marker>
            <c:symbol val="none"/>
          </c:marker>
          <c:cat>
            <c:strRef>
              <c:f>Data!$C$9:$AK$9</c:f>
              <c:strCache>
                <c:ptCount val="35"/>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pt idx="32">
                  <c:v>2022</c:v>
                </c:pt>
                <c:pt idx="33">
                  <c:v>2023</c:v>
                </c:pt>
                <c:pt idx="34">
                  <c:v>2024</c:v>
                </c:pt>
              </c:strCache>
            </c:strRef>
          </c:cat>
          <c:val>
            <c:numRef>
              <c:f>Data!$C$38:$AK$38</c:f>
              <c:numCache>
                <c:formatCode>General</c:formatCode>
                <c:ptCount val="35"/>
                <c:pt idx="0">
                  <c:v>100</c:v>
                </c:pt>
                <c:pt idx="1">
                  <c:v>101.22100122100122</c:v>
                </c:pt>
                <c:pt idx="2">
                  <c:v>101.22100122100122</c:v>
                </c:pt>
                <c:pt idx="3">
                  <c:v>100.48840048840049</c:v>
                </c:pt>
                <c:pt idx="4">
                  <c:v>101.2210012210012</c:v>
                </c:pt>
                <c:pt idx="5">
                  <c:v>102.56410256410254</c:v>
                </c:pt>
                <c:pt idx="6">
                  <c:v>102.80830280830278</c:v>
                </c:pt>
                <c:pt idx="7">
                  <c:v>103.54090354090351</c:v>
                </c:pt>
                <c:pt idx="8">
                  <c:v>102.3199023199023</c:v>
                </c:pt>
                <c:pt idx="9">
                  <c:v>102.68620268620265</c:v>
                </c:pt>
                <c:pt idx="10">
                  <c:v>102.31990231990228</c:v>
                </c:pt>
                <c:pt idx="11">
                  <c:v>102.07570207570204</c:v>
                </c:pt>
                <c:pt idx="12">
                  <c:v>100.85470085470082</c:v>
                </c:pt>
                <c:pt idx="13">
                  <c:v>101.58730158730157</c:v>
                </c:pt>
                <c:pt idx="14">
                  <c:v>102.44200244200242</c:v>
                </c:pt>
                <c:pt idx="15">
                  <c:v>103.66300366300364</c:v>
                </c:pt>
                <c:pt idx="16">
                  <c:v>105.37240537240534</c:v>
                </c:pt>
                <c:pt idx="17">
                  <c:v>106.47130647130643</c:v>
                </c:pt>
                <c:pt idx="18">
                  <c:v>105.25030525030522</c:v>
                </c:pt>
                <c:pt idx="19">
                  <c:v>99.14529914529912</c:v>
                </c:pt>
                <c:pt idx="20">
                  <c:v>99.267399267399242</c:v>
                </c:pt>
                <c:pt idx="21">
                  <c:v>98.168498168498147</c:v>
                </c:pt>
                <c:pt idx="22">
                  <c:v>95.604395604395577</c:v>
                </c:pt>
                <c:pt idx="23">
                  <c:v>93.284493284493252</c:v>
                </c:pt>
                <c:pt idx="24">
                  <c:v>92.063492063492035</c:v>
                </c:pt>
                <c:pt idx="25">
                  <c:v>92.063492063492035</c:v>
                </c:pt>
                <c:pt idx="26">
                  <c:v>94.505494505494482</c:v>
                </c:pt>
                <c:pt idx="27">
                  <c:v>94.383394383394361</c:v>
                </c:pt>
                <c:pt idx="28">
                  <c:v>95.360195360195334</c:v>
                </c:pt>
                <c:pt idx="29">
                  <c:v>92.673992673992657</c:v>
                </c:pt>
                <c:pt idx="30">
                  <c:v>86.935286935286925</c:v>
                </c:pt>
                <c:pt idx="31">
                  <c:v>89.255189255189251</c:v>
                </c:pt>
                <c:pt idx="32">
                  <c:v>84.859584859584857</c:v>
                </c:pt>
                <c:pt idx="33">
                  <c:v>84.615384615384613</c:v>
                </c:pt>
                <c:pt idx="34">
                  <c:v>86.813186813186817</c:v>
                </c:pt>
              </c:numCache>
            </c:numRef>
          </c:val>
          <c:smooth val="0"/>
          <c:extLst>
            <c:ext xmlns:c16="http://schemas.microsoft.com/office/drawing/2014/chart" uri="{C3380CC4-5D6E-409C-BE32-E72D297353CC}">
              <c16:uniqueId val="{00000001-FA48-4D4C-B889-F70C8C6F0663}"/>
            </c:ext>
          </c:extLst>
        </c:ser>
        <c:ser>
          <c:idx val="2"/>
          <c:order val="2"/>
          <c:tx>
            <c:v>Co2-emissions</c:v>
          </c:tx>
          <c:spPr>
            <a:ln w="28575">
              <a:solidFill>
                <a:srgbClr val="000000"/>
              </a:solidFill>
              <a:prstDash val="solid"/>
            </a:ln>
          </c:spPr>
          <c:marker>
            <c:symbol val="none"/>
          </c:marker>
          <c:cat>
            <c:strRef>
              <c:f>Data!$C$9:$AK$9</c:f>
              <c:strCache>
                <c:ptCount val="35"/>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pt idx="22">
                  <c:v>2012</c:v>
                </c:pt>
                <c:pt idx="23">
                  <c:v>2013</c:v>
                </c:pt>
                <c:pt idx="24">
                  <c:v>2014</c:v>
                </c:pt>
                <c:pt idx="25">
                  <c:v>2015</c:v>
                </c:pt>
                <c:pt idx="26">
                  <c:v>2016</c:v>
                </c:pt>
                <c:pt idx="27">
                  <c:v>2017</c:v>
                </c:pt>
                <c:pt idx="28">
                  <c:v>2018</c:v>
                </c:pt>
                <c:pt idx="29">
                  <c:v>2019</c:v>
                </c:pt>
                <c:pt idx="30">
                  <c:v>2020</c:v>
                </c:pt>
                <c:pt idx="31">
                  <c:v>2021</c:v>
                </c:pt>
                <c:pt idx="32">
                  <c:v>2022</c:v>
                </c:pt>
                <c:pt idx="33">
                  <c:v>2023</c:v>
                </c:pt>
                <c:pt idx="34">
                  <c:v>2024</c:v>
                </c:pt>
              </c:strCache>
            </c:strRef>
          </c:cat>
          <c:val>
            <c:numRef>
              <c:f>Data!$C$67:$AK$67</c:f>
              <c:numCache>
                <c:formatCode>General</c:formatCode>
                <c:ptCount val="35"/>
                <c:pt idx="0">
                  <c:v>100</c:v>
                </c:pt>
                <c:pt idx="1">
                  <c:v>112.62626262626263</c:v>
                </c:pt>
                <c:pt idx="2">
                  <c:v>106.18686868686871</c:v>
                </c:pt>
                <c:pt idx="3">
                  <c:v>107.57575757575759</c:v>
                </c:pt>
                <c:pt idx="4">
                  <c:v>111.99494949494951</c:v>
                </c:pt>
                <c:pt idx="5">
                  <c:v>108.2070707070707</c:v>
                </c:pt>
                <c:pt idx="6">
                  <c:v>123.989898989899</c:v>
                </c:pt>
                <c:pt idx="7">
                  <c:v>112.62626262626263</c:v>
                </c:pt>
                <c:pt idx="8">
                  <c:v>107.44949494949496</c:v>
                </c:pt>
                <c:pt idx="9">
                  <c:v>104.29292929292932</c:v>
                </c:pt>
                <c:pt idx="10">
                  <c:v>98.611111111111114</c:v>
                </c:pt>
                <c:pt idx="11">
                  <c:v>100.12626262626264</c:v>
                </c:pt>
                <c:pt idx="12">
                  <c:v>100.63131313131316</c:v>
                </c:pt>
                <c:pt idx="13">
                  <c:v>106.69191919191923</c:v>
                </c:pt>
                <c:pt idx="14">
                  <c:v>98.989898989899032</c:v>
                </c:pt>
                <c:pt idx="15">
                  <c:v>93.181818181818215</c:v>
                </c:pt>
                <c:pt idx="16">
                  <c:v>103.53535353535358</c:v>
                </c:pt>
                <c:pt idx="17">
                  <c:v>97.601010101010132</c:v>
                </c:pt>
                <c:pt idx="18">
                  <c:v>91.287878787878824</c:v>
                </c:pt>
                <c:pt idx="19">
                  <c:v>86.868686868686893</c:v>
                </c:pt>
                <c:pt idx="20">
                  <c:v>85.479797979798008</c:v>
                </c:pt>
                <c:pt idx="21">
                  <c:v>78.282828282828305</c:v>
                </c:pt>
                <c:pt idx="22">
                  <c:v>71.717171717171738</c:v>
                </c:pt>
                <c:pt idx="23">
                  <c:v>73.358585858585883</c:v>
                </c:pt>
                <c:pt idx="24">
                  <c:v>68.434343434343447</c:v>
                </c:pt>
                <c:pt idx="25">
                  <c:v>63.510101010101017</c:v>
                </c:pt>
                <c:pt idx="26">
                  <c:v>67.297979797979806</c:v>
                </c:pt>
                <c:pt idx="27">
                  <c:v>64.141414141414145</c:v>
                </c:pt>
                <c:pt idx="28">
                  <c:v>66.161616161616166</c:v>
                </c:pt>
                <c:pt idx="29">
                  <c:v>59.848484848484858</c:v>
                </c:pt>
                <c:pt idx="30">
                  <c:v>56.186868686868699</c:v>
                </c:pt>
                <c:pt idx="31">
                  <c:v>56.313131313131329</c:v>
                </c:pt>
                <c:pt idx="32">
                  <c:v>53.156565656565668</c:v>
                </c:pt>
                <c:pt idx="33">
                  <c:v>48.611111111111121</c:v>
                </c:pt>
                <c:pt idx="34">
                  <c:v>46.590909090909101</c:v>
                </c:pt>
              </c:numCache>
            </c:numRef>
          </c:val>
          <c:smooth val="0"/>
          <c:extLst>
            <c:ext xmlns:c16="http://schemas.microsoft.com/office/drawing/2014/chart" uri="{C3380CC4-5D6E-409C-BE32-E72D297353CC}">
              <c16:uniqueId val="{00000002-FA48-4D4C-B889-F70C8C6F0663}"/>
            </c:ext>
          </c:extLst>
        </c:ser>
        <c:ser>
          <c:idx val="3"/>
          <c:order val="3"/>
          <c:tx>
            <c:v>Water consumption</c:v>
          </c:tx>
          <c:spPr>
            <a:ln w="28575">
              <a:solidFill>
                <a:srgbClr val="004BC8"/>
              </a:solidFill>
            </a:ln>
          </c:spPr>
          <c:marker>
            <c:symbol val="none"/>
          </c:marker>
          <c:val>
            <c:numRef>
              <c:f>Data!$C$92:$AK$92</c:f>
              <c:numCache>
                <c:formatCode>General</c:formatCode>
                <c:ptCount val="35"/>
                <c:pt idx="0">
                  <c:v>100</c:v>
                </c:pt>
                <c:pt idx="1">
                  <c:v>100</c:v>
                </c:pt>
                <c:pt idx="2">
                  <c:v>98.40228698424454</c:v>
                </c:pt>
                <c:pt idx="3">
                  <c:v>94.646484259701339</c:v>
                </c:pt>
                <c:pt idx="4">
                  <c:v>96.768227137281059</c:v>
                </c:pt>
                <c:pt idx="5">
                  <c:v>90.48343860646554</c:v>
                </c:pt>
                <c:pt idx="6">
                  <c:v>91.473775553033761</c:v>
                </c:pt>
                <c:pt idx="7">
                  <c:v>91.38205147014861</c:v>
                </c:pt>
                <c:pt idx="8">
                  <c:v>85.096471923542239</c:v>
                </c:pt>
                <c:pt idx="9">
                  <c:v>80.489224425833626</c:v>
                </c:pt>
                <c:pt idx="10">
                  <c:v>76.833274260153544</c:v>
                </c:pt>
                <c:pt idx="11">
                  <c:v>76.880123085158544</c:v>
                </c:pt>
                <c:pt idx="12">
                  <c:v>72.715783084712456</c:v>
                </c:pt>
                <c:pt idx="13">
                  <c:v>76.539768373583627</c:v>
                </c:pt>
                <c:pt idx="14">
                  <c:v>75.292528522584647</c:v>
                </c:pt>
                <c:pt idx="15">
                  <c:v>69.364369765466776</c:v>
                </c:pt>
                <c:pt idx="16">
                  <c:v>67.175188594656845</c:v>
                </c:pt>
                <c:pt idx="17">
                  <c:v>68.87177693045453</c:v>
                </c:pt>
                <c:pt idx="18">
                  <c:v>70.47344616139533</c:v>
                </c:pt>
                <c:pt idx="19">
                  <c:v>67.800660632262861</c:v>
                </c:pt>
                <c:pt idx="20">
                  <c:v>68.22624074779084</c:v>
                </c:pt>
                <c:pt idx="21">
                  <c:v>65.818594958973605</c:v>
                </c:pt>
                <c:pt idx="22">
                  <c:v>64.473865114432698</c:v>
                </c:pt>
                <c:pt idx="23">
                  <c:v>63.165830295227899</c:v>
                </c:pt>
                <c:pt idx="24">
                  <c:v>65.478240247398674</c:v>
                </c:pt>
                <c:pt idx="25">
                  <c:v>63.197514468617328</c:v>
                </c:pt>
                <c:pt idx="26">
                  <c:v>62.737968094347416</c:v>
                </c:pt>
                <c:pt idx="27">
                  <c:v>61.54755628253514</c:v>
                </c:pt>
                <c:pt idx="28">
                  <c:v>62.944523902281531</c:v>
                </c:pt>
                <c:pt idx="29">
                  <c:v>59.910153184236961</c:v>
                </c:pt>
                <c:pt idx="30">
                  <c:v>59.625425127673431</c:v>
                </c:pt>
                <c:pt idx="31">
                  <c:v>59.49010589204309</c:v>
                </c:pt>
                <c:pt idx="32">
                  <c:v>58.350812169712121</c:v>
                </c:pt>
                <c:pt idx="33">
                  <c:v>58.287438679371689</c:v>
                </c:pt>
                <c:pt idx="34">
                  <c:v>57.870311400429884</c:v>
                </c:pt>
              </c:numCache>
            </c:numRef>
          </c:val>
          <c:smooth val="0"/>
          <c:extLst>
            <c:ext xmlns:c16="http://schemas.microsoft.com/office/drawing/2014/chart" uri="{C3380CC4-5D6E-409C-BE32-E72D297353CC}">
              <c16:uniqueId val="{00000003-FA48-4D4C-B889-F70C8C6F0663}"/>
            </c:ext>
          </c:extLst>
        </c:ser>
        <c:dLbls>
          <c:showLegendKey val="0"/>
          <c:showVal val="0"/>
          <c:showCatName val="0"/>
          <c:showSerName val="0"/>
          <c:showPercent val="0"/>
          <c:showBubbleSize val="0"/>
        </c:dLbls>
        <c:smooth val="0"/>
        <c:axId val="626747600"/>
        <c:axId val="626744240"/>
      </c:lineChart>
      <c:catAx>
        <c:axId val="6267476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rgbClr val="00A77E"/>
                </a:solidFill>
                <a:latin typeface="Halvar Eng Lt" panose="00000406000000000000" pitchFamily="2" charset="0"/>
                <a:ea typeface="+mn-ea"/>
                <a:cs typeface="Unica 77 LL" panose="020B0504010101010104" pitchFamily="34" charset="0"/>
              </a:defRPr>
            </a:pPr>
            <a:endParaRPr lang="da-DK"/>
          </a:p>
        </c:txPr>
        <c:crossAx val="626744240"/>
        <c:crosses val="autoZero"/>
        <c:auto val="1"/>
        <c:lblAlgn val="ctr"/>
        <c:lblOffset val="100"/>
        <c:tickLblSkip val="2"/>
        <c:noMultiLvlLbl val="0"/>
      </c:catAx>
      <c:valAx>
        <c:axId val="62674424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rgbClr val="00A77E"/>
                </a:solidFill>
                <a:latin typeface="Halvar Eng Lt" panose="00000406000000000000" pitchFamily="2" charset="0"/>
                <a:ea typeface="+mn-ea"/>
                <a:cs typeface="Unica 77 LL" panose="020B0504010101010104" pitchFamily="34" charset="0"/>
              </a:defRPr>
            </a:pPr>
            <a:endParaRPr lang="da-DK"/>
          </a:p>
        </c:txPr>
        <c:crossAx val="626747600"/>
        <c:crosses val="autoZero"/>
        <c:crossBetween val="between"/>
      </c:valAx>
    </c:plotArea>
    <c:legend>
      <c:legendPos val="b"/>
      <c:overlay val="0"/>
    </c:legend>
    <c:plotVisOnly val="1"/>
    <c:dispBlanksAs val="gap"/>
    <c:showDLblsOverMax val="0"/>
    <c:extLst/>
  </c:chart>
  <c:txPr>
    <a:bodyPr/>
    <a:lstStyle/>
    <a:p>
      <a:pPr>
        <a:defRPr/>
      </a:pPr>
      <a:endParaRPr lang="da-DK"/>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'Ark1'!$B$1</c:f>
              <c:strCache>
                <c:ptCount val="1"/>
                <c:pt idx="0">
                  <c:v>Wind</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rgbClr val="FFFFFF"/>
                    </a:solidFill>
                    <a:latin typeface="+mn-lt"/>
                    <a:ea typeface="+mn-ea"/>
                    <a:cs typeface="+mn-cs"/>
                  </a:defRPr>
                </a:pPr>
                <a:endParaRPr lang="da-DK"/>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'Ark1'!$A$2:$A$16</c:f>
              <c:numCache>
                <c:formatCode>General</c:formatCode>
                <c:ptCount val="15"/>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pt idx="13">
                  <c:v>2023</c:v>
                </c:pt>
                <c:pt idx="14">
                  <c:v>2024</c:v>
                </c:pt>
              </c:numCache>
            </c:numRef>
          </c:cat>
          <c:val>
            <c:numRef>
              <c:f>'Ark1'!$B$2:$B$16</c:f>
              <c:numCache>
                <c:formatCode>General</c:formatCode>
                <c:ptCount val="15"/>
                <c:pt idx="0">
                  <c:v>19.399999999999999</c:v>
                </c:pt>
                <c:pt idx="1">
                  <c:v>22</c:v>
                </c:pt>
                <c:pt idx="2">
                  <c:v>28.2</c:v>
                </c:pt>
                <c:pt idx="3">
                  <c:v>30</c:v>
                </c:pt>
                <c:pt idx="4">
                  <c:v>33.1</c:v>
                </c:pt>
                <c:pt idx="5">
                  <c:v>39</c:v>
                </c:pt>
                <c:pt idx="6">
                  <c:v>42.1</c:v>
                </c:pt>
                <c:pt idx="7">
                  <c:v>37.6</c:v>
                </c:pt>
                <c:pt idx="8">
                  <c:v>43.4</c:v>
                </c:pt>
                <c:pt idx="9">
                  <c:v>40.6</c:v>
                </c:pt>
                <c:pt idx="10">
                  <c:v>47.1</c:v>
                </c:pt>
                <c:pt idx="11">
                  <c:v>46.5</c:v>
                </c:pt>
                <c:pt idx="12">
                  <c:v>43.8</c:v>
                </c:pt>
                <c:pt idx="13">
                  <c:v>53.8</c:v>
                </c:pt>
                <c:pt idx="14">
                  <c:v>53.5</c:v>
                </c:pt>
              </c:numCache>
            </c:numRef>
          </c:val>
          <c:extLst>
            <c:ext xmlns:c16="http://schemas.microsoft.com/office/drawing/2014/chart" uri="{C3380CC4-5D6E-409C-BE32-E72D297353CC}">
              <c16:uniqueId val="{00000000-556D-442C-B114-81D34B9A0DA0}"/>
            </c:ext>
          </c:extLst>
        </c:ser>
        <c:ser>
          <c:idx val="1"/>
          <c:order val="1"/>
          <c:tx>
            <c:strRef>
              <c:f>'Ark1'!$C$1</c:f>
              <c:strCache>
                <c:ptCount val="1"/>
                <c:pt idx="0">
                  <c:v>Solar</c:v>
                </c:pt>
              </c:strCache>
            </c:strRef>
          </c:tx>
          <c:spPr>
            <a:solidFill>
              <a:srgbClr val="00A77E">
                <a:alpha val="60000"/>
              </a:srgb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rgbClr val="FFFFFF"/>
                    </a:solidFill>
                    <a:latin typeface="+mn-lt"/>
                    <a:ea typeface="+mn-ea"/>
                    <a:cs typeface="+mn-cs"/>
                  </a:defRPr>
                </a:pPr>
                <a:endParaRPr lang="da-DK"/>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'Ark1'!$A$2:$A$16</c:f>
              <c:numCache>
                <c:formatCode>General</c:formatCode>
                <c:ptCount val="15"/>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pt idx="13">
                  <c:v>2023</c:v>
                </c:pt>
                <c:pt idx="14">
                  <c:v>2024</c:v>
                </c:pt>
              </c:numCache>
            </c:numRef>
          </c:cat>
          <c:val>
            <c:numRef>
              <c:f>'Ark1'!$C$2:$C$16</c:f>
              <c:numCache>
                <c:formatCode>General</c:formatCode>
                <c:ptCount val="15"/>
                <c:pt idx="0">
                  <c:v>0</c:v>
                </c:pt>
                <c:pt idx="1">
                  <c:v>0</c:v>
                </c:pt>
                <c:pt idx="2">
                  <c:v>0</c:v>
                </c:pt>
                <c:pt idx="3">
                  <c:v>0</c:v>
                </c:pt>
                <c:pt idx="4">
                  <c:v>0</c:v>
                </c:pt>
                <c:pt idx="5">
                  <c:v>1.8</c:v>
                </c:pt>
                <c:pt idx="6">
                  <c:v>1.8</c:v>
                </c:pt>
                <c:pt idx="7">
                  <c:v>2.2000000000000002</c:v>
                </c:pt>
                <c:pt idx="8">
                  <c:v>2.2999999999999998</c:v>
                </c:pt>
                <c:pt idx="9">
                  <c:v>2.8</c:v>
                </c:pt>
                <c:pt idx="10">
                  <c:v>2.8</c:v>
                </c:pt>
                <c:pt idx="11">
                  <c:v>3.4</c:v>
                </c:pt>
                <c:pt idx="12">
                  <c:v>3.6</c:v>
                </c:pt>
                <c:pt idx="13">
                  <c:v>9.3000000000000007</c:v>
                </c:pt>
                <c:pt idx="14">
                  <c:v>9.8000000000000007</c:v>
                </c:pt>
              </c:numCache>
            </c:numRef>
          </c:val>
          <c:extLst>
            <c:ext xmlns:c16="http://schemas.microsoft.com/office/drawing/2014/chart" uri="{C3380CC4-5D6E-409C-BE32-E72D297353CC}">
              <c16:uniqueId val="{00000001-556D-442C-B114-81D34B9A0DA0}"/>
            </c:ext>
          </c:extLst>
        </c:ser>
        <c:dLbls>
          <c:dLblPos val="ctr"/>
          <c:showLegendKey val="0"/>
          <c:showVal val="1"/>
          <c:showCatName val="0"/>
          <c:showSerName val="0"/>
          <c:showPercent val="0"/>
          <c:showBubbleSize val="0"/>
        </c:dLbls>
        <c:gapWidth val="150"/>
        <c:overlap val="100"/>
        <c:axId val="630854895"/>
        <c:axId val="630856335"/>
      </c:barChart>
      <c:catAx>
        <c:axId val="63085489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da-DK"/>
          </a:p>
        </c:txPr>
        <c:crossAx val="630856335"/>
        <c:crosses val="autoZero"/>
        <c:auto val="1"/>
        <c:lblAlgn val="ctr"/>
        <c:lblOffset val="100"/>
        <c:noMultiLvlLbl val="0"/>
      </c:catAx>
      <c:valAx>
        <c:axId val="63085633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da-DK"/>
          </a:p>
        </c:txPr>
        <c:crossAx val="63085489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da-DK"/>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da-DK"/>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222750711616016"/>
          <c:y val="7.5105060652681632E-2"/>
          <c:w val="0.56258219413282173"/>
          <c:h val="0.90178568991572405"/>
        </c:manualLayout>
      </c:layout>
      <c:doughnutChart>
        <c:varyColors val="1"/>
        <c:ser>
          <c:idx val="0"/>
          <c:order val="0"/>
          <c:tx>
            <c:strRef>
              <c:f>'Ark1'!$B$1</c:f>
              <c:strCache>
                <c:ptCount val="1"/>
                <c:pt idx="0">
                  <c:v>Salg</c:v>
                </c:pt>
              </c:strCache>
            </c:strRef>
          </c:tx>
          <c:spPr>
            <a:solidFill>
              <a:srgbClr val="00A77E">
                <a:alpha val="98000"/>
              </a:srgbClr>
            </a:solidFill>
            <a:ln>
              <a:noFill/>
            </a:ln>
          </c:spPr>
          <c:dPt>
            <c:idx val="0"/>
            <c:bubble3D val="0"/>
            <c:spPr>
              <a:solidFill>
                <a:schemeClr val="tx1">
                  <a:lumMod val="10000"/>
                  <a:lumOff val="90000"/>
                  <a:alpha val="98000"/>
                </a:schemeClr>
              </a:solidFill>
              <a:ln w="19050">
                <a:noFill/>
              </a:ln>
              <a:effectLst/>
            </c:spPr>
            <c:extLst>
              <c:ext xmlns:c16="http://schemas.microsoft.com/office/drawing/2014/chart" uri="{C3380CC4-5D6E-409C-BE32-E72D297353CC}">
                <c16:uniqueId val="{00000003-20F4-42DB-BBE9-8F2D5A278E9C}"/>
              </c:ext>
            </c:extLst>
          </c:dPt>
          <c:dPt>
            <c:idx val="1"/>
            <c:bubble3D val="0"/>
            <c:spPr>
              <a:solidFill>
                <a:srgbClr val="00A77E">
                  <a:alpha val="98000"/>
                </a:srgbClr>
              </a:solidFill>
              <a:ln w="19050">
                <a:noFill/>
              </a:ln>
              <a:effectLst/>
            </c:spPr>
            <c:extLst>
              <c:ext xmlns:c16="http://schemas.microsoft.com/office/drawing/2014/chart" uri="{C3380CC4-5D6E-409C-BE32-E72D297353CC}">
                <c16:uniqueId val="{00000002-20F4-42DB-BBE9-8F2D5A278E9C}"/>
              </c:ext>
            </c:extLst>
          </c:dPt>
          <c:dPt>
            <c:idx val="2"/>
            <c:bubble3D val="0"/>
            <c:spPr>
              <a:solidFill>
                <a:srgbClr val="00A77E">
                  <a:alpha val="98000"/>
                </a:srgbClr>
              </a:solidFill>
              <a:ln w="19050">
                <a:noFill/>
              </a:ln>
              <a:effectLst/>
            </c:spPr>
            <c:extLst>
              <c:ext xmlns:c16="http://schemas.microsoft.com/office/drawing/2014/chart" uri="{C3380CC4-5D6E-409C-BE32-E72D297353CC}">
                <c16:uniqueId val="{00000005-3E7F-49D4-B760-78F37399FEA8}"/>
              </c:ext>
            </c:extLst>
          </c:dPt>
          <c:dPt>
            <c:idx val="3"/>
            <c:bubble3D val="0"/>
            <c:spPr>
              <a:solidFill>
                <a:srgbClr val="00A77E">
                  <a:alpha val="98000"/>
                </a:srgbClr>
              </a:solidFill>
              <a:ln w="19050">
                <a:noFill/>
              </a:ln>
              <a:effectLst/>
            </c:spPr>
            <c:extLst>
              <c:ext xmlns:c16="http://schemas.microsoft.com/office/drawing/2014/chart" uri="{C3380CC4-5D6E-409C-BE32-E72D297353CC}">
                <c16:uniqueId val="{00000007-3E7F-49D4-B760-78F37399FEA8}"/>
              </c:ext>
            </c:extLst>
          </c:dPt>
          <c:cat>
            <c:strRef>
              <c:f>'Ark1'!$A$2:$A$5</c:f>
              <c:strCache>
                <c:ptCount val="2"/>
                <c:pt idx="0">
                  <c:v>1. kvartal</c:v>
                </c:pt>
                <c:pt idx="1">
                  <c:v>2. kvartal</c:v>
                </c:pt>
              </c:strCache>
            </c:strRef>
          </c:cat>
          <c:val>
            <c:numRef>
              <c:f>'Ark1'!$B$2:$B$5</c:f>
              <c:numCache>
                <c:formatCode>General</c:formatCode>
                <c:ptCount val="4"/>
                <c:pt idx="0">
                  <c:v>40</c:v>
                </c:pt>
                <c:pt idx="1">
                  <c:v>60</c:v>
                </c:pt>
              </c:numCache>
            </c:numRef>
          </c:val>
          <c:extLst>
            <c:ext xmlns:c16="http://schemas.microsoft.com/office/drawing/2014/chart" uri="{C3380CC4-5D6E-409C-BE32-E72D297353CC}">
              <c16:uniqueId val="{00000000-20F4-42DB-BBE9-8F2D5A278E9C}"/>
            </c:ext>
          </c:extLst>
        </c:ser>
        <c:dLbls>
          <c:showLegendKey val="0"/>
          <c:showVal val="0"/>
          <c:showCatName val="0"/>
          <c:showSerName val="0"/>
          <c:showPercent val="0"/>
          <c:showBubbleSize val="0"/>
          <c:showLeaderLines val="1"/>
        </c:dLbls>
        <c:firstSliceAng val="0"/>
        <c:holeSize val="75"/>
      </c:doughnutChart>
      <c:spPr>
        <a:noFill/>
        <a:ln>
          <a:solidFill>
            <a:srgbClr val="FFFFFF"/>
          </a:solid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da-DK"/>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a-D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222750711616016"/>
          <c:y val="7.5105060652681632E-2"/>
          <c:w val="0.56258219413282173"/>
          <c:h val="0.90178568991572405"/>
        </c:manualLayout>
      </c:layout>
      <c:doughnutChart>
        <c:varyColors val="1"/>
        <c:ser>
          <c:idx val="0"/>
          <c:order val="0"/>
          <c:tx>
            <c:strRef>
              <c:f>'Ark1'!$B$1</c:f>
              <c:strCache>
                <c:ptCount val="1"/>
                <c:pt idx="0">
                  <c:v>Salg</c:v>
                </c:pt>
              </c:strCache>
            </c:strRef>
          </c:tx>
          <c:spPr>
            <a:solidFill>
              <a:schemeClr val="tx1">
                <a:lumMod val="10000"/>
                <a:lumOff val="90000"/>
              </a:schemeClr>
            </a:solidFill>
            <a:ln>
              <a:noFill/>
            </a:ln>
          </c:spPr>
          <c:dPt>
            <c:idx val="0"/>
            <c:bubble3D val="0"/>
            <c:spPr>
              <a:solidFill>
                <a:schemeClr val="tx1">
                  <a:lumMod val="10000"/>
                  <a:lumOff val="90000"/>
                </a:schemeClr>
              </a:solidFill>
              <a:ln w="19050">
                <a:noFill/>
              </a:ln>
              <a:effectLst/>
            </c:spPr>
            <c:extLst>
              <c:ext xmlns:c16="http://schemas.microsoft.com/office/drawing/2014/chart" uri="{C3380CC4-5D6E-409C-BE32-E72D297353CC}">
                <c16:uniqueId val="{00000001-9663-45F4-877E-4029CB811737}"/>
              </c:ext>
            </c:extLst>
          </c:dPt>
          <c:dPt>
            <c:idx val="1"/>
            <c:bubble3D val="0"/>
            <c:spPr>
              <a:solidFill>
                <a:srgbClr val="004BC8"/>
              </a:solidFill>
              <a:ln w="19050">
                <a:noFill/>
              </a:ln>
              <a:effectLst/>
            </c:spPr>
            <c:extLst>
              <c:ext xmlns:c16="http://schemas.microsoft.com/office/drawing/2014/chart" uri="{C3380CC4-5D6E-409C-BE32-E72D297353CC}">
                <c16:uniqueId val="{00000003-9663-45F4-877E-4029CB811737}"/>
              </c:ext>
            </c:extLst>
          </c:dPt>
          <c:dPt>
            <c:idx val="2"/>
            <c:bubble3D val="0"/>
            <c:spPr>
              <a:solidFill>
                <a:schemeClr val="tx1">
                  <a:lumMod val="10000"/>
                  <a:lumOff val="90000"/>
                </a:schemeClr>
              </a:solidFill>
              <a:ln w="19050">
                <a:noFill/>
              </a:ln>
              <a:effectLst/>
            </c:spPr>
            <c:extLst>
              <c:ext xmlns:c16="http://schemas.microsoft.com/office/drawing/2014/chart" uri="{C3380CC4-5D6E-409C-BE32-E72D297353CC}">
                <c16:uniqueId val="{00000005-9663-45F4-877E-4029CB811737}"/>
              </c:ext>
            </c:extLst>
          </c:dPt>
          <c:dPt>
            <c:idx val="3"/>
            <c:bubble3D val="0"/>
            <c:spPr>
              <a:solidFill>
                <a:schemeClr val="tx1">
                  <a:lumMod val="10000"/>
                  <a:lumOff val="90000"/>
                </a:schemeClr>
              </a:solidFill>
              <a:ln w="19050">
                <a:noFill/>
              </a:ln>
              <a:effectLst/>
            </c:spPr>
            <c:extLst>
              <c:ext xmlns:c16="http://schemas.microsoft.com/office/drawing/2014/chart" uri="{C3380CC4-5D6E-409C-BE32-E72D297353CC}">
                <c16:uniqueId val="{00000007-9663-45F4-877E-4029CB811737}"/>
              </c:ext>
            </c:extLst>
          </c:dPt>
          <c:cat>
            <c:strRef>
              <c:f>'Ark1'!$A$2:$A$5</c:f>
              <c:strCache>
                <c:ptCount val="2"/>
                <c:pt idx="0">
                  <c:v>Resten</c:v>
                </c:pt>
                <c:pt idx="1">
                  <c:v>Partnerlande</c:v>
                </c:pt>
              </c:strCache>
            </c:strRef>
          </c:cat>
          <c:val>
            <c:numRef>
              <c:f>'Ark1'!$B$2:$B$5</c:f>
              <c:numCache>
                <c:formatCode>General</c:formatCode>
                <c:ptCount val="4"/>
                <c:pt idx="0">
                  <c:v>58</c:v>
                </c:pt>
                <c:pt idx="1">
                  <c:v>42</c:v>
                </c:pt>
              </c:numCache>
            </c:numRef>
          </c:val>
          <c:extLst>
            <c:ext xmlns:c16="http://schemas.microsoft.com/office/drawing/2014/chart" uri="{C3380CC4-5D6E-409C-BE32-E72D297353CC}">
              <c16:uniqueId val="{00000008-9663-45F4-877E-4029CB811737}"/>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da-DK"/>
    </a:p>
  </c:txPr>
  <c:externalData r:id="rId3">
    <c:autoUpdate val="0"/>
  </c:externalData>
</c:chartSpace>
</file>

<file path=ppt/charts/colors1.xml><?xml version="1.0" encoding="utf-8"?>
<cs:colorStyle xmlns:cs="http://schemas.microsoft.com/office/drawing/2012/chartStyle" xmlns:a="http://schemas.openxmlformats.org/drawingml/2006/main" meth="cycle" id="10000">
  <a:srgbClr val="637CEF"/>
  <a:srgbClr val="E3008C"/>
  <a:srgbClr val="2AA0A4"/>
  <a:srgbClr val="9373C0"/>
  <a:srgbClr val="13A10E"/>
  <a:srgbClr val="3A96DD"/>
  <a:srgbClr val="CA5010"/>
  <a:srgbClr val="57811B"/>
  <a:srgbClr val="B146C2"/>
  <a:srgbClr val="AE8C00"/>
  <a:srgbClr val="AE8C00"/>
  <a:srgbClr val="637CEF"/>
  <a:srgbClr val="EE5FB7"/>
  <a:srgbClr val="008B94"/>
  <a:srgbClr val="D77440"/>
  <a:srgbClr val="BA58C9"/>
  <a:srgbClr val="3A96DD"/>
  <a:srgbClr val="E3008C"/>
  <a:srgbClr val="C36BD1"/>
  <a:srgbClr val="D06228"/>
  <a:srgbClr val="57811B"/>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dsholder til sidehoved 1">
            <a:extLst>
              <a:ext uri="{FF2B5EF4-FFF2-40B4-BE49-F238E27FC236}">
                <a16:creationId xmlns:a16="http://schemas.microsoft.com/office/drawing/2014/main" id="{BC87A7C3-B386-4EE9-9FCF-F5EB2E5E606F}"/>
              </a:ext>
            </a:extLst>
          </p:cNvPr>
          <p:cNvSpPr>
            <a:spLocks noGrp="1"/>
          </p:cNvSpPr>
          <p:nvPr>
            <p:ph type="hdr" sz="quarter"/>
          </p:nvPr>
        </p:nvSpPr>
        <p:spPr>
          <a:xfrm>
            <a:off x="0" y="0"/>
            <a:ext cx="2945659" cy="498135"/>
          </a:xfrm>
          <a:prstGeom prst="rect">
            <a:avLst/>
          </a:prstGeom>
        </p:spPr>
        <p:txBody>
          <a:bodyPr vert="horz" lIns="91436" tIns="45719" rIns="91436" bIns="45719" rtlCol="0"/>
          <a:lstStyle>
            <a:lvl1pPr algn="l">
              <a:defRPr sz="1200"/>
            </a:lvl1pPr>
          </a:lstStyle>
          <a:p>
            <a:endParaRPr lang="en-GB">
              <a:latin typeface="Unica 77 LL" panose="020B0504010101010104" pitchFamily="34" charset="77"/>
            </a:endParaRPr>
          </a:p>
        </p:txBody>
      </p:sp>
      <p:sp>
        <p:nvSpPr>
          <p:cNvPr id="3" name="Pladsholder til dato 2">
            <a:extLst>
              <a:ext uri="{FF2B5EF4-FFF2-40B4-BE49-F238E27FC236}">
                <a16:creationId xmlns:a16="http://schemas.microsoft.com/office/drawing/2014/main" id="{7D165B0F-86D7-47FB-A810-FE5E418AFCA4}"/>
              </a:ext>
            </a:extLst>
          </p:cNvPr>
          <p:cNvSpPr>
            <a:spLocks noGrp="1"/>
          </p:cNvSpPr>
          <p:nvPr>
            <p:ph type="dt" sz="quarter" idx="1"/>
          </p:nvPr>
        </p:nvSpPr>
        <p:spPr>
          <a:xfrm>
            <a:off x="3850444" y="0"/>
            <a:ext cx="2945659" cy="498135"/>
          </a:xfrm>
          <a:prstGeom prst="rect">
            <a:avLst/>
          </a:prstGeom>
        </p:spPr>
        <p:txBody>
          <a:bodyPr vert="horz" lIns="91436" tIns="45719" rIns="91436" bIns="45719" rtlCol="0"/>
          <a:lstStyle>
            <a:lvl1pPr algn="r">
              <a:defRPr sz="1200"/>
            </a:lvl1pPr>
          </a:lstStyle>
          <a:p>
            <a:fld id="{04CFFC50-D04C-4657-A3DC-5E57DA518629}" type="datetimeFigureOut">
              <a:rPr lang="en-GB" smtClean="0">
                <a:latin typeface="Unica 77 LL" panose="020B0504010101010104" pitchFamily="34" charset="77"/>
              </a:rPr>
              <a:t>08/04/2026</a:t>
            </a:fld>
            <a:endParaRPr lang="en-GB">
              <a:latin typeface="Unica 77 LL" panose="020B0504010101010104" pitchFamily="34" charset="77"/>
            </a:endParaRPr>
          </a:p>
        </p:txBody>
      </p:sp>
      <p:sp>
        <p:nvSpPr>
          <p:cNvPr id="4" name="Pladsholder til sidefod 3">
            <a:extLst>
              <a:ext uri="{FF2B5EF4-FFF2-40B4-BE49-F238E27FC236}">
                <a16:creationId xmlns:a16="http://schemas.microsoft.com/office/drawing/2014/main" id="{778DA0E7-2427-4B09-AB62-9C7A89A1CB18}"/>
              </a:ext>
            </a:extLst>
          </p:cNvPr>
          <p:cNvSpPr>
            <a:spLocks noGrp="1"/>
          </p:cNvSpPr>
          <p:nvPr>
            <p:ph type="ftr" sz="quarter" idx="2"/>
          </p:nvPr>
        </p:nvSpPr>
        <p:spPr>
          <a:xfrm>
            <a:off x="0" y="9430092"/>
            <a:ext cx="2945659" cy="498134"/>
          </a:xfrm>
          <a:prstGeom prst="rect">
            <a:avLst/>
          </a:prstGeom>
        </p:spPr>
        <p:txBody>
          <a:bodyPr vert="horz" lIns="91436" tIns="45719" rIns="91436" bIns="45719" rtlCol="0" anchor="b"/>
          <a:lstStyle>
            <a:lvl1pPr algn="l">
              <a:defRPr sz="1200"/>
            </a:lvl1pPr>
          </a:lstStyle>
          <a:p>
            <a:endParaRPr lang="en-GB">
              <a:latin typeface="Unica 77 LL" panose="020B0504010101010104" pitchFamily="34" charset="77"/>
            </a:endParaRPr>
          </a:p>
        </p:txBody>
      </p:sp>
      <p:sp>
        <p:nvSpPr>
          <p:cNvPr id="5" name="Pladsholder til slidenummer 4">
            <a:extLst>
              <a:ext uri="{FF2B5EF4-FFF2-40B4-BE49-F238E27FC236}">
                <a16:creationId xmlns:a16="http://schemas.microsoft.com/office/drawing/2014/main" id="{8A374B0A-BFA7-42FF-93A9-EE2482F482D7}"/>
              </a:ext>
            </a:extLst>
          </p:cNvPr>
          <p:cNvSpPr>
            <a:spLocks noGrp="1"/>
          </p:cNvSpPr>
          <p:nvPr>
            <p:ph type="sldNum" sz="quarter" idx="3"/>
          </p:nvPr>
        </p:nvSpPr>
        <p:spPr>
          <a:xfrm>
            <a:off x="3850444" y="9430092"/>
            <a:ext cx="2945659" cy="498134"/>
          </a:xfrm>
          <a:prstGeom prst="rect">
            <a:avLst/>
          </a:prstGeom>
        </p:spPr>
        <p:txBody>
          <a:bodyPr vert="horz" lIns="91436" tIns="45719" rIns="91436" bIns="45719" rtlCol="0" anchor="b"/>
          <a:lstStyle>
            <a:lvl1pPr algn="r">
              <a:defRPr sz="1200"/>
            </a:lvl1pPr>
          </a:lstStyle>
          <a:p>
            <a:fld id="{5E7D908D-9265-40AF-BE4B-D2B9AFF9CE5B}" type="slidenum">
              <a:rPr lang="en-GB" smtClean="0">
                <a:latin typeface="Unica 77 LL" panose="020B0504010101010104" pitchFamily="34" charset="77"/>
              </a:rPr>
              <a:t>‹nr.›</a:t>
            </a:fld>
            <a:endParaRPr lang="en-GB">
              <a:latin typeface="Unica 77 LL" panose="020B0504010101010104" pitchFamily="34" charset="77"/>
            </a:endParaRPr>
          </a:p>
        </p:txBody>
      </p:sp>
    </p:spTree>
    <p:extLst>
      <p:ext uri="{BB962C8B-B14F-4D97-AF65-F5344CB8AC3E}">
        <p14:creationId xmlns:p14="http://schemas.microsoft.com/office/powerpoint/2010/main" val="39909807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tshållare för sidhuvud 1"/>
          <p:cNvSpPr>
            <a:spLocks noGrp="1"/>
          </p:cNvSpPr>
          <p:nvPr>
            <p:ph type="hdr" sz="quarter"/>
          </p:nvPr>
        </p:nvSpPr>
        <p:spPr>
          <a:xfrm>
            <a:off x="0" y="0"/>
            <a:ext cx="2945659" cy="498135"/>
          </a:xfrm>
          <a:prstGeom prst="rect">
            <a:avLst/>
          </a:prstGeom>
        </p:spPr>
        <p:txBody>
          <a:bodyPr vert="horz" lIns="91436" tIns="45719" rIns="91436" bIns="45719" rtlCol="0"/>
          <a:lstStyle>
            <a:lvl1pPr algn="l">
              <a:defRPr sz="1200" b="0" i="0">
                <a:latin typeface="Unica 77 LL" panose="020B0504010101010104" pitchFamily="34" charset="77"/>
              </a:defRPr>
            </a:lvl1pPr>
          </a:lstStyle>
          <a:p>
            <a:endParaRPr lang="sv-SE"/>
          </a:p>
        </p:txBody>
      </p:sp>
      <p:sp>
        <p:nvSpPr>
          <p:cNvPr id="3" name="Platshållare för datum 2"/>
          <p:cNvSpPr>
            <a:spLocks noGrp="1"/>
          </p:cNvSpPr>
          <p:nvPr>
            <p:ph type="dt" idx="1"/>
          </p:nvPr>
        </p:nvSpPr>
        <p:spPr>
          <a:xfrm>
            <a:off x="3850444" y="0"/>
            <a:ext cx="2945659" cy="498135"/>
          </a:xfrm>
          <a:prstGeom prst="rect">
            <a:avLst/>
          </a:prstGeom>
        </p:spPr>
        <p:txBody>
          <a:bodyPr vert="horz" lIns="91436" tIns="45719" rIns="91436" bIns="45719" rtlCol="0"/>
          <a:lstStyle>
            <a:lvl1pPr algn="r">
              <a:defRPr sz="1200" b="0" i="0">
                <a:latin typeface="Unica 77 LL" panose="020B0504010101010104" pitchFamily="34" charset="77"/>
              </a:defRPr>
            </a:lvl1pPr>
          </a:lstStyle>
          <a:p>
            <a:fld id="{D632440B-CC07-493F-9632-F1E3939CE6B3}" type="datetimeFigureOut">
              <a:rPr lang="sv-SE" smtClean="0"/>
              <a:pPr/>
              <a:t>2026-04-08</a:t>
            </a:fld>
            <a:endParaRPr lang="sv-SE"/>
          </a:p>
        </p:txBody>
      </p:sp>
      <p:sp>
        <p:nvSpPr>
          <p:cNvPr id="4" name="Platshållare för bildobjekt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36" tIns="45719" rIns="91436" bIns="45719" rtlCol="0" anchor="ctr"/>
          <a:lstStyle/>
          <a:p>
            <a:endParaRPr lang="sv-SE"/>
          </a:p>
        </p:txBody>
      </p:sp>
      <p:sp>
        <p:nvSpPr>
          <p:cNvPr id="5" name="Platshållare för anteckningar 4"/>
          <p:cNvSpPr>
            <a:spLocks noGrp="1"/>
          </p:cNvSpPr>
          <p:nvPr>
            <p:ph type="body" sz="quarter" idx="3"/>
          </p:nvPr>
        </p:nvSpPr>
        <p:spPr>
          <a:xfrm>
            <a:off x="679768" y="4777958"/>
            <a:ext cx="5438140" cy="3909239"/>
          </a:xfrm>
          <a:prstGeom prst="rect">
            <a:avLst/>
          </a:prstGeom>
        </p:spPr>
        <p:txBody>
          <a:bodyPr vert="horz" lIns="91436" tIns="45719" rIns="91436" bIns="45719" rtlCol="0"/>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6" name="Platshållare för sidfot 5"/>
          <p:cNvSpPr>
            <a:spLocks noGrp="1"/>
          </p:cNvSpPr>
          <p:nvPr>
            <p:ph type="ftr" sz="quarter" idx="4"/>
          </p:nvPr>
        </p:nvSpPr>
        <p:spPr>
          <a:xfrm>
            <a:off x="0" y="9430092"/>
            <a:ext cx="2945659" cy="498134"/>
          </a:xfrm>
          <a:prstGeom prst="rect">
            <a:avLst/>
          </a:prstGeom>
        </p:spPr>
        <p:txBody>
          <a:bodyPr vert="horz" lIns="91436" tIns="45719" rIns="91436" bIns="45719" rtlCol="0" anchor="b"/>
          <a:lstStyle>
            <a:lvl1pPr algn="l">
              <a:defRPr sz="1200" b="0" i="0">
                <a:latin typeface="Unica 77 LL" panose="020B0504010101010104" pitchFamily="34" charset="77"/>
              </a:defRPr>
            </a:lvl1pPr>
          </a:lstStyle>
          <a:p>
            <a:endParaRPr lang="sv-SE"/>
          </a:p>
        </p:txBody>
      </p:sp>
      <p:sp>
        <p:nvSpPr>
          <p:cNvPr id="7" name="Platshållare för bildnummer 6"/>
          <p:cNvSpPr>
            <a:spLocks noGrp="1"/>
          </p:cNvSpPr>
          <p:nvPr>
            <p:ph type="sldNum" sz="quarter" idx="5"/>
          </p:nvPr>
        </p:nvSpPr>
        <p:spPr>
          <a:xfrm>
            <a:off x="3850444" y="9430092"/>
            <a:ext cx="2945659" cy="498134"/>
          </a:xfrm>
          <a:prstGeom prst="rect">
            <a:avLst/>
          </a:prstGeom>
        </p:spPr>
        <p:txBody>
          <a:bodyPr vert="horz" lIns="91436" tIns="45719" rIns="91436" bIns="45719" rtlCol="0" anchor="b"/>
          <a:lstStyle>
            <a:lvl1pPr algn="r">
              <a:defRPr sz="1200" b="0" i="0">
                <a:latin typeface="Unica 77 LL" panose="020B0504010101010104" pitchFamily="34" charset="77"/>
              </a:defRPr>
            </a:lvl1pPr>
          </a:lstStyle>
          <a:p>
            <a:fld id="{E59E10BB-F074-4B97-AD97-D9EE5DE249AD}" type="slidenum">
              <a:rPr lang="sv-SE" smtClean="0"/>
              <a:pPr/>
              <a:t>‹nr.›</a:t>
            </a:fld>
            <a:endParaRPr lang="sv-SE"/>
          </a:p>
        </p:txBody>
      </p:sp>
    </p:spTree>
    <p:extLst>
      <p:ext uri="{BB962C8B-B14F-4D97-AF65-F5344CB8AC3E}">
        <p14:creationId xmlns:p14="http://schemas.microsoft.com/office/powerpoint/2010/main" val="3018174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Unica 77 LL" panose="020B0504010101010104" pitchFamily="34" charset="77"/>
        <a:ea typeface="+mn-ea"/>
        <a:cs typeface="+mn-cs"/>
      </a:defRPr>
    </a:lvl1pPr>
    <a:lvl2pPr marL="457200" algn="l" defTabSz="914400" rtl="0" eaLnBrk="1" latinLnBrk="0" hangingPunct="1">
      <a:defRPr sz="1200" b="0" i="0" kern="1200">
        <a:solidFill>
          <a:schemeClr val="tx1"/>
        </a:solidFill>
        <a:latin typeface="Unica 77 LL" panose="020B0504010101010104" pitchFamily="34" charset="77"/>
        <a:ea typeface="+mn-ea"/>
        <a:cs typeface="+mn-cs"/>
      </a:defRPr>
    </a:lvl2pPr>
    <a:lvl3pPr marL="914400" algn="l" defTabSz="914400" rtl="0" eaLnBrk="1" latinLnBrk="0" hangingPunct="1">
      <a:defRPr sz="1200" b="0" i="0" kern="1200">
        <a:solidFill>
          <a:schemeClr val="tx1"/>
        </a:solidFill>
        <a:latin typeface="Unica 77 LL" panose="020B0504010101010104" pitchFamily="34" charset="77"/>
        <a:ea typeface="+mn-ea"/>
        <a:cs typeface="+mn-cs"/>
      </a:defRPr>
    </a:lvl3pPr>
    <a:lvl4pPr marL="1371600" algn="l" defTabSz="914400" rtl="0" eaLnBrk="1" latinLnBrk="0" hangingPunct="1">
      <a:defRPr sz="1200" b="0" i="0" kern="1200">
        <a:solidFill>
          <a:schemeClr val="tx1"/>
        </a:solidFill>
        <a:latin typeface="Unica 77 LL" panose="020B0504010101010104" pitchFamily="34" charset="77"/>
        <a:ea typeface="+mn-ea"/>
        <a:cs typeface="+mn-cs"/>
      </a:defRPr>
    </a:lvl4pPr>
    <a:lvl5pPr marL="1828800" algn="l" defTabSz="914400" rtl="0" eaLnBrk="1" latinLnBrk="0" hangingPunct="1">
      <a:defRPr sz="1200" b="0" i="0" kern="1200">
        <a:solidFill>
          <a:schemeClr val="tx1"/>
        </a:solidFill>
        <a:latin typeface="Unica 77 LL" panose="020B0504010101010104" pitchFamily="34" charset="77"/>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ns.dk/globalt-samarbejde/globalt-energisamarbejde"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stateofgreen.sharepoint.com/sites/faelles/delte%20dokumenter/05%20powerpoints/03%20sog%20master%20powerpoint%20(hog)/data%20til%20pr%C3%A6sentationer/datakilder/17.12.2025%20raw%20data%20til%20master%20pr%C3%A6sentation%202025/co2-e%20-%20klimastatus%20og%20-fremskrivning%202025.pdf?web=1" TargetMode="External"/><Relationship Id="rId2" Type="http://schemas.openxmlformats.org/officeDocument/2006/relationships/slide" Target="../slides/slide7.xml"/><Relationship Id="rId1" Type="http://schemas.openxmlformats.org/officeDocument/2006/relationships/notesMaster" Target="../notesMasters/notesMaster1.xml"/><Relationship Id="rId5" Type="http://schemas.openxmlformats.org/officeDocument/2006/relationships/hyperlink" Target="https://stateofgreen.sharepoint.com/:x:/r/sites/Faelles/_layouts/15/Doc.aspx?sourcedoc=%7B96B7F761-FA8A-4982-B37C-9D238DB4F67B%7D&amp;file=Data%20-%20masterpr%C3%A6sentation%20(under%20construction).xlsx&amp;action=default&amp;mobileredirect=true" TargetMode="External"/><Relationship Id="rId4" Type="http://schemas.openxmlformats.org/officeDocument/2006/relationships/hyperlink" Target="https://stateofgreen.sharepoint.com/:x:/r/sites/Faelles/_layouts/15/Doc.aspx?sourcedoc=%7BB1CD440A-5DAA-4DA9-A057-248F195BD117%7D&amp;file=CO2e%20raw%20data%20-%20KF25%20Tal%20bag%20figurer%2008-25.xlsx&amp;action=default&amp;mobileredirect=true"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stateofgreen.sharepoint.com/sites/Faelles/Delte%20dokumenter/Forms/AllItems.aspx?id=%2Fsites%2FFaelles%2FDelte%20dokumenter%2F05%20PowerPoints%2F03%20SOG%20Master%20PowerPoint%20%28HOG%29%2FData%20til%20pr%C3%A6sentationer%2FDatakilder%2FRaw%20data%20til%20master%20pr%C3%A6sentation%202025%2F2025%2D10%2D22%5FVand%5Fi%5Ftal%5F2025%2Epdf&amp;parent=%2Fsites%2FFaelles%2FDelte%20dokumenter%2F05%20PowerPoints%2F03%20SOG%20Master%20PowerPoint%20%28HOG%29%2FData%20til%20pr%C3%A6sentationer%2FDatakilder%2FRaw%20data%20til%20master%20pr%C3%A6sentation%202025"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stateofgreen.sharepoint.com/:x:/r/sites/Faelles/_layouts/15/Doc.aspx?sourcedoc=%7B96B7F761-FA8A-4982-B37C-9D238DB4F67B%7D&amp;file=Data%20-%20masterpr%C3%A6sentation%20(under%20construction).xlsx&amp;action=default&amp;mobileredirect=true" TargetMode="External"/><Relationship Id="rId5" Type="http://schemas.openxmlformats.org/officeDocument/2006/relationships/hyperlink" Target="https://stateofgreen.sharepoint.com/:x:/r/sites/Faelles/_layouts/15/Doc.aspx?sourcedoc=%7B81506B42-1745-4A64-A1E7-EF0D7F201CDF%7D&amp;file=Water%20consumption%20raw%20data%20-%20Vand%20i%20tal%202025%20-%20DANVA.xlsx&amp;action=default&amp;mobileredirect=true" TargetMode="External"/><Relationship Id="rId4" Type="http://schemas.openxmlformats.org/officeDocument/2006/relationships/hyperlink" Target="https://stateofgreen.sharepoint.com/sites/Faelles/Delte%20dokumenter/Forms/AllItems.aspx?id=%2Fsites%2FFaelles%2FDelte%20dokumenter%2F05%20PowerPoints%2F03%20SOG%20Master%20PowerPoint%20%28HOG%29%2FData%20til%20pr%C3%A6sentationer%2FDatakilder%2F17%2E12%2E2025%20Raw%20data%20til%20master%20pr%C3%A6sentation%202025%2FWater%20consumption%20%2D%20Vand%5Fi%5Ftal%5F2025%2Epdf&amp;parent=%2Fsites%2FFaelles%2FDelte%20dokumenter%2F05%20PowerPoints%2F03%20SOG%20Master%20PowerPoint%20%28HOG%29%2FData%20til%20pr%C3%A6sentationer%2FDatakilder%2F17%2E12%2E2025%20Raw%20data%20til%20master%20pr%C3%A6sentation%202025"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stateofgreen.sharepoint.com/sites/Faelles/Delte%20dokumenter/Forms/AllItems.aspx?id=%2Fsites%2FFaelles%2FDelte%20dokumenter%2F05%20PowerPoints%2F03%20SOG%20Master%20PowerPoint%20%28HOG%29%2FData%20til%20pr%C3%A6sentationer%2FDatakilder%2F17%2E12%2E2025%20Raw%20data%20til%20master%20pr%C3%A6sentation%202025%2FEnergy%20consumption%20%2D%20Energistatistik%202024%2Epdf&amp;parent=%2Fsites%2FFaelles%2FDelte%20dokumenter%2F05%20PowerPoints%2F03%20SOG%20Master%20PowerPoint%20%28HOG%29%2FData%20til%20pr%C3%A6sentationer%2FDatakilder%2F17%2E12%2E2025%20Raw%20data%20til%20master%20pr%C3%A6sentation%202025" TargetMode="External"/><Relationship Id="rId2" Type="http://schemas.openxmlformats.org/officeDocument/2006/relationships/slide" Target="../slides/slide9.xml"/><Relationship Id="rId1" Type="http://schemas.openxmlformats.org/officeDocument/2006/relationships/notesMaster" Target="../notesMasters/notesMaster1.xml"/><Relationship Id="rId5" Type="http://schemas.openxmlformats.org/officeDocument/2006/relationships/hyperlink" Target="https://stateofgreen.sharepoint.com/:x:/r/sites/Faelles/_layouts/15/Doc.aspx?sourcedoc=%7B96B7F761-FA8A-4982-B37C-9D238DB4F67B%7D&amp;file=Data%20-%20masterpr%C3%A6sentation%20(under%20construction).xlsx&amp;action=default&amp;mobileredirect=true" TargetMode="External"/><Relationship Id="rId4" Type="http://schemas.openxmlformats.org/officeDocument/2006/relationships/hyperlink" Target="https://stateofgreen.sharepoint.com/:x:/r/sites/Faelles/_layouts/15/Doc.aspx?sourcedoc=%7BB449E19C-F22B-4DEE-9391-F42BC4934083%7D&amp;file=Energy%20consumption%20raw%20data%20-%20Energistyrelsen%20energiforbrug.xlsx&amp;action=default&amp;mobileredirect=true"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dst.dk/da/Statistik/temaer/klima"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stateofgreen.sharepoint.com/:x:/r/sites/Faelles/_layouts/15/Doc.aspx?sourcedoc=%7B96B7F761-FA8A-4982-B37C-9D238DB4F67B%7D&amp;file=Data%20-%20masterpr%C3%A6sentation%20(under%20construction).xlsx&amp;action=default&amp;mobileredirect=true" TargetMode="External"/><Relationship Id="rId5" Type="http://schemas.openxmlformats.org/officeDocument/2006/relationships/hyperlink" Target="https://stateofgreen.sharepoint.com/:x:/r/sites/Faelles/_layouts/15/Doc.aspx?sourcedoc=%7BD545B4A3-A6E4-41D6-9208-51B276EEE0E8%7D&amp;file=GDP%20raw%20data.xlsx&amp;action=default&amp;mobileredirect=true" TargetMode="External"/><Relationship Id="rId4" Type="http://schemas.openxmlformats.org/officeDocument/2006/relationships/hyperlink" Target="https://www.statistikbanken.dk/20515"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3" Type="http://schemas.openxmlformats.org/officeDocument/2006/relationships/hyperlink" Target="https://ens.dk/sites/ens.dk/files/Analyser/danmarks_globale_klimapaavirkning-_hovedrapport_2024.pdf"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43" indent="-171443">
              <a:buFont typeface="Arial" panose="020B0604020202020204" pitchFamily="34" charset="0"/>
              <a:buChar char="•"/>
            </a:pPr>
            <a:r>
              <a:rPr lang="en-GB" dirty="0"/>
              <a:t>Welcome to State of Green and welcome to our showroom, House of Green</a:t>
            </a:r>
          </a:p>
          <a:p>
            <a:pPr marL="171443" indent="-171443">
              <a:buFont typeface="Arial" panose="020B0604020202020204" pitchFamily="34" charset="0"/>
              <a:buChar char="•"/>
            </a:pPr>
            <a:r>
              <a:rPr lang="en-GB" dirty="0"/>
              <a:t>My name is XYZ and I will be giving you a presentation about Denmark’s green transition and…</a:t>
            </a:r>
          </a:p>
        </p:txBody>
      </p:sp>
      <p:sp>
        <p:nvSpPr>
          <p:cNvPr id="4" name="Slide Number Placeholder 3"/>
          <p:cNvSpPr>
            <a:spLocks noGrp="1"/>
          </p:cNvSpPr>
          <p:nvPr>
            <p:ph type="sldNum" sz="quarter" idx="5"/>
          </p:nvPr>
        </p:nvSpPr>
        <p:spPr/>
        <p:txBody>
          <a:bodyPr/>
          <a:lstStyle/>
          <a:p>
            <a:fld id="{E59E10BB-F074-4B97-AD97-D9EE5DE249AD}" type="slidenum">
              <a:rPr lang="sv-SE" smtClean="0"/>
              <a:t>1</a:t>
            </a:fld>
            <a:endParaRPr lang="sv-SE"/>
          </a:p>
        </p:txBody>
      </p:sp>
    </p:spTree>
    <p:extLst>
      <p:ext uri="{BB962C8B-B14F-4D97-AF65-F5344CB8AC3E}">
        <p14:creationId xmlns:p14="http://schemas.microsoft.com/office/powerpoint/2010/main" val="4011627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This is </a:t>
            </a:r>
            <a:r>
              <a:rPr lang="da-DK" err="1"/>
              <a:t>our</a:t>
            </a:r>
            <a:r>
              <a:rPr lang="da-DK"/>
              <a:t> plan for </a:t>
            </a:r>
            <a:r>
              <a:rPr lang="da-DK" err="1"/>
              <a:t>today</a:t>
            </a:r>
            <a:r>
              <a:rPr lang="da-DK"/>
              <a:t>. </a:t>
            </a:r>
          </a:p>
          <a:p>
            <a:endParaRPr lang="da-DK"/>
          </a:p>
          <a:p>
            <a:r>
              <a:rPr lang="da-DK" err="1"/>
              <a:t>During</a:t>
            </a:r>
            <a:r>
              <a:rPr lang="da-DK"/>
              <a:t> </a:t>
            </a:r>
            <a:r>
              <a:rPr lang="da-DK" err="1"/>
              <a:t>my</a:t>
            </a:r>
            <a:r>
              <a:rPr lang="da-DK"/>
              <a:t> </a:t>
            </a:r>
            <a:r>
              <a:rPr lang="da-DK" err="1"/>
              <a:t>presentation</a:t>
            </a:r>
            <a:r>
              <a:rPr lang="da-DK"/>
              <a:t> I </a:t>
            </a:r>
            <a:r>
              <a:rPr lang="da-DK" err="1"/>
              <a:t>will</a:t>
            </a:r>
            <a:r>
              <a:rPr lang="da-DK"/>
              <a:t> </a:t>
            </a:r>
            <a:r>
              <a:rPr lang="da-DK" err="1"/>
              <a:t>introduce</a:t>
            </a:r>
            <a:r>
              <a:rPr lang="da-DK"/>
              <a:t> </a:t>
            </a:r>
            <a:r>
              <a:rPr lang="da-DK" err="1"/>
              <a:t>you</a:t>
            </a:r>
            <a:r>
              <a:rPr lang="da-DK"/>
              <a:t> to </a:t>
            </a:r>
            <a:r>
              <a:rPr lang="da-DK" err="1"/>
              <a:t>Denmark’s</a:t>
            </a:r>
            <a:r>
              <a:rPr lang="da-DK"/>
              <a:t> green transition, </a:t>
            </a:r>
            <a:r>
              <a:rPr lang="da-DK" err="1"/>
              <a:t>past</a:t>
            </a:r>
            <a:r>
              <a:rPr lang="da-DK"/>
              <a:t>, present and future ambitions. To </a:t>
            </a:r>
            <a:r>
              <a:rPr lang="da-DK" err="1"/>
              <a:t>begin</a:t>
            </a:r>
            <a:r>
              <a:rPr lang="da-DK"/>
              <a:t> with, I have a short video to set the tone of </a:t>
            </a:r>
            <a:r>
              <a:rPr lang="da-DK" err="1"/>
              <a:t>our</a:t>
            </a:r>
            <a:r>
              <a:rPr lang="da-DK"/>
              <a:t> meeting </a:t>
            </a:r>
            <a:r>
              <a:rPr lang="da-DK" err="1"/>
              <a:t>today</a:t>
            </a:r>
            <a:r>
              <a:rPr lang="da-DK"/>
              <a:t>. </a:t>
            </a:r>
          </a:p>
        </p:txBody>
      </p:sp>
      <p:sp>
        <p:nvSpPr>
          <p:cNvPr id="4" name="Pladsholder til slidenummer 3"/>
          <p:cNvSpPr>
            <a:spLocks noGrp="1"/>
          </p:cNvSpPr>
          <p:nvPr>
            <p:ph type="sldNum" sz="quarter" idx="5"/>
          </p:nvPr>
        </p:nvSpPr>
        <p:spPr/>
        <p:txBody>
          <a:bodyPr/>
          <a:lstStyle/>
          <a:p>
            <a:fld id="{E59E10BB-F074-4B97-AD97-D9EE5DE249AD}" type="slidenum">
              <a:rPr lang="sv-SE" smtClean="0"/>
              <a:pPr/>
              <a:t>2</a:t>
            </a:fld>
            <a:endParaRPr lang="sv-SE"/>
          </a:p>
        </p:txBody>
      </p:sp>
    </p:spTree>
    <p:extLst>
      <p:ext uri="{BB962C8B-B14F-4D97-AF65-F5344CB8AC3E}">
        <p14:creationId xmlns:p14="http://schemas.microsoft.com/office/powerpoint/2010/main" val="2239013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0815" indent="-170815">
              <a:buFont typeface="Arial" panose="020B0604020202020204" pitchFamily="34" charset="0"/>
              <a:buChar char="•"/>
            </a:pPr>
            <a:r>
              <a:rPr lang="da-DK" err="1">
                <a:latin typeface="Unica 77 LL"/>
              </a:rPr>
              <a:t>Why</a:t>
            </a:r>
            <a:r>
              <a:rPr lang="da-DK">
                <a:latin typeface="Unica 77 LL"/>
              </a:rPr>
              <a:t> visit Denmark </a:t>
            </a:r>
            <a:r>
              <a:rPr lang="da-DK" err="1">
                <a:latin typeface="Unica 77 LL"/>
              </a:rPr>
              <a:t>when</a:t>
            </a:r>
            <a:r>
              <a:rPr lang="da-DK">
                <a:latin typeface="Unica 77 LL"/>
              </a:rPr>
              <a:t> </a:t>
            </a:r>
            <a:r>
              <a:rPr lang="da-DK" err="1">
                <a:latin typeface="Unica 77 LL"/>
              </a:rPr>
              <a:t>looking</a:t>
            </a:r>
            <a:r>
              <a:rPr lang="da-DK">
                <a:latin typeface="Unica 77 LL"/>
              </a:rPr>
              <a:t> for inspiration to tackling </a:t>
            </a:r>
            <a:r>
              <a:rPr lang="da-DK" err="1">
                <a:latin typeface="Unica 77 LL"/>
              </a:rPr>
              <a:t>climate</a:t>
            </a:r>
            <a:r>
              <a:rPr lang="da-DK">
                <a:latin typeface="Unica 77 LL"/>
              </a:rPr>
              <a:t> </a:t>
            </a:r>
            <a:r>
              <a:rPr lang="da-DK" err="1">
                <a:latin typeface="Unica 77 LL"/>
              </a:rPr>
              <a:t>related</a:t>
            </a:r>
            <a:r>
              <a:rPr lang="da-DK">
                <a:latin typeface="Unica 77 LL"/>
              </a:rPr>
              <a:t> </a:t>
            </a:r>
            <a:r>
              <a:rPr lang="da-DK" err="1">
                <a:latin typeface="Unica 77 LL"/>
              </a:rPr>
              <a:t>challenges</a:t>
            </a:r>
            <a:r>
              <a:rPr lang="da-DK">
                <a:latin typeface="Unica 77 LL"/>
              </a:rPr>
              <a:t>, </a:t>
            </a:r>
            <a:r>
              <a:rPr lang="da-DK" err="1">
                <a:latin typeface="Unica 77 LL"/>
              </a:rPr>
              <a:t>one</a:t>
            </a:r>
            <a:r>
              <a:rPr lang="da-DK">
                <a:latin typeface="Unica 77 LL"/>
              </a:rPr>
              <a:t> </a:t>
            </a:r>
            <a:r>
              <a:rPr lang="da-DK" err="1">
                <a:latin typeface="Unica 77 LL"/>
              </a:rPr>
              <a:t>might</a:t>
            </a:r>
            <a:r>
              <a:rPr lang="da-DK">
                <a:latin typeface="Unica 77 LL"/>
              </a:rPr>
              <a:t> ask</a:t>
            </a:r>
          </a:p>
          <a:p>
            <a:pPr marL="170815" indent="-170815">
              <a:buFont typeface="Arial" panose="020B0604020202020204" pitchFamily="34" charset="0"/>
              <a:buChar char="•"/>
            </a:pPr>
            <a:r>
              <a:rPr lang="da-DK">
                <a:latin typeface="Unica 77 LL"/>
              </a:rPr>
              <a:t>Denmark is a </a:t>
            </a:r>
            <a:r>
              <a:rPr lang="da-DK" err="1">
                <a:latin typeface="Unica 77 LL"/>
              </a:rPr>
              <a:t>very</a:t>
            </a:r>
            <a:r>
              <a:rPr lang="da-DK">
                <a:latin typeface="Unica 77 LL"/>
              </a:rPr>
              <a:t> small country with a negligible </a:t>
            </a:r>
            <a:r>
              <a:rPr lang="da-DK" err="1">
                <a:latin typeface="Unica 77 LL"/>
              </a:rPr>
              <a:t>carbon</a:t>
            </a:r>
            <a:r>
              <a:rPr lang="da-DK">
                <a:latin typeface="Unica 77 LL"/>
              </a:rPr>
              <a:t> </a:t>
            </a:r>
            <a:r>
              <a:rPr lang="da-DK" err="1">
                <a:latin typeface="Unica 77 LL"/>
              </a:rPr>
              <a:t>footprint</a:t>
            </a:r>
            <a:r>
              <a:rPr lang="da-DK">
                <a:latin typeface="Unica 77 LL"/>
              </a:rPr>
              <a:t> </a:t>
            </a:r>
          </a:p>
          <a:p>
            <a:pPr marL="171443" indent="-171443">
              <a:buFont typeface="Arial" panose="020B0604020202020204" pitchFamily="34" charset="0"/>
              <a:buChar char="•"/>
            </a:pPr>
            <a:endParaRPr lang="da-DK"/>
          </a:p>
          <a:p>
            <a:r>
              <a:rPr lang="da-DK">
                <a:latin typeface="Unica 77 LL"/>
              </a:rPr>
              <a:t>Kilde:</a:t>
            </a:r>
            <a:br>
              <a:rPr lang="da-DK">
                <a:latin typeface="Unica 77 LL"/>
              </a:rPr>
            </a:br>
            <a:r>
              <a:rPr lang="da-DK">
                <a:hlinkClick r:id="rId3"/>
              </a:rPr>
              <a:t>https://ens.dk/globalt-samarbejde/globalt-energisamarbejde</a:t>
            </a:r>
            <a:endParaRPr lang="da-DK"/>
          </a:p>
          <a:p>
            <a:pPr marL="0" indent="0">
              <a:buFontTx/>
              <a:buNone/>
            </a:pPr>
            <a:endParaRPr lang="da-DK"/>
          </a:p>
          <a:p>
            <a:pPr>
              <a:buFont typeface="Arial" panose="020B0604020202020204" pitchFamily="34" charset="0"/>
            </a:pPr>
            <a:endParaRPr lang="da-DK"/>
          </a:p>
        </p:txBody>
      </p:sp>
      <p:sp>
        <p:nvSpPr>
          <p:cNvPr id="4" name="Pladsholder til slidenummer 3"/>
          <p:cNvSpPr>
            <a:spLocks noGrp="1"/>
          </p:cNvSpPr>
          <p:nvPr>
            <p:ph type="sldNum" sz="quarter" idx="5"/>
          </p:nvPr>
        </p:nvSpPr>
        <p:spPr/>
        <p:txBody>
          <a:bodyPr/>
          <a:lstStyle/>
          <a:p>
            <a:fld id="{E59E10BB-F074-4B97-AD97-D9EE5DE249AD}" type="slidenum">
              <a:rPr lang="sv-SE" smtClean="0"/>
              <a:pPr/>
              <a:t>3</a:t>
            </a:fld>
            <a:endParaRPr lang="sv-SE"/>
          </a:p>
        </p:txBody>
      </p:sp>
    </p:spTree>
    <p:extLst>
      <p:ext uri="{BB962C8B-B14F-4D97-AF65-F5344CB8AC3E}">
        <p14:creationId xmlns:p14="http://schemas.microsoft.com/office/powerpoint/2010/main" val="3692116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43" indent="-171443" defTabSz="914365">
              <a:buFont typeface="Arial" panose="020B0604020202020204" pitchFamily="34" charset="0"/>
              <a:buChar char="•"/>
              <a:defRPr/>
            </a:pPr>
            <a:r>
              <a:rPr lang="da-DK"/>
              <a:t>Denmark’s greenhouse gas emissions </a:t>
            </a:r>
            <a:r>
              <a:rPr lang="da-DK" err="1"/>
              <a:t>represent</a:t>
            </a:r>
            <a:r>
              <a:rPr lang="da-DK"/>
              <a:t> a </a:t>
            </a:r>
            <a:r>
              <a:rPr lang="da-DK" err="1"/>
              <a:t>tiny</a:t>
            </a:r>
            <a:r>
              <a:rPr lang="da-DK"/>
              <a:t> </a:t>
            </a:r>
            <a:r>
              <a:rPr lang="da-DK" err="1"/>
              <a:t>fraction</a:t>
            </a:r>
            <a:r>
              <a:rPr lang="da-DK"/>
              <a:t> of global emissions – more </a:t>
            </a:r>
            <a:r>
              <a:rPr lang="da-DK" err="1"/>
              <a:t>specifically</a:t>
            </a:r>
            <a:r>
              <a:rPr lang="da-DK"/>
              <a:t>, </a:t>
            </a:r>
            <a:r>
              <a:rPr lang="da-DK" err="1"/>
              <a:t>approx</a:t>
            </a:r>
            <a:r>
              <a:rPr lang="da-DK"/>
              <a:t>. 0.1%</a:t>
            </a:r>
          </a:p>
          <a:p>
            <a:pPr marL="171443" indent="-171443" defTabSz="914365">
              <a:buFont typeface="Arial" panose="020B0604020202020204" pitchFamily="34" charset="0"/>
              <a:buChar char="•"/>
              <a:defRPr/>
            </a:pPr>
            <a:endParaRPr lang="da-DK" sz="1800">
              <a:latin typeface="Calibri" panose="020F0502020204030204" pitchFamily="34" charset="0"/>
              <a:ea typeface="Calibri" panose="020F0502020204030204" pitchFamily="34" charset="0"/>
            </a:endParaRPr>
          </a:p>
          <a:p>
            <a:pPr marL="171443" indent="-171443" defTabSz="914365">
              <a:buFont typeface="Arial" panose="020B0604020202020204" pitchFamily="34" charset="0"/>
              <a:buChar char="•"/>
              <a:defRPr/>
            </a:pPr>
            <a:r>
              <a:rPr lang="en-US" sz="1800">
                <a:latin typeface="Calibri" panose="020F0502020204030204" pitchFamily="34" charset="0"/>
                <a:ea typeface="Calibri" panose="020F0502020204030204" pitchFamily="34" charset="0"/>
              </a:rPr>
              <a:t>In fact, </a:t>
            </a:r>
            <a:r>
              <a:rPr lang="en-US" sz="1800" b="1">
                <a:latin typeface="Calibri" panose="020F0502020204030204" pitchFamily="34" charset="0"/>
                <a:ea typeface="Calibri" panose="020F0502020204030204" pitchFamily="34" charset="0"/>
              </a:rPr>
              <a:t>Only six countries in the world have emissions that account for at least 2% of the global total: China, the United States, India, Russia, Japan, and Iran</a:t>
            </a:r>
            <a:r>
              <a:rPr lang="en-US" sz="1800">
                <a:latin typeface="Calibri" panose="020F0502020204030204" pitchFamily="34" charset="0"/>
                <a:ea typeface="Calibri" panose="020F0502020204030204" pitchFamily="34" charset="0"/>
              </a:rPr>
              <a:t>.</a:t>
            </a:r>
            <a:endParaRPr lang="da-DK" sz="1800">
              <a:latin typeface="Calibri" panose="020F0502020204030204" pitchFamily="34" charset="0"/>
              <a:ea typeface="Calibri" panose="020F0502020204030204" pitchFamily="34" charset="0"/>
            </a:endParaRPr>
          </a:p>
          <a:p>
            <a:r>
              <a:rPr lang="en-US" sz="1800">
                <a:latin typeface="Calibri" panose="020F0502020204030204" pitchFamily="34" charset="0"/>
                <a:ea typeface="Calibri" panose="020F0502020204030204" pitchFamily="34" charset="0"/>
              </a:rPr>
              <a:t> </a:t>
            </a:r>
            <a:endParaRPr lang="da-DK" sz="1800">
              <a:latin typeface="Calibri" panose="020F0502020204030204" pitchFamily="34" charset="0"/>
              <a:ea typeface="Calibri" panose="020F0502020204030204" pitchFamily="34" charset="0"/>
            </a:endParaRPr>
          </a:p>
          <a:p>
            <a:pPr marL="285739" indent="-285739">
              <a:buFont typeface="Arial" panose="020B0604020202020204" pitchFamily="34" charset="0"/>
              <a:buChar char="•"/>
            </a:pPr>
            <a:r>
              <a:rPr lang="en-US" sz="1800">
                <a:latin typeface="Calibri" panose="020F0502020204030204" pitchFamily="34" charset="0"/>
                <a:ea typeface="Calibri" panose="020F0502020204030204" pitchFamily="34" charset="0"/>
              </a:rPr>
              <a:t>The countries that emit less than 2% and might consider themselves to be “negligible”.</a:t>
            </a:r>
            <a:endParaRPr lang="da-DK" sz="1800">
              <a:latin typeface="Calibri" panose="020F0502020204030204" pitchFamily="34" charset="0"/>
              <a:ea typeface="Calibri" panose="020F0502020204030204" pitchFamily="34" charset="0"/>
            </a:endParaRPr>
          </a:p>
          <a:p>
            <a:pPr marL="285739" indent="-285739">
              <a:buFont typeface="Arial" panose="020B0604020202020204" pitchFamily="34" charset="0"/>
              <a:buChar char="•"/>
            </a:pPr>
            <a:endParaRPr lang="da-DK" sz="1800">
              <a:latin typeface="Calibri" panose="020F0502020204030204" pitchFamily="34" charset="0"/>
              <a:ea typeface="Calibri" panose="020F0502020204030204" pitchFamily="34" charset="0"/>
            </a:endParaRPr>
          </a:p>
          <a:p>
            <a:pPr marL="285739" indent="-285739">
              <a:buFont typeface="Arial" panose="020B0604020202020204" pitchFamily="34" charset="0"/>
              <a:buChar char="•"/>
            </a:pPr>
            <a:r>
              <a:rPr lang="en-US" sz="1800">
                <a:latin typeface="Calibri" panose="020F0502020204030204" pitchFamily="34" charset="0"/>
                <a:ea typeface="Calibri" panose="020F0502020204030204" pitchFamily="34" charset="0"/>
              </a:rPr>
              <a:t>But, collectively, all of these countries add up to 36% of the world’s CO2 emissions. </a:t>
            </a:r>
            <a:r>
              <a:rPr lang="en-US" sz="1800" u="sng">
                <a:latin typeface="Calibri" panose="020F0502020204030204" pitchFamily="34" charset="0"/>
                <a:ea typeface="Calibri" panose="020F0502020204030204" pitchFamily="34" charset="0"/>
              </a:rPr>
              <a:t>That’s more than China.</a:t>
            </a:r>
            <a:endParaRPr lang="da-DK" sz="1800" u="sng">
              <a:latin typeface="Calibri" panose="020F0502020204030204" pitchFamily="34" charset="0"/>
              <a:ea typeface="Calibri" panose="020F0502020204030204" pitchFamily="34" charset="0"/>
            </a:endParaRPr>
          </a:p>
          <a:p>
            <a:pPr marL="285739" indent="-285739">
              <a:buFont typeface="Arial" panose="020B0604020202020204" pitchFamily="34" charset="0"/>
              <a:buChar char="•"/>
            </a:pPr>
            <a:endParaRPr lang="da-DK" sz="1800">
              <a:latin typeface="Calibri" panose="020F0502020204030204" pitchFamily="34" charset="0"/>
              <a:ea typeface="Calibri" panose="020F0502020204030204" pitchFamily="34" charset="0"/>
            </a:endParaRPr>
          </a:p>
          <a:p>
            <a:pPr marL="285739" indent="-285739">
              <a:buFont typeface="Arial" panose="020B0604020202020204" pitchFamily="34" charset="0"/>
              <a:buChar char="•"/>
            </a:pPr>
            <a:r>
              <a:rPr lang="en-US" sz="1800">
                <a:latin typeface="Calibri" panose="020F0502020204030204" pitchFamily="34" charset="0"/>
                <a:ea typeface="Calibri" panose="020F0502020204030204" pitchFamily="34" charset="0"/>
              </a:rPr>
              <a:t>Imagine if all of these countries decided to reduce their emissions and reach net-zero. The biggest chunk of the world’s emissions would</a:t>
            </a:r>
            <a:r>
              <a:rPr lang="da-DK" sz="1800">
                <a:latin typeface="Calibri" panose="020F0502020204030204" pitchFamily="34" charset="0"/>
                <a:ea typeface="Calibri" panose="020F0502020204030204" pitchFamily="34" charset="0"/>
              </a:rPr>
              <a:t> </a:t>
            </a:r>
            <a:r>
              <a:rPr lang="da-DK" sz="1800" err="1">
                <a:latin typeface="Calibri" panose="020F0502020204030204" pitchFamily="34" charset="0"/>
                <a:ea typeface="Calibri" panose="020F0502020204030204" pitchFamily="34" charset="0"/>
              </a:rPr>
              <a:t>be</a:t>
            </a:r>
            <a:r>
              <a:rPr lang="da-DK" sz="1800">
                <a:latin typeface="Calibri" panose="020F0502020204030204" pitchFamily="34" charset="0"/>
                <a:ea typeface="Calibri" panose="020F0502020204030204" pitchFamily="34" charset="0"/>
              </a:rPr>
              <a:t> </a:t>
            </a:r>
            <a:r>
              <a:rPr lang="da-DK" sz="1800" err="1">
                <a:latin typeface="Calibri" panose="020F0502020204030204" pitchFamily="34" charset="0"/>
                <a:ea typeface="Calibri" panose="020F0502020204030204" pitchFamily="34" charset="0"/>
              </a:rPr>
              <a:t>tackled</a:t>
            </a:r>
            <a:endParaRPr lang="da-DK" sz="1800">
              <a:latin typeface="Calibri" panose="020F0502020204030204" pitchFamily="34" charset="0"/>
              <a:ea typeface="Calibri" panose="020F0502020204030204" pitchFamily="34" charset="0"/>
            </a:endParaRPr>
          </a:p>
          <a:p>
            <a:pPr marL="171443" indent="-171443" defTabSz="914365">
              <a:buFont typeface="Arial" panose="020B0604020202020204" pitchFamily="34" charset="0"/>
              <a:buChar char="•"/>
              <a:defRPr/>
            </a:pPr>
            <a:endParaRPr lang="da-DK"/>
          </a:p>
          <a:p>
            <a:pPr marL="171443" indent="-171443">
              <a:buFont typeface="Arial" panose="020B0604020202020204" pitchFamily="34" charset="0"/>
              <a:buChar char="•"/>
            </a:pPr>
            <a:endParaRPr lang="da-DK"/>
          </a:p>
        </p:txBody>
      </p:sp>
      <p:sp>
        <p:nvSpPr>
          <p:cNvPr id="4" name="Pladsholder til slidenummer 3"/>
          <p:cNvSpPr>
            <a:spLocks noGrp="1"/>
          </p:cNvSpPr>
          <p:nvPr>
            <p:ph type="sldNum" sz="quarter" idx="5"/>
          </p:nvPr>
        </p:nvSpPr>
        <p:spPr/>
        <p:txBody>
          <a:bodyPr/>
          <a:lstStyle/>
          <a:p>
            <a:fld id="{E59E10BB-F074-4B97-AD97-D9EE5DE249AD}" type="slidenum">
              <a:rPr lang="sv-SE" smtClean="0"/>
              <a:pPr/>
              <a:t>4</a:t>
            </a:fld>
            <a:endParaRPr lang="sv-SE"/>
          </a:p>
        </p:txBody>
      </p:sp>
    </p:spTree>
    <p:extLst>
      <p:ext uri="{BB962C8B-B14F-4D97-AF65-F5344CB8AC3E}">
        <p14:creationId xmlns:p14="http://schemas.microsoft.com/office/powerpoint/2010/main" val="40968134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43" indent="-171443" defTabSz="914365">
              <a:buFont typeface="Arial" panose="020B0604020202020204" pitchFamily="34" charset="0"/>
              <a:buChar char="•"/>
              <a:defRPr/>
            </a:pPr>
            <a:r>
              <a:rPr lang="da-DK" dirty="0"/>
              <a:t>And </a:t>
            </a:r>
            <a:r>
              <a:rPr lang="da-DK" dirty="0" err="1"/>
              <a:t>we</a:t>
            </a:r>
            <a:r>
              <a:rPr lang="da-DK" dirty="0"/>
              <a:t> </a:t>
            </a:r>
            <a:r>
              <a:rPr lang="da-DK" dirty="0" err="1"/>
              <a:t>are</a:t>
            </a:r>
            <a:r>
              <a:rPr lang="da-DK" dirty="0"/>
              <a:t> </a:t>
            </a:r>
            <a:r>
              <a:rPr lang="da-DK" dirty="0" err="1"/>
              <a:t>very</a:t>
            </a:r>
            <a:r>
              <a:rPr lang="da-DK" dirty="0"/>
              <a:t> </a:t>
            </a:r>
            <a:r>
              <a:rPr lang="da-DK" dirty="0" err="1"/>
              <a:t>ambitious</a:t>
            </a:r>
            <a:r>
              <a:rPr lang="da-DK" dirty="0"/>
              <a:t>. </a:t>
            </a:r>
            <a:r>
              <a:rPr lang="da-DK" dirty="0" err="1"/>
              <a:t>We</a:t>
            </a:r>
            <a:r>
              <a:rPr lang="da-DK" dirty="0"/>
              <a:t> have a </a:t>
            </a:r>
            <a:r>
              <a:rPr lang="da-DK" dirty="0" err="1"/>
              <a:t>legally</a:t>
            </a:r>
            <a:r>
              <a:rPr lang="da-DK" dirty="0"/>
              <a:t> binding </a:t>
            </a:r>
            <a:r>
              <a:rPr lang="da-DK" dirty="0" err="1"/>
              <a:t>climate</a:t>
            </a:r>
            <a:r>
              <a:rPr lang="da-DK" dirty="0"/>
              <a:t> </a:t>
            </a:r>
            <a:r>
              <a:rPr lang="da-DK" dirty="0" err="1"/>
              <a:t>act</a:t>
            </a:r>
            <a:r>
              <a:rPr lang="da-DK" dirty="0"/>
              <a:t> </a:t>
            </a:r>
            <a:r>
              <a:rPr lang="da-DK" dirty="0" err="1"/>
              <a:t>that</a:t>
            </a:r>
            <a:r>
              <a:rPr lang="da-DK" dirty="0"/>
              <a:t> </a:t>
            </a:r>
            <a:r>
              <a:rPr lang="da-DK" dirty="0" err="1"/>
              <a:t>compels</a:t>
            </a:r>
            <a:r>
              <a:rPr lang="da-DK" dirty="0"/>
              <a:t> </a:t>
            </a:r>
            <a:r>
              <a:rPr lang="da-DK" dirty="0" err="1"/>
              <a:t>us</a:t>
            </a:r>
            <a:r>
              <a:rPr lang="da-DK" dirty="0"/>
              <a:t> to </a:t>
            </a:r>
            <a:r>
              <a:rPr lang="da-DK" dirty="0" err="1"/>
              <a:t>lower</a:t>
            </a:r>
            <a:r>
              <a:rPr lang="da-DK" dirty="0"/>
              <a:t> </a:t>
            </a:r>
            <a:r>
              <a:rPr lang="da-DK" dirty="0" err="1"/>
              <a:t>our</a:t>
            </a:r>
            <a:r>
              <a:rPr lang="da-DK" dirty="0"/>
              <a:t> GHG emissions by 70% by 2030 </a:t>
            </a:r>
            <a:r>
              <a:rPr lang="da-DK" dirty="0" err="1"/>
              <a:t>compared</a:t>
            </a:r>
            <a:r>
              <a:rPr lang="da-DK" dirty="0"/>
              <a:t> to 1990 </a:t>
            </a:r>
            <a:r>
              <a:rPr lang="da-DK" dirty="0" err="1"/>
              <a:t>levels</a:t>
            </a:r>
            <a:endParaRPr lang="da-DK" dirty="0"/>
          </a:p>
          <a:p>
            <a:pPr marL="171443" indent="-171443" defTabSz="914365">
              <a:buFont typeface="Arial" panose="020B0604020202020204" pitchFamily="34" charset="0"/>
              <a:buChar char="•"/>
              <a:defRPr/>
            </a:pPr>
            <a:r>
              <a:rPr lang="da-DK" dirty="0" err="1"/>
              <a:t>However</a:t>
            </a:r>
            <a:r>
              <a:rPr lang="da-DK" dirty="0"/>
              <a:t>, </a:t>
            </a:r>
            <a:r>
              <a:rPr lang="da-DK" dirty="0" err="1"/>
              <a:t>despite</a:t>
            </a:r>
            <a:r>
              <a:rPr lang="da-DK" dirty="0"/>
              <a:t> </a:t>
            </a:r>
            <a:r>
              <a:rPr lang="da-DK" dirty="0" err="1"/>
              <a:t>our</a:t>
            </a:r>
            <a:r>
              <a:rPr lang="da-DK" dirty="0"/>
              <a:t> small </a:t>
            </a:r>
            <a:r>
              <a:rPr lang="da-DK" dirty="0" err="1"/>
              <a:t>size</a:t>
            </a:r>
            <a:r>
              <a:rPr lang="da-DK" dirty="0"/>
              <a:t>, </a:t>
            </a:r>
            <a:r>
              <a:rPr lang="da-DK" dirty="0" err="1"/>
              <a:t>our</a:t>
            </a:r>
            <a:r>
              <a:rPr lang="da-DK" dirty="0"/>
              <a:t> </a:t>
            </a:r>
            <a:r>
              <a:rPr lang="da-DK" dirty="0" err="1"/>
              <a:t>climate</a:t>
            </a:r>
            <a:r>
              <a:rPr lang="da-DK" dirty="0"/>
              <a:t> </a:t>
            </a:r>
            <a:r>
              <a:rPr lang="da-DK" dirty="0" err="1"/>
              <a:t>targets</a:t>
            </a:r>
            <a:r>
              <a:rPr lang="da-DK" dirty="0"/>
              <a:t> and </a:t>
            </a:r>
            <a:r>
              <a:rPr lang="da-DK" dirty="0" err="1"/>
              <a:t>efforts</a:t>
            </a:r>
            <a:r>
              <a:rPr lang="da-DK" dirty="0"/>
              <a:t> </a:t>
            </a:r>
            <a:r>
              <a:rPr lang="da-DK" dirty="0" err="1"/>
              <a:t>are</a:t>
            </a:r>
            <a:r>
              <a:rPr lang="da-DK" dirty="0"/>
              <a:t> </a:t>
            </a:r>
            <a:r>
              <a:rPr lang="da-DK" dirty="0" err="1"/>
              <a:t>very</a:t>
            </a:r>
            <a:r>
              <a:rPr lang="da-DK" dirty="0"/>
              <a:t> </a:t>
            </a:r>
            <a:r>
              <a:rPr lang="da-DK" dirty="0" err="1"/>
              <a:t>ambitious</a:t>
            </a:r>
            <a:r>
              <a:rPr lang="da-DK" dirty="0"/>
              <a:t> by international </a:t>
            </a:r>
            <a:r>
              <a:rPr lang="da-DK" dirty="0" err="1"/>
              <a:t>comparison</a:t>
            </a:r>
            <a:endParaRPr lang="da-DK" dirty="0"/>
          </a:p>
          <a:p>
            <a:pPr marL="171443" indent="-171443" defTabSz="914365">
              <a:buFont typeface="Arial" panose="020B0604020202020204" pitchFamily="34" charset="0"/>
              <a:buChar char="•"/>
              <a:defRPr/>
            </a:pPr>
            <a:r>
              <a:rPr lang="da-DK" dirty="0" err="1"/>
              <a:t>We</a:t>
            </a:r>
            <a:r>
              <a:rPr lang="da-DK" dirty="0"/>
              <a:t> have a </a:t>
            </a:r>
            <a:r>
              <a:rPr lang="da-DK" dirty="0" err="1"/>
              <a:t>legally</a:t>
            </a:r>
            <a:r>
              <a:rPr lang="da-DK" dirty="0"/>
              <a:t> binding </a:t>
            </a:r>
            <a:r>
              <a:rPr lang="da-DK" dirty="0" err="1"/>
              <a:t>climate</a:t>
            </a:r>
            <a:r>
              <a:rPr lang="da-DK" dirty="0"/>
              <a:t> </a:t>
            </a:r>
            <a:r>
              <a:rPr lang="da-DK" dirty="0" err="1"/>
              <a:t>act</a:t>
            </a:r>
            <a:r>
              <a:rPr lang="da-DK" dirty="0"/>
              <a:t> </a:t>
            </a:r>
            <a:r>
              <a:rPr lang="da-DK" dirty="0" err="1"/>
              <a:t>that</a:t>
            </a:r>
            <a:r>
              <a:rPr lang="da-DK" dirty="0"/>
              <a:t> </a:t>
            </a:r>
            <a:r>
              <a:rPr lang="da-DK" dirty="0" err="1"/>
              <a:t>compels</a:t>
            </a:r>
            <a:r>
              <a:rPr lang="da-DK" dirty="0"/>
              <a:t> </a:t>
            </a:r>
            <a:r>
              <a:rPr lang="da-DK" dirty="0" err="1"/>
              <a:t>us</a:t>
            </a:r>
            <a:r>
              <a:rPr lang="da-DK" dirty="0"/>
              <a:t> to </a:t>
            </a:r>
            <a:r>
              <a:rPr lang="da-DK" dirty="0" err="1"/>
              <a:t>lower</a:t>
            </a:r>
            <a:r>
              <a:rPr lang="da-DK" dirty="0"/>
              <a:t> </a:t>
            </a:r>
            <a:r>
              <a:rPr lang="da-DK" dirty="0" err="1"/>
              <a:t>our</a:t>
            </a:r>
            <a:r>
              <a:rPr lang="da-DK" dirty="0"/>
              <a:t> GHG emissions by 70% by 2030 </a:t>
            </a:r>
            <a:r>
              <a:rPr lang="da-DK" dirty="0" err="1"/>
              <a:t>compared</a:t>
            </a:r>
            <a:r>
              <a:rPr lang="da-DK" dirty="0"/>
              <a:t> to 1990 </a:t>
            </a:r>
            <a:r>
              <a:rPr lang="da-DK" dirty="0" err="1"/>
              <a:t>levels</a:t>
            </a:r>
            <a:endParaRPr lang="da-DK" dirty="0"/>
          </a:p>
          <a:p>
            <a:endParaRPr lang="da-DK" dirty="0"/>
          </a:p>
          <a:p>
            <a:endParaRPr lang="da-DK" dirty="0"/>
          </a:p>
        </p:txBody>
      </p:sp>
      <p:sp>
        <p:nvSpPr>
          <p:cNvPr id="4" name="Pladsholder til slidenummer 3"/>
          <p:cNvSpPr>
            <a:spLocks noGrp="1"/>
          </p:cNvSpPr>
          <p:nvPr>
            <p:ph type="sldNum" sz="quarter" idx="5"/>
          </p:nvPr>
        </p:nvSpPr>
        <p:spPr/>
        <p:txBody>
          <a:bodyPr/>
          <a:lstStyle/>
          <a:p>
            <a:fld id="{E59E10BB-F074-4B97-AD97-D9EE5DE249AD}" type="slidenum">
              <a:rPr lang="sv-SE" smtClean="0"/>
              <a:pPr/>
              <a:t>5</a:t>
            </a:fld>
            <a:endParaRPr lang="sv-SE"/>
          </a:p>
        </p:txBody>
      </p:sp>
    </p:spTree>
    <p:extLst>
      <p:ext uri="{BB962C8B-B14F-4D97-AF65-F5344CB8AC3E}">
        <p14:creationId xmlns:p14="http://schemas.microsoft.com/office/powerpoint/2010/main" val="13012658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43" indent="-171443" defTabSz="914365">
              <a:buFont typeface="Arial" panose="020B0604020202020204" pitchFamily="34" charset="0"/>
              <a:buChar char="•"/>
              <a:defRPr/>
            </a:pPr>
            <a:r>
              <a:rPr lang="da-DK"/>
              <a:t>…and </a:t>
            </a:r>
            <a:r>
              <a:rPr lang="da-DK" err="1"/>
              <a:t>this</a:t>
            </a:r>
            <a:r>
              <a:rPr lang="da-DK"/>
              <a:t> is </a:t>
            </a:r>
            <a:r>
              <a:rPr lang="da-DK" err="1"/>
              <a:t>only</a:t>
            </a:r>
            <a:r>
              <a:rPr lang="da-DK"/>
              <a:t> a </a:t>
            </a:r>
            <a:r>
              <a:rPr lang="da-DK" err="1"/>
              <a:t>stepping</a:t>
            </a:r>
            <a:r>
              <a:rPr lang="da-DK"/>
              <a:t> </a:t>
            </a:r>
            <a:r>
              <a:rPr lang="da-DK" err="1"/>
              <a:t>stone</a:t>
            </a:r>
            <a:r>
              <a:rPr lang="da-DK"/>
              <a:t> en route to </a:t>
            </a:r>
            <a:r>
              <a:rPr lang="da-DK" err="1"/>
              <a:t>becoming</a:t>
            </a:r>
            <a:r>
              <a:rPr lang="da-DK"/>
              <a:t> a </a:t>
            </a:r>
            <a:r>
              <a:rPr lang="da-DK" err="1"/>
              <a:t>climate</a:t>
            </a:r>
            <a:r>
              <a:rPr lang="da-DK"/>
              <a:t> neutral society by 2050 (or 5 </a:t>
            </a:r>
            <a:r>
              <a:rPr lang="da-DK" err="1"/>
              <a:t>years</a:t>
            </a:r>
            <a:r>
              <a:rPr lang="da-DK"/>
              <a:t> </a:t>
            </a:r>
            <a:r>
              <a:rPr lang="da-DK" err="1"/>
              <a:t>earlier</a:t>
            </a:r>
            <a:r>
              <a:rPr lang="da-DK"/>
              <a:t>, in 2045, as the new Danish </a:t>
            </a:r>
            <a:r>
              <a:rPr lang="da-DK" err="1"/>
              <a:t>government</a:t>
            </a:r>
            <a:r>
              <a:rPr lang="da-DK"/>
              <a:t> has </a:t>
            </a:r>
            <a:r>
              <a:rPr lang="da-DK" err="1"/>
              <a:t>proposed</a:t>
            </a:r>
            <a:r>
              <a:rPr lang="da-DK"/>
              <a:t>)</a:t>
            </a:r>
          </a:p>
          <a:p>
            <a:endParaRPr lang="da-DK"/>
          </a:p>
        </p:txBody>
      </p:sp>
      <p:sp>
        <p:nvSpPr>
          <p:cNvPr id="4" name="Pladsholder til slidenummer 3"/>
          <p:cNvSpPr>
            <a:spLocks noGrp="1"/>
          </p:cNvSpPr>
          <p:nvPr>
            <p:ph type="sldNum" sz="quarter" idx="5"/>
          </p:nvPr>
        </p:nvSpPr>
        <p:spPr/>
        <p:txBody>
          <a:bodyPr/>
          <a:lstStyle/>
          <a:p>
            <a:fld id="{E59E10BB-F074-4B97-AD97-D9EE5DE249AD}" type="slidenum">
              <a:rPr lang="sv-SE" smtClean="0"/>
              <a:pPr/>
              <a:t>6</a:t>
            </a:fld>
            <a:endParaRPr lang="sv-SE"/>
          </a:p>
        </p:txBody>
      </p:sp>
    </p:spTree>
    <p:extLst>
      <p:ext uri="{BB962C8B-B14F-4D97-AF65-F5344CB8AC3E}">
        <p14:creationId xmlns:p14="http://schemas.microsoft.com/office/powerpoint/2010/main" val="34446939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815" indent="-170815">
              <a:buFont typeface="Arial" panose="020B0604020202020204" pitchFamily="34" charset="0"/>
              <a:buChar char="•"/>
            </a:pPr>
            <a:r>
              <a:rPr lang="en-GB">
                <a:latin typeface="Unica 77 LL"/>
              </a:rPr>
              <a:t>So how is our decarbonisation journey going?</a:t>
            </a:r>
            <a:endParaRPr lang="da-DK">
              <a:latin typeface="Unica 77 LL"/>
            </a:endParaRPr>
          </a:p>
          <a:p>
            <a:pPr marL="170815" indent="-170815">
              <a:buFont typeface="Arial" panose="020B0604020202020204" pitchFamily="34" charset="0"/>
              <a:buChar char="•"/>
            </a:pPr>
            <a:r>
              <a:rPr lang="en-GB">
                <a:latin typeface="Unica 77 LL"/>
              </a:rPr>
              <a:t>Since, 1990 (which is the Paris agreement benchmark) we have reduced national GHG emissions by 53% so far</a:t>
            </a:r>
          </a:p>
          <a:p>
            <a:endParaRPr lang="en-GB"/>
          </a:p>
          <a:p>
            <a:pPr>
              <a:defRPr/>
            </a:pPr>
            <a:r>
              <a:rPr lang="en-GB" i="1">
                <a:latin typeface="Unica 77 LL"/>
              </a:rPr>
              <a:t>Note: </a:t>
            </a:r>
            <a:r>
              <a:rPr lang="en-GB" i="1" err="1">
                <a:latin typeface="Unica 77 LL"/>
              </a:rPr>
              <a:t>Tidligere</a:t>
            </a:r>
            <a:r>
              <a:rPr lang="en-GB" i="1">
                <a:latin typeface="Unica 77 LL"/>
              </a:rPr>
              <a:t> </a:t>
            </a:r>
            <a:r>
              <a:rPr lang="en-GB" i="1" err="1">
                <a:latin typeface="Unica 77 LL"/>
              </a:rPr>
              <a:t>præsentation</a:t>
            </a:r>
            <a:r>
              <a:rPr lang="en-GB" i="1">
                <a:latin typeface="Unica 77 LL"/>
              </a:rPr>
              <a:t> </a:t>
            </a:r>
            <a:r>
              <a:rPr lang="en-GB" i="1" err="1">
                <a:latin typeface="Unica 77 LL"/>
              </a:rPr>
              <a:t>viste</a:t>
            </a:r>
            <a:r>
              <a:rPr lang="en-GB" i="1">
                <a:latin typeface="Unica 77 LL"/>
              </a:rPr>
              <a:t> </a:t>
            </a:r>
            <a:r>
              <a:rPr lang="en-GB" i="1" err="1">
                <a:latin typeface="Unica 77 LL"/>
              </a:rPr>
              <a:t>en</a:t>
            </a:r>
            <a:r>
              <a:rPr lang="en-GB" i="1">
                <a:latin typeface="Unica 77 LL"/>
              </a:rPr>
              <a:t> </a:t>
            </a:r>
            <a:r>
              <a:rPr lang="en-GB" i="1" err="1">
                <a:latin typeface="Unica 77 LL"/>
              </a:rPr>
              <a:t>reduktion</a:t>
            </a:r>
            <a:r>
              <a:rPr lang="en-GB" i="1">
                <a:latin typeface="Unica 77 LL"/>
              </a:rPr>
              <a:t> </a:t>
            </a:r>
            <a:r>
              <a:rPr lang="en-GB" i="1" err="1">
                <a:latin typeface="Unica 77 LL"/>
              </a:rPr>
              <a:t>på</a:t>
            </a:r>
            <a:r>
              <a:rPr lang="en-GB" i="1">
                <a:latin typeface="Unica 77 LL"/>
              </a:rPr>
              <a:t> 58%, </a:t>
            </a:r>
            <a:r>
              <a:rPr lang="en-GB" i="1" err="1">
                <a:latin typeface="Unica 77 LL"/>
              </a:rPr>
              <a:t>hvilket</a:t>
            </a:r>
            <a:r>
              <a:rPr lang="en-GB" i="1">
                <a:latin typeface="Unica 77 LL"/>
              </a:rPr>
              <a:t> er det </a:t>
            </a:r>
            <a:r>
              <a:rPr lang="en-GB" i="1" err="1">
                <a:latin typeface="Unica 77 LL"/>
              </a:rPr>
              <a:t>forventede</a:t>
            </a:r>
            <a:r>
              <a:rPr lang="en-GB" i="1">
                <a:latin typeface="Unica 77 LL"/>
              </a:rPr>
              <a:t> </a:t>
            </a:r>
            <a:r>
              <a:rPr lang="en-GB" i="1" err="1">
                <a:latin typeface="Unica 77 LL"/>
              </a:rPr>
              <a:t>tal</a:t>
            </a:r>
            <a:r>
              <a:rPr lang="en-GB" i="1">
                <a:latin typeface="Unica 77 LL"/>
              </a:rPr>
              <a:t> for 2025. Denne graft </a:t>
            </a:r>
            <a:r>
              <a:rPr lang="en-GB" i="1" err="1">
                <a:latin typeface="Unica 77 LL"/>
              </a:rPr>
              <a:t>benytter</a:t>
            </a:r>
            <a:r>
              <a:rPr lang="en-GB" i="1">
                <a:latin typeface="Unica 77 LL"/>
              </a:rPr>
              <a:t> de </a:t>
            </a:r>
            <a:r>
              <a:rPr lang="en-GB" i="1" err="1">
                <a:latin typeface="Unica 77 LL"/>
              </a:rPr>
              <a:t>faktiske</a:t>
            </a:r>
            <a:r>
              <a:rPr lang="en-GB" i="1">
                <a:latin typeface="Unica 77 LL"/>
              </a:rPr>
              <a:t> </a:t>
            </a:r>
            <a:r>
              <a:rPr lang="en-GB" i="1" err="1">
                <a:latin typeface="Unica 77 LL"/>
              </a:rPr>
              <a:t>tal</a:t>
            </a:r>
            <a:r>
              <a:rPr lang="en-GB" i="1">
                <a:latin typeface="Unica 77 LL"/>
              </a:rPr>
              <a:t> </a:t>
            </a:r>
            <a:r>
              <a:rPr lang="en-GB" i="1" err="1">
                <a:latin typeface="Unica 77 LL"/>
              </a:rPr>
              <a:t>fra</a:t>
            </a:r>
            <a:r>
              <a:rPr lang="en-GB" i="1">
                <a:latin typeface="Unica 77 LL"/>
              </a:rPr>
              <a:t> 2024, </a:t>
            </a:r>
            <a:r>
              <a:rPr lang="en-GB" i="1" err="1">
                <a:latin typeface="Unica 77 LL"/>
              </a:rPr>
              <a:t>hvilket</a:t>
            </a:r>
            <a:r>
              <a:rPr lang="en-GB" i="1">
                <a:latin typeface="Unica 77 LL"/>
              </a:rPr>
              <a:t> </a:t>
            </a:r>
            <a:r>
              <a:rPr lang="en-GB" i="1" err="1">
                <a:latin typeface="Unica 77 LL"/>
              </a:rPr>
              <a:t>viser</a:t>
            </a:r>
            <a:r>
              <a:rPr lang="en-GB" i="1">
                <a:latin typeface="Unica 77 LL"/>
              </a:rPr>
              <a:t> </a:t>
            </a:r>
            <a:r>
              <a:rPr lang="en-GB" i="1" err="1">
                <a:latin typeface="Unica 77 LL"/>
              </a:rPr>
              <a:t>en</a:t>
            </a:r>
            <a:r>
              <a:rPr lang="en-GB" i="1">
                <a:latin typeface="Unica 77 LL"/>
              </a:rPr>
              <a:t> </a:t>
            </a:r>
            <a:r>
              <a:rPr lang="en-GB" i="1" err="1">
                <a:latin typeface="Unica 77 LL"/>
              </a:rPr>
              <a:t>reduktion</a:t>
            </a:r>
            <a:r>
              <a:rPr lang="en-GB" i="1">
                <a:latin typeface="Unica 77 LL"/>
              </a:rPr>
              <a:t> </a:t>
            </a:r>
            <a:r>
              <a:rPr lang="en-GB" i="1" err="1">
                <a:latin typeface="Unica 77 LL"/>
              </a:rPr>
              <a:t>på</a:t>
            </a:r>
            <a:r>
              <a:rPr lang="en-GB" i="1">
                <a:latin typeface="Unica 77 LL"/>
              </a:rPr>
              <a:t> 53%.  De </a:t>
            </a:r>
            <a:r>
              <a:rPr lang="en-GB" i="1" err="1">
                <a:latin typeface="Unica 77 LL"/>
              </a:rPr>
              <a:t>faktiske</a:t>
            </a:r>
            <a:r>
              <a:rPr lang="en-GB" i="1">
                <a:latin typeface="Unica 77 LL"/>
              </a:rPr>
              <a:t> </a:t>
            </a:r>
            <a:r>
              <a:rPr lang="en-GB" i="1" err="1">
                <a:latin typeface="Unica 77 LL"/>
              </a:rPr>
              <a:t>tal</a:t>
            </a:r>
            <a:r>
              <a:rPr lang="en-GB" i="1">
                <a:latin typeface="Unica 77 LL"/>
              </a:rPr>
              <a:t> for 2025 </a:t>
            </a:r>
            <a:r>
              <a:rPr lang="en-GB" i="1" err="1">
                <a:latin typeface="Unica 77 LL"/>
              </a:rPr>
              <a:t>udgives</a:t>
            </a:r>
            <a:r>
              <a:rPr lang="en-GB" i="1">
                <a:latin typeface="Unica 77 LL"/>
              </a:rPr>
              <a:t> </a:t>
            </a:r>
            <a:r>
              <a:rPr lang="en-GB" i="1" err="1">
                <a:latin typeface="Unica 77 LL"/>
              </a:rPr>
              <a:t>først</a:t>
            </a:r>
            <a:r>
              <a:rPr lang="en-GB" i="1">
                <a:latin typeface="Unica 77 LL"/>
              </a:rPr>
              <a:t> I 2026</a:t>
            </a:r>
            <a:br>
              <a:rPr lang="en-GB" i="1"/>
            </a:br>
            <a:r>
              <a:rPr lang="en-GB" i="1">
                <a:latin typeface="Unica 77 LL"/>
              </a:rPr>
              <a:t>- </a:t>
            </a:r>
            <a:r>
              <a:rPr lang="en-GB" i="1" err="1">
                <a:latin typeface="Unica 77 LL"/>
              </a:rPr>
              <a:t>Faktisk</a:t>
            </a:r>
            <a:r>
              <a:rPr lang="en-GB" i="1">
                <a:latin typeface="Unica 77 LL"/>
              </a:rPr>
              <a:t> samlet Co2e for 2024 </a:t>
            </a:r>
            <a:r>
              <a:rPr lang="en-GB" i="1" err="1">
                <a:latin typeface="Unica 77 LL"/>
              </a:rPr>
              <a:t>målt</a:t>
            </a:r>
            <a:r>
              <a:rPr lang="en-GB" i="1">
                <a:latin typeface="Unica 77 LL"/>
              </a:rPr>
              <a:t> I </a:t>
            </a:r>
            <a:r>
              <a:rPr lang="en-GB" i="1" err="1">
                <a:latin typeface="Unica 77 LL"/>
              </a:rPr>
              <a:t>mio</a:t>
            </a:r>
            <a:r>
              <a:rPr lang="en-GB" i="1">
                <a:latin typeface="Unica 77 LL"/>
              </a:rPr>
              <a:t>. ton: 36,9 – 53%</a:t>
            </a:r>
            <a:endParaRPr lang="en-GB" i="1"/>
          </a:p>
          <a:p>
            <a:pPr>
              <a:defRPr/>
            </a:pPr>
            <a:r>
              <a:rPr lang="en-GB" i="1">
                <a:latin typeface="Unica 77 LL"/>
              </a:rPr>
              <a:t>-  </a:t>
            </a:r>
            <a:r>
              <a:rPr lang="en-GB" i="1" err="1">
                <a:latin typeface="Unica 77 LL"/>
              </a:rPr>
              <a:t>Forventet</a:t>
            </a:r>
            <a:r>
              <a:rPr lang="en-GB" i="1">
                <a:latin typeface="Unica 77 LL"/>
              </a:rPr>
              <a:t> samlet Co2e for 2025 </a:t>
            </a:r>
            <a:r>
              <a:rPr lang="en-GB" i="1" err="1">
                <a:latin typeface="Unica 77 LL"/>
              </a:rPr>
              <a:t>målt</a:t>
            </a:r>
            <a:r>
              <a:rPr lang="en-GB" i="1">
                <a:latin typeface="Unica 77 LL"/>
              </a:rPr>
              <a:t> I </a:t>
            </a:r>
            <a:r>
              <a:rPr lang="en-GB" i="1" err="1">
                <a:latin typeface="Unica 77 LL"/>
              </a:rPr>
              <a:t>mio</a:t>
            </a:r>
            <a:r>
              <a:rPr lang="en-GB" i="1">
                <a:latin typeface="Unica 77 LL"/>
              </a:rPr>
              <a:t>. ton: 33,6 – 58% </a:t>
            </a:r>
            <a:endParaRPr lang="en-GB" i="1"/>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i="1"/>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i="1" err="1">
                <a:latin typeface="Unica 77 LL"/>
              </a:rPr>
              <a:t>Udregninger</a:t>
            </a:r>
            <a:r>
              <a:rPr lang="en-GB" i="1">
                <a:latin typeface="Unica 77 LL"/>
              </a:rPr>
              <a:t> </a:t>
            </a:r>
            <a:r>
              <a:rPr lang="en-GB" i="1" err="1">
                <a:latin typeface="Unica 77 LL"/>
              </a:rPr>
              <a:t>omfatter</a:t>
            </a:r>
            <a:r>
              <a:rPr lang="en-GB" i="1">
                <a:latin typeface="Unica 77 LL"/>
              </a:rPr>
              <a:t> </a:t>
            </a:r>
            <a:r>
              <a:rPr lang="en-GB" i="1" err="1">
                <a:latin typeface="Unica 77 LL"/>
              </a:rPr>
              <a:t>disse</a:t>
            </a:r>
            <a:r>
              <a:rPr lang="en-GB" i="1">
                <a:latin typeface="Unica 77 LL"/>
              </a:rPr>
              <a:t> </a:t>
            </a:r>
            <a:r>
              <a:rPr lang="en-GB" i="1" err="1">
                <a:latin typeface="Unica 77 LL"/>
              </a:rPr>
              <a:t>sektorer</a:t>
            </a:r>
            <a:r>
              <a:rPr lang="en-GB" i="1">
                <a:latin typeface="Unica 77 LL"/>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a-DK" sz="1200" b="0" i="1" u="none" strike="noStrike" kern="1200">
                <a:solidFill>
                  <a:schemeClr val="tx1"/>
                </a:solidFill>
                <a:effectLst/>
                <a:latin typeface="+mn-lt"/>
                <a:ea typeface="+mn-ea"/>
                <a:cs typeface="+mn-cs"/>
              </a:rPr>
              <a:t>Affald (</a:t>
            </a:r>
            <a:r>
              <a:rPr lang="da-DK" sz="1200" b="0" i="1" u="none" strike="noStrike" kern="1200" err="1">
                <a:solidFill>
                  <a:schemeClr val="tx1"/>
                </a:solidFill>
                <a:effectLst/>
                <a:latin typeface="+mn-lt"/>
                <a:ea typeface="+mn-ea"/>
                <a:cs typeface="+mn-cs"/>
              </a:rPr>
              <a:t>waste</a:t>
            </a:r>
            <a:r>
              <a:rPr lang="da-DK" sz="1200" b="0" i="1" u="none" strike="noStrike" kern="1200">
                <a:solidFill>
                  <a:schemeClr val="tx1"/>
                </a:solidFill>
                <a:effectLst/>
                <a:latin typeface="+mn-lt"/>
                <a:ea typeface="+mn-ea"/>
                <a:cs typeface="+mn-cs"/>
              </a:rPr>
              <a:t>)</a:t>
            </a:r>
            <a:endParaRPr lang="da-DK" sz="1200" b="0" i="1" u="none" strike="noStrike" kern="1200">
              <a:solidFill>
                <a:schemeClr val="tx1"/>
              </a:solidFill>
              <a:effectLst/>
              <a:latin typeface="+mn-lt"/>
              <a:ea typeface="Calibri"/>
              <a:cs typeface="Calibri"/>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a-DK" sz="1200" b="0" i="1" u="none" strike="noStrike" kern="1200">
                <a:solidFill>
                  <a:schemeClr val="tx1"/>
                </a:solidFill>
                <a:effectLst/>
                <a:latin typeface="+mn-lt"/>
                <a:ea typeface="+mn-ea"/>
                <a:cs typeface="+mn-cs"/>
              </a:rPr>
              <a:t>Energi og forsyning (</a:t>
            </a:r>
            <a:r>
              <a:rPr lang="en-US" i="1"/>
              <a:t>Energy and utilities)</a:t>
            </a:r>
            <a:endParaRPr lang="da-DK" sz="1200" b="0" i="1" u="none" strike="noStrike" kern="1200">
              <a:solidFill>
                <a:schemeClr val="tx1"/>
              </a:solidFill>
              <a:effectLst/>
              <a:latin typeface="+mn-lt"/>
              <a:ea typeface="Calibri"/>
              <a:cs typeface="Calibri"/>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a-DK" sz="1200" b="0" i="1" u="none" strike="noStrike" kern="1200">
                <a:solidFill>
                  <a:schemeClr val="tx1"/>
                </a:solidFill>
                <a:effectLst/>
                <a:latin typeface="+mn-lt"/>
                <a:ea typeface="+mn-ea"/>
                <a:cs typeface="+mn-cs"/>
              </a:rPr>
              <a:t>Industri (Industry)</a:t>
            </a:r>
            <a:endParaRPr lang="da-DK" sz="1200" b="0" i="1" u="none" strike="noStrike" kern="1200">
              <a:solidFill>
                <a:schemeClr val="tx1"/>
              </a:solidFill>
              <a:effectLst/>
              <a:latin typeface="+mn-lt"/>
              <a:ea typeface="Calibri"/>
              <a:cs typeface="Calibri"/>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a-DK" sz="1200" b="0" i="1" u="none" strike="noStrike" kern="1200">
                <a:solidFill>
                  <a:schemeClr val="tx1"/>
                </a:solidFill>
                <a:effectLst/>
                <a:latin typeface="+mn-lt"/>
                <a:ea typeface="+mn-ea"/>
                <a:cs typeface="+mn-cs"/>
              </a:rPr>
              <a:t>Landbrug, skove, gartneri og fiskeri (</a:t>
            </a:r>
            <a:r>
              <a:rPr lang="en-US" i="1"/>
              <a:t>Agriculture, forestry, horticulture, and fisheries)</a:t>
            </a:r>
            <a:endParaRPr lang="da-DK" sz="1200" b="0" i="1" u="none" strike="noStrike" kern="1200">
              <a:solidFill>
                <a:schemeClr val="tx1"/>
              </a:solidFill>
              <a:effectLst/>
              <a:latin typeface="+mn-lt"/>
              <a:ea typeface="Calibri"/>
              <a:cs typeface="Calibri"/>
            </a:endParaRPr>
          </a:p>
          <a:p>
            <a:pPr marL="171450" indent="-171450">
              <a:buFont typeface="Arial" panose="020B0604020202020204" pitchFamily="34" charset="0"/>
              <a:buChar char="•"/>
              <a:defRPr/>
            </a:pPr>
            <a:r>
              <a:rPr lang="da-DK" sz="1200" b="0" i="1" u="none" strike="noStrike" kern="1200">
                <a:solidFill>
                  <a:schemeClr val="tx1"/>
                </a:solidFill>
                <a:effectLst/>
                <a:latin typeface="+mn-lt"/>
                <a:ea typeface="+mn-ea"/>
                <a:cs typeface="+mn-cs"/>
              </a:rPr>
              <a:t>Transport</a:t>
            </a:r>
            <a:endParaRPr lang="en-GB">
              <a:solidFill>
                <a:srgbClr val="444444"/>
              </a:solidFill>
              <a:latin typeface="Unica 77 LL"/>
            </a:endParaRPr>
          </a:p>
          <a:p>
            <a:pPr marL="171450" indent="-171450">
              <a:buFont typeface="Arial" panose="020B0604020202020204" pitchFamily="34" charset="0"/>
              <a:buChar char="•"/>
              <a:defRPr/>
            </a:pPr>
            <a:endParaRPr lang="en-GB">
              <a:latin typeface="Unica 77 LL"/>
            </a:endParaRPr>
          </a:p>
          <a:p>
            <a:pPr marR="0" lvl="0" algn="l" defTabSz="914400">
              <a:lnSpc>
                <a:spcPct val="100000"/>
              </a:lnSpc>
              <a:spcBef>
                <a:spcPts val="0"/>
              </a:spcBef>
              <a:spcAft>
                <a:spcPts val="0"/>
              </a:spcAft>
              <a:buClrTx/>
              <a:buSzTx/>
              <a:tabLst/>
              <a:defRPr/>
            </a:pPr>
            <a:r>
              <a:rPr lang="en-GB" b="1" err="1">
                <a:latin typeface="Unica 77 LL"/>
              </a:rPr>
              <a:t>Måleenhed</a:t>
            </a:r>
            <a:r>
              <a:rPr lang="en-GB">
                <a:latin typeface="Unica 77 LL"/>
              </a:rPr>
              <a:t>: </a:t>
            </a:r>
            <a:r>
              <a:rPr lang="en-GB" err="1">
                <a:latin typeface="Unica 77 LL"/>
              </a:rPr>
              <a:t>Samlede</a:t>
            </a:r>
            <a:r>
              <a:rPr lang="en-GB">
                <a:latin typeface="Unica 77 LL"/>
              </a:rPr>
              <a:t> </a:t>
            </a:r>
            <a:r>
              <a:rPr lang="en-GB" err="1">
                <a:latin typeface="Unica 77 LL"/>
              </a:rPr>
              <a:t>CO₂e-udledninger</a:t>
            </a:r>
            <a:r>
              <a:rPr lang="en-GB">
                <a:latin typeface="Unica 77 LL"/>
              </a:rPr>
              <a:t> </a:t>
            </a:r>
            <a:r>
              <a:rPr lang="en-GB" err="1">
                <a:latin typeface="Unica 77 LL"/>
              </a:rPr>
              <a:t>og</a:t>
            </a:r>
            <a:r>
              <a:rPr lang="en-GB">
                <a:latin typeface="Unica 77 LL"/>
              </a:rPr>
              <a:t> -</a:t>
            </a:r>
            <a:r>
              <a:rPr lang="en-GB" err="1">
                <a:latin typeface="Unica 77 LL"/>
              </a:rPr>
              <a:t>optag</a:t>
            </a:r>
            <a:r>
              <a:rPr lang="en-GB">
                <a:latin typeface="Unica 77 LL"/>
              </a:rPr>
              <a:t> </a:t>
            </a:r>
            <a:r>
              <a:rPr lang="en-GB" err="1">
                <a:latin typeface="Unica 77 LL"/>
              </a:rPr>
              <a:t>på</a:t>
            </a:r>
            <a:r>
              <a:rPr lang="en-GB">
                <a:latin typeface="Unica 77 LL"/>
              </a:rPr>
              <a:t> </a:t>
            </a:r>
            <a:r>
              <a:rPr lang="en-GB" err="1">
                <a:latin typeface="Unica 77 LL"/>
              </a:rPr>
              <a:t>tværs</a:t>
            </a:r>
            <a:r>
              <a:rPr lang="en-GB">
                <a:latin typeface="Unica 77 LL"/>
              </a:rPr>
              <a:t> </a:t>
            </a:r>
            <a:r>
              <a:rPr lang="en-GB" err="1">
                <a:latin typeface="Unica 77 LL"/>
              </a:rPr>
              <a:t>af</a:t>
            </a:r>
            <a:r>
              <a:rPr lang="en-GB">
                <a:latin typeface="Unica 77 LL"/>
              </a:rPr>
              <a:t> </a:t>
            </a:r>
            <a:r>
              <a:rPr lang="en-GB" err="1">
                <a:latin typeface="Unica 77 LL"/>
              </a:rPr>
              <a:t>sektorer</a:t>
            </a:r>
            <a:r>
              <a:rPr lang="en-GB">
                <a:latin typeface="Unica 77 LL"/>
              </a:rPr>
              <a:t> (</a:t>
            </a:r>
            <a:r>
              <a:rPr lang="en-GB" err="1">
                <a:latin typeface="Unica 77 LL"/>
              </a:rPr>
              <a:t>mio</a:t>
            </a:r>
            <a:r>
              <a:rPr lang="en-GB">
                <a:latin typeface="Unica 77 LL"/>
              </a:rPr>
              <a:t>. ton)</a:t>
            </a:r>
            <a:endParaRPr lang="en-GB">
              <a:solidFill>
                <a:srgbClr val="444444"/>
              </a:solidFill>
              <a:latin typeface="Unica 77 LL"/>
            </a:endParaRPr>
          </a:p>
          <a:p>
            <a:endParaRPr lang="en-GB">
              <a:latin typeface="Unica 77 LL"/>
            </a:endParaRPr>
          </a:p>
          <a:p>
            <a:pPr marL="0" indent="0">
              <a:buFont typeface="Arial" panose="020B0604020202020204" pitchFamily="34" charset="0"/>
              <a:buNone/>
            </a:pPr>
            <a:r>
              <a:rPr lang="en-GB" b="1">
                <a:latin typeface="Unica 77 LL"/>
              </a:rPr>
              <a:t>Kilde:</a:t>
            </a:r>
            <a:r>
              <a:rPr lang="en-GB" b="0">
                <a:latin typeface="Unica 77 LL"/>
              </a:rPr>
              <a:t> </a:t>
            </a:r>
          </a:p>
          <a:p>
            <a:pPr marL="228600" indent="-228600">
              <a:buAutoNum type="arabicPeriod"/>
            </a:pPr>
            <a:r>
              <a:rPr lang="da-DK">
                <a:latin typeface="Unica 77 LL"/>
              </a:rPr>
              <a:t>Klimastatus og -fremskrivning 2025:</a:t>
            </a:r>
            <a:br>
              <a:rPr lang="da-DK"/>
            </a:br>
            <a:r>
              <a:rPr lang="da-DK">
                <a:latin typeface="Unica 77 LL"/>
                <a:hlinkClick r:id="rId3"/>
              </a:rPr>
              <a:t>https://stateofgreen.sharepoint.com/sites/faelles/delte%20dokumenter/05%20powerpoints/03%20sog%20master%20powerpoint%20(hog)/data%20til%20pr%C3%A6sentationer/datakilder/17.12.2025%20raw%20data%20til%20master%20pr%C3%A6sentation%202025/co2-e%20-%20klimastatus%20og%20-fremskrivning%202025.pdf?web=1</a:t>
            </a:r>
            <a:br>
              <a:rPr lang="da-DK"/>
            </a:br>
            <a:endParaRPr lang="da-DK">
              <a:solidFill>
                <a:srgbClr val="444444"/>
              </a:solidFill>
            </a:endParaRPr>
          </a:p>
          <a:p>
            <a:pPr marL="228600" indent="-228600">
              <a:buAutoNum type="arabicPeriod"/>
            </a:pPr>
            <a:r>
              <a:rPr lang="da-DK" err="1">
                <a:latin typeface="Unica 77 LL"/>
              </a:rPr>
              <a:t>Raw</a:t>
            </a:r>
            <a:r>
              <a:rPr lang="da-DK">
                <a:latin typeface="Unica 77 LL"/>
              </a:rPr>
              <a:t> data fra Klimastatus og -fremskrivning 2025, figur 1.7, side 13</a:t>
            </a:r>
            <a:br>
              <a:rPr lang="da-DK"/>
            </a:br>
            <a:r>
              <a:rPr lang="da-DK">
                <a:latin typeface="Unica 77 LL"/>
                <a:hlinkClick r:id="rId4"/>
              </a:rPr>
              <a:t>https://stateofgreen.sharepoint.com/:x:/r/sites/Faelles/_layouts/15/Doc.aspx?sourcedoc=%7BB1CD440A-5DAA-4DA9-A057-248F195BD117%7D&amp;file=CO2e%20raw%20data%20-%20KF25%20Tal%20bag%20figurer%2008-25.xlsx&amp;action=default&amp;mobileredirect=true</a:t>
            </a:r>
            <a:endParaRPr lang="da-DK">
              <a:solidFill>
                <a:srgbClr val="444444"/>
              </a:solidFill>
              <a:latin typeface="Unica 77 LL"/>
            </a:endParaRPr>
          </a:p>
          <a:p>
            <a:pPr marL="228600" indent="-228600">
              <a:buAutoNum type="arabicPeriod"/>
            </a:pPr>
            <a:endParaRPr lang="da-DK">
              <a:solidFill>
                <a:srgbClr val="444444"/>
              </a:solidFill>
            </a:endParaRPr>
          </a:p>
          <a:p>
            <a:r>
              <a:rPr lang="da-DK" b="1"/>
              <a:t>Udregninger:</a:t>
            </a:r>
            <a:endParaRPr lang="da-DK">
              <a:solidFill>
                <a:srgbClr val="444444"/>
              </a:solidFill>
            </a:endParaRPr>
          </a:p>
          <a:p>
            <a:r>
              <a:rPr lang="da-DK">
                <a:hlinkClick r:id="rId5"/>
              </a:rPr>
              <a:t>https://stateofgreen.sharepoint.com/:x:/r/sites/Faelles/_layouts/15/Doc.aspx?sourcedoc=%7B96B7F761-FA8A-4982-B37C-9D238DB4F67B%7D&amp;file=Data%20-%20masterpr%C3%A6sentation%20(under%20construction).xlsx&amp;action=default&amp;mobileredirect=true</a:t>
            </a:r>
            <a:endParaRPr lang="en-GB"/>
          </a:p>
          <a:p>
            <a:pPr marL="0" indent="0">
              <a:buFont typeface="+mj-lt"/>
              <a:buNone/>
            </a:pPr>
            <a:endParaRPr lang="en-GB" b="1"/>
          </a:p>
          <a:p>
            <a:pPr marL="0" indent="0">
              <a:buFont typeface="Arial" panose="020B0604020202020204" pitchFamily="34" charset="0"/>
              <a:buNone/>
            </a:pPr>
            <a:endParaRPr lang="da-DK" sz="1200" b="0" i="1" kern="1200">
              <a:solidFill>
                <a:schemeClr val="tx1"/>
              </a:solidFill>
              <a:effectLst/>
            </a:endParaRPr>
          </a:p>
          <a:p>
            <a:pPr marL="0" indent="0">
              <a:buFont typeface="Arial" panose="020B0604020202020204" pitchFamily="34" charset="0"/>
              <a:buNone/>
            </a:pPr>
            <a:endParaRPr lang="en-GB" i="1"/>
          </a:p>
          <a:p>
            <a:pPr>
              <a:buFont typeface="Arial" panose="020B0604020202020204" pitchFamily="34" charset="0"/>
            </a:pPr>
            <a:endParaRPr lang="en-GB"/>
          </a:p>
        </p:txBody>
      </p:sp>
      <p:sp>
        <p:nvSpPr>
          <p:cNvPr id="4" name="Slide Number Placeholder 3"/>
          <p:cNvSpPr>
            <a:spLocks noGrp="1"/>
          </p:cNvSpPr>
          <p:nvPr>
            <p:ph type="sldNum" sz="quarter" idx="5"/>
          </p:nvPr>
        </p:nvSpPr>
        <p:spPr/>
        <p:txBody>
          <a:bodyPr/>
          <a:lstStyle/>
          <a:p>
            <a:fld id="{E59E10BB-F074-4B97-AD97-D9EE5DE249AD}" type="slidenum">
              <a:rPr lang="sv-SE" smtClean="0"/>
              <a:t>7</a:t>
            </a:fld>
            <a:endParaRPr lang="sv-SE"/>
          </a:p>
        </p:txBody>
      </p:sp>
    </p:spTree>
    <p:extLst>
      <p:ext uri="{BB962C8B-B14F-4D97-AF65-F5344CB8AC3E}">
        <p14:creationId xmlns:p14="http://schemas.microsoft.com/office/powerpoint/2010/main" val="3424970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0815" indent="-170815">
              <a:buAutoNum type="arabicPeriod"/>
            </a:pPr>
            <a:r>
              <a:rPr lang="da-DK" err="1">
                <a:latin typeface="Unica 77 LL"/>
              </a:rPr>
              <a:t>During</a:t>
            </a:r>
            <a:r>
              <a:rPr lang="da-DK">
                <a:latin typeface="Unica 77 LL"/>
              </a:rPr>
              <a:t> </a:t>
            </a:r>
            <a:r>
              <a:rPr lang="da-DK" err="1">
                <a:latin typeface="Unica 77 LL"/>
              </a:rPr>
              <a:t>that</a:t>
            </a:r>
            <a:r>
              <a:rPr lang="da-DK">
                <a:latin typeface="Unica 77 LL"/>
              </a:rPr>
              <a:t> same </a:t>
            </a:r>
            <a:r>
              <a:rPr lang="da-DK" err="1">
                <a:latin typeface="Unica 77 LL"/>
              </a:rPr>
              <a:t>period</a:t>
            </a:r>
            <a:r>
              <a:rPr lang="da-DK">
                <a:latin typeface="Unica 77 LL"/>
              </a:rPr>
              <a:t>, </a:t>
            </a:r>
            <a:r>
              <a:rPr lang="da-DK" err="1">
                <a:latin typeface="Unica 77 LL"/>
              </a:rPr>
              <a:t>we</a:t>
            </a:r>
            <a:r>
              <a:rPr lang="da-DK">
                <a:latin typeface="Unica 77 LL"/>
              </a:rPr>
              <a:t> have </a:t>
            </a:r>
            <a:r>
              <a:rPr lang="da-DK" err="1">
                <a:latin typeface="Unica 77 LL"/>
              </a:rPr>
              <a:t>decreased</a:t>
            </a:r>
            <a:r>
              <a:rPr lang="da-DK">
                <a:latin typeface="Unica 77 LL"/>
              </a:rPr>
              <a:t> </a:t>
            </a:r>
            <a:r>
              <a:rPr lang="da-DK" err="1">
                <a:latin typeface="Unica 77 LL"/>
              </a:rPr>
              <a:t>our</a:t>
            </a:r>
            <a:r>
              <a:rPr lang="da-DK">
                <a:latin typeface="Unica 77 LL"/>
              </a:rPr>
              <a:t> </a:t>
            </a:r>
            <a:r>
              <a:rPr lang="da-DK" err="1">
                <a:latin typeface="Unica 77 LL"/>
              </a:rPr>
              <a:t>water</a:t>
            </a:r>
            <a:r>
              <a:rPr lang="da-DK">
                <a:latin typeface="Unica 77 LL"/>
              </a:rPr>
              <a:t> </a:t>
            </a:r>
            <a:r>
              <a:rPr lang="da-DK" err="1">
                <a:latin typeface="Unica 77 LL"/>
              </a:rPr>
              <a:t>consumption</a:t>
            </a:r>
            <a:r>
              <a:rPr lang="da-DK">
                <a:latin typeface="Unica 77 LL"/>
              </a:rPr>
              <a:t> by over 42%</a:t>
            </a:r>
            <a:endParaRPr lang="da-DK"/>
          </a:p>
          <a:p>
            <a:pPr marL="170815" indent="-170815">
              <a:buAutoNum type="arabicPeriod"/>
            </a:pPr>
            <a:r>
              <a:rPr lang="en-US">
                <a:latin typeface="Unica 77 LL"/>
              </a:rPr>
              <a:t>This index reflects total water use across households, industry, institutions and non-revenue water, measured as gross consumption per capita per year in cubic </a:t>
            </a:r>
            <a:r>
              <a:rPr lang="en-US" err="1">
                <a:latin typeface="Unica 77 LL"/>
              </a:rPr>
              <a:t>metres</a:t>
            </a:r>
            <a:endParaRPr lang="da-DK"/>
          </a:p>
          <a:p>
            <a:endParaRPr lang="da-DK">
              <a:latin typeface="Unica 77 LL"/>
            </a:endParaRPr>
          </a:p>
          <a:p>
            <a:pPr>
              <a:defRPr/>
            </a:pPr>
            <a:r>
              <a:rPr lang="da-DK" i="1">
                <a:latin typeface="Unica 77 LL"/>
              </a:rPr>
              <a:t>Note: Tallene, der anvendes i indeksgrafen, dækker det samlede forbrug på tværs af husholdninger, erhverv, institutioner og vandtab </a:t>
            </a:r>
            <a:r>
              <a:rPr lang="en-US" sz="1200" i="1" u="none" kern="1200">
                <a:solidFill>
                  <a:schemeClr val="tx1"/>
                </a:solidFill>
                <a:effectLst/>
                <a:latin typeface="+mn-lt"/>
                <a:ea typeface="+mn-ea"/>
                <a:cs typeface="+mn-cs"/>
              </a:rPr>
              <a:t>(</a:t>
            </a:r>
            <a:r>
              <a:rPr lang="da-DK" i="1" err="1">
                <a:latin typeface="Unica 77 LL"/>
              </a:rPr>
              <a:t>Households</a:t>
            </a:r>
            <a:r>
              <a:rPr lang="da-DK" i="1">
                <a:latin typeface="Unica 77 LL"/>
              </a:rPr>
              <a:t>, Industry, Institutions and Non-</a:t>
            </a:r>
            <a:r>
              <a:rPr lang="da-DK" i="1" err="1">
                <a:latin typeface="Unica 77 LL"/>
              </a:rPr>
              <a:t>revenue</a:t>
            </a:r>
            <a:r>
              <a:rPr lang="da-DK" i="1">
                <a:latin typeface="Unica 77 LL"/>
              </a:rPr>
              <a:t> </a:t>
            </a:r>
            <a:r>
              <a:rPr lang="da-DK" i="1" err="1">
                <a:latin typeface="Unica 77 LL"/>
              </a:rPr>
              <a:t>water</a:t>
            </a:r>
            <a:r>
              <a:rPr lang="da-DK" i="1">
                <a:latin typeface="Unica 77 LL"/>
              </a:rPr>
              <a:t>). </a:t>
            </a:r>
          </a:p>
          <a:p>
            <a:pPr>
              <a:defRPr/>
            </a:pPr>
            <a:r>
              <a:rPr lang="da-DK" i="1">
                <a:latin typeface="Unica 77 LL"/>
              </a:rPr>
              <a:t>Tallene er opgjort som det samlede bruttovandforbrug </a:t>
            </a:r>
            <a:r>
              <a:rPr lang="da-DK" b="1" i="1">
                <a:latin typeface="Unica 77 LL"/>
              </a:rPr>
              <a:t>per indbygger per år</a:t>
            </a:r>
            <a:r>
              <a:rPr lang="da-DK" i="1">
                <a:latin typeface="Unica 77 LL"/>
              </a:rPr>
              <a:t>, målt i kubikmeter (m³). </a:t>
            </a:r>
            <a:endParaRPr lang="da-DK"/>
          </a:p>
          <a:p>
            <a:pPr marL="0" marR="0" lvl="0" indent="0" algn="l" defTabSz="914400">
              <a:lnSpc>
                <a:spcPct val="100000"/>
              </a:lnSpc>
              <a:spcBef>
                <a:spcPts val="0"/>
              </a:spcBef>
              <a:spcAft>
                <a:spcPts val="0"/>
              </a:spcAft>
              <a:buClrTx/>
              <a:buSzTx/>
              <a:buFontTx/>
              <a:buNone/>
              <a:tabLst/>
              <a:defRPr/>
            </a:pPr>
            <a:r>
              <a:rPr lang="da-DK" i="1">
                <a:latin typeface="Unica 77 LL"/>
              </a:rPr>
              <a:t>Med andre ord viser </a:t>
            </a:r>
            <a:r>
              <a:rPr lang="da-DK" i="1" err="1">
                <a:latin typeface="Unica 77 LL"/>
              </a:rPr>
              <a:t>raw</a:t>
            </a:r>
            <a:r>
              <a:rPr lang="da-DK" i="1">
                <a:latin typeface="Unica 77 LL"/>
              </a:rPr>
              <a:t> data det totale årlige vandforbrug per indbygger, angivet i m³, hvor 1 m³ svarer til 1.000 liter.</a:t>
            </a:r>
            <a:endParaRPr lang="da-DK"/>
          </a:p>
          <a:p>
            <a:pPr marL="0" marR="0" lvl="0" indent="0" algn="l" defTabSz="914400" rtl="0" eaLnBrk="1" fontAlgn="auto" latinLnBrk="0" hangingPunct="1">
              <a:lnSpc>
                <a:spcPct val="100000"/>
              </a:lnSpc>
              <a:spcBef>
                <a:spcPts val="0"/>
              </a:spcBef>
              <a:spcAft>
                <a:spcPts val="0"/>
              </a:spcAft>
              <a:buClrTx/>
              <a:buSzTx/>
              <a:buFontTx/>
              <a:buNone/>
              <a:tabLst/>
              <a:defRPr/>
            </a:pPr>
            <a:endParaRPr lang="da-DK" sz="1200" i="1" u="none"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da-DK" i="1">
                <a:latin typeface="Unica 77 LL"/>
              </a:rPr>
              <a:t>Obs. Måleenheden m³/person/år kan ikke sammenlignes direkte med bruttoforbrug af CO₂ og energi. Det er dog væsentligt at understrege, at når tallene indekseres og anvendes samlet, kan de bruges til at vise, at Danmarks overordnede vandforbrug er faldende.</a:t>
            </a:r>
            <a:br>
              <a:rPr lang="da-DK" i="1"/>
            </a:br>
            <a:br>
              <a:rPr lang="da-DK" i="1"/>
            </a:br>
            <a:r>
              <a:rPr lang="da-DK" i="1">
                <a:latin typeface="Unica 77 LL"/>
              </a:rPr>
              <a:t>Primære årsag til reduktion af vandforbrug: </a:t>
            </a:r>
          </a:p>
          <a:p>
            <a:pPr>
              <a:defRPr/>
            </a:pPr>
            <a:r>
              <a:rPr lang="da-DK" i="1">
                <a:latin typeface="Unica 77 LL"/>
              </a:rPr>
              <a:t>Reduktionen af vandforbruget skyldes primært indførelsen af afgift på ledningsført vand (1993) og det efterfølgende krav om installation af vandmålere inden 1999 (dette kan forklare den stejlere nedgang fra 1997 – 1999) . Disse tiltag har, sammen med stigende priser, øget danskernes bevidsthed om vandets værdi og resulteret i en udbredt anvendelse af moderne, vandsparende installationer. </a:t>
            </a:r>
            <a:endParaRPr lang="da-DK" i="1">
              <a:latin typeface="Calibri"/>
              <a:ea typeface="Calibri"/>
              <a:cs typeface="Calibri"/>
            </a:endParaRPr>
          </a:p>
          <a:p>
            <a:endParaRPr lang="da-DK" i="1">
              <a:latin typeface="Unica 77 LL"/>
            </a:endParaRPr>
          </a:p>
          <a:p>
            <a:r>
              <a:rPr lang="da-DK" i="1">
                <a:latin typeface="Unica 77 LL"/>
              </a:rPr>
              <a:t>Den jævnt faldende tendens i vandforbruget begyndte faktisk allerede efter indførslen af Vandmiljøplan 1 i 1987</a:t>
            </a:r>
            <a:endParaRPr lang="da-DK">
              <a:latin typeface="Unica 77 LL"/>
            </a:endParaRPr>
          </a:p>
          <a:p>
            <a:endParaRPr lang="da-DK" i="1">
              <a:latin typeface="Unica 77 LL"/>
            </a:endParaRPr>
          </a:p>
          <a:p>
            <a:r>
              <a:rPr lang="da-DK" b="1">
                <a:latin typeface="Unica 77 LL"/>
              </a:rPr>
              <a:t>Måleenhed:</a:t>
            </a:r>
            <a:r>
              <a:rPr lang="da-DK">
                <a:latin typeface="Unica 77 LL"/>
              </a:rPr>
              <a:t> Samlede bruttovandforbrug </a:t>
            </a:r>
            <a:r>
              <a:rPr lang="da-DK" b="1">
                <a:latin typeface="Unica 77 LL"/>
              </a:rPr>
              <a:t>per indbygger per år</a:t>
            </a:r>
            <a:r>
              <a:rPr lang="da-DK">
                <a:latin typeface="Unica 77 LL"/>
              </a:rPr>
              <a:t>, målt i kubikmeter (m³)</a:t>
            </a:r>
            <a:endParaRPr lang="en-US">
              <a:solidFill>
                <a:srgbClr val="444444"/>
              </a:solidFill>
              <a:latin typeface="Unica 77 LL"/>
            </a:endParaRPr>
          </a:p>
          <a:p>
            <a:endParaRPr lang="da-DK" i="1">
              <a:latin typeface="Calibri"/>
              <a:ea typeface="Calibri"/>
              <a:cs typeface="Calibri"/>
            </a:endParaRPr>
          </a:p>
          <a:p>
            <a:r>
              <a:rPr lang="da-DK" b="1">
                <a:latin typeface="Unica 77 LL"/>
              </a:rPr>
              <a:t>Kilder</a:t>
            </a:r>
            <a:r>
              <a:rPr lang="da-DK">
                <a:latin typeface="Unica 77 LL"/>
              </a:rPr>
              <a:t>: </a:t>
            </a:r>
          </a:p>
          <a:p>
            <a:pPr marL="342900" indent="-342900">
              <a:buAutoNum type="arabicPeriod"/>
            </a:pPr>
            <a:r>
              <a:rPr lang="en-US" u="sng">
                <a:latin typeface="Unica 77 LL"/>
                <a:hlinkClick r:id="rId3">
                  <a:extLst>
                    <a:ext uri="{A12FA001-AC4F-418D-AE19-62706E023703}">
                      <ahyp:hlinkClr xmlns:ahyp="http://schemas.microsoft.com/office/drawing/2018/hyperlinkcolor" val="tx"/>
                    </a:ext>
                  </a:extLst>
                </a:hlinkClick>
              </a:rPr>
              <a:t>Vand I </a:t>
            </a:r>
            <a:r>
              <a:rPr lang="en-US" u="sng" err="1">
                <a:latin typeface="Unica 77 LL"/>
                <a:hlinkClick r:id="rId3">
                  <a:extLst>
                    <a:ext uri="{A12FA001-AC4F-418D-AE19-62706E023703}">
                      <ahyp:hlinkClr xmlns:ahyp="http://schemas.microsoft.com/office/drawing/2018/hyperlinkcolor" val="tx"/>
                    </a:ext>
                  </a:extLst>
                </a:hlinkClick>
              </a:rPr>
              <a:t>tal</a:t>
            </a:r>
            <a:r>
              <a:rPr lang="en-US" u="sng">
                <a:latin typeface="Unica 77 LL"/>
                <a:hlinkClick r:id="rId3">
                  <a:extLst>
                    <a:ext uri="{A12FA001-AC4F-418D-AE19-62706E023703}">
                      <ahyp:hlinkClr xmlns:ahyp="http://schemas.microsoft.com/office/drawing/2018/hyperlinkcolor" val="tx"/>
                    </a:ext>
                  </a:extLst>
                </a:hlinkClick>
              </a:rPr>
              <a:t> 2025</a:t>
            </a:r>
            <a:r>
              <a:rPr lang="en-US" u="sng">
                <a:latin typeface="Unica 77 LL"/>
              </a:rPr>
              <a:t>, figure </a:t>
            </a:r>
            <a:r>
              <a:rPr lang="en-US" u="sng" err="1">
                <a:latin typeface="Unica 77 LL"/>
              </a:rPr>
              <a:t>på</a:t>
            </a:r>
            <a:r>
              <a:rPr lang="en-US" u="sng">
                <a:latin typeface="Unica 77 LL"/>
              </a:rPr>
              <a:t> side 4: </a:t>
            </a:r>
            <a:br>
              <a:rPr lang="en-US" u="sng"/>
            </a:br>
            <a:r>
              <a:rPr lang="en-US" u="sng">
                <a:solidFill>
                  <a:srgbClr val="99A8BD"/>
                </a:solidFill>
                <a:latin typeface="Unica 77 LL"/>
                <a:hlinkClick r:id="rId4"/>
              </a:rPr>
              <a:t>https://stateofgreen.sharepoint.com/sites/Faelles/Delte%20dokumenter/Forms/AllItems.aspx?id=%2Fsites%2FFaelles%2FDelte%20dokumenter%2F05%20PowerPoints%2F03%20SOG%20Master%20PowerPoint%20%28HOG%29%2FData%20til%20pr%C3%A6sentationer%2FDatakilder%2F17%2E12%2E2025%20Raw%20data%20til%20master%20pr%C3%A6sentation%202025%2FWater%20consumption%20%2D%20Vand%5Fi%5Ftal%5F2025%2Epdf&amp;parent=%2Fsites%2FFaelles%2FDelte%20dokumenter%2F05%20PowerPoints%2F03%20SOG%20Master%20PowerPoint%20%28HOG%29%2FData%20til%20pr%C3%A6sentationer%2FDatakilder%2F17%2E12%2E2025%20Raw%20data%20til%20master%20pr%C3%A6sentation%202025</a:t>
            </a:r>
            <a:endParaRPr lang="en-US">
              <a:solidFill>
                <a:srgbClr val="444444"/>
              </a:solidFill>
              <a:latin typeface="Unica 77 LL"/>
            </a:endParaRPr>
          </a:p>
          <a:p>
            <a:pPr marL="228600" indent="-228600">
              <a:buAutoNum type="arabicPeriod"/>
            </a:pPr>
            <a:endParaRPr lang="en-US">
              <a:solidFill>
                <a:srgbClr val="444444"/>
              </a:solidFill>
            </a:endParaRPr>
          </a:p>
          <a:p>
            <a:pPr marL="228600" indent="-228600">
              <a:buAutoNum type="arabicPeriod"/>
            </a:pPr>
            <a:r>
              <a:rPr lang="en-US" u="sng">
                <a:latin typeface="Unica 77 LL"/>
              </a:rPr>
              <a:t>Raw data </a:t>
            </a:r>
            <a:r>
              <a:rPr lang="en-US" u="sng" err="1">
                <a:latin typeface="Unica 77 LL"/>
              </a:rPr>
              <a:t>fra</a:t>
            </a:r>
            <a:r>
              <a:rPr lang="en-US" u="sng">
                <a:latin typeface="Unica 77 LL"/>
              </a:rPr>
              <a:t> Vand I </a:t>
            </a:r>
            <a:r>
              <a:rPr lang="en-US" u="sng" err="1">
                <a:latin typeface="Unica 77 LL"/>
              </a:rPr>
              <a:t>tal</a:t>
            </a:r>
            <a:r>
              <a:rPr lang="en-US" u="sng">
                <a:latin typeface="Unica 77 LL"/>
              </a:rPr>
              <a:t> 2025, </a:t>
            </a:r>
            <a:r>
              <a:rPr lang="en-US" u="sng" err="1">
                <a:latin typeface="Unica 77 LL"/>
              </a:rPr>
              <a:t>figur</a:t>
            </a:r>
            <a:r>
              <a:rPr lang="en-US" u="sng">
                <a:latin typeface="Unica 77 LL"/>
              </a:rPr>
              <a:t> </a:t>
            </a:r>
            <a:r>
              <a:rPr lang="en-US" u="sng" err="1">
                <a:latin typeface="Unica 77 LL"/>
              </a:rPr>
              <a:t>på</a:t>
            </a:r>
            <a:r>
              <a:rPr lang="en-US" u="sng">
                <a:latin typeface="Unica 77 LL"/>
              </a:rPr>
              <a:t> side 4</a:t>
            </a:r>
            <a:br>
              <a:rPr lang="en-US" u="sng"/>
            </a:br>
            <a:r>
              <a:rPr lang="en-US" u="sng">
                <a:latin typeface="Unica 77 LL"/>
                <a:hlinkClick r:id="rId5"/>
              </a:rPr>
              <a:t>https://stateofgreen.sharepoint.com/:x:/r/sites/Faelles/_layouts/15/Doc.aspx?sourcedoc=%7B81506B42-1745-4A64-A1E7-EF0D7F201CDF%7D&amp;file=Water%20consumption%20raw%20data%20-%20Vand%20i%20tal%202025%20-%20DANVA.xlsx&amp;action=default&amp;mobileredirect=true</a:t>
            </a:r>
            <a:endParaRPr lang="en-US">
              <a:solidFill>
                <a:srgbClr val="444444"/>
              </a:solidFill>
              <a:latin typeface="Unica 77 LL"/>
            </a:endParaRPr>
          </a:p>
          <a:p>
            <a:pPr marL="228600" indent="-228600">
              <a:buAutoNum type="arabicPeriod"/>
            </a:pPr>
            <a:endParaRPr lang="da-DK">
              <a:solidFill>
                <a:srgbClr val="444444"/>
              </a:solidFill>
            </a:endParaRPr>
          </a:p>
          <a:p>
            <a:r>
              <a:rPr lang="da-DK" b="1">
                <a:latin typeface="Unica 77 LL"/>
              </a:rPr>
              <a:t>Udregninger:</a:t>
            </a:r>
            <a:endParaRPr lang="da-DK">
              <a:solidFill>
                <a:srgbClr val="444444"/>
              </a:solidFill>
              <a:latin typeface="Unica 77 LL"/>
            </a:endParaRPr>
          </a:p>
          <a:p>
            <a:r>
              <a:rPr lang="da-DK">
                <a:hlinkClick r:id="rId6"/>
              </a:rPr>
              <a:t>https://stateofgreen.sharepoint.com/:x:/r/sites/Faelles/_layouts/15/Doc.aspx?sourcedoc=%7B96B7F761-FA8A-4982-B37C-9D238DB4F67B%7D&amp;file=Data%20-%20masterpr%C3%A6sentation%20(under%20construction).xlsx&amp;action=default&amp;mobileredirect=true</a:t>
            </a:r>
            <a:endParaRPr lang="da-DK"/>
          </a:p>
          <a:p>
            <a:pPr marL="0" indent="0">
              <a:buNone/>
            </a:pPr>
            <a:r>
              <a:rPr lang="en-US" sz="1200" u="none" kern="1200">
                <a:solidFill>
                  <a:schemeClr val="tx1"/>
                </a:solidFill>
                <a:effectLst/>
                <a:latin typeface="+mn-lt"/>
                <a:ea typeface="+mn-ea"/>
                <a:cs typeface="+mn-cs"/>
              </a:rPr>
              <a:t>	</a:t>
            </a:r>
            <a:endParaRPr lang="en-US" sz="1200" u="none" kern="1200">
              <a:solidFill>
                <a:schemeClr val="tx1"/>
              </a:solidFill>
              <a:effectLst/>
              <a:latin typeface="+mn-lt"/>
              <a:ea typeface="Calibri"/>
              <a:cs typeface="Calibri"/>
            </a:endParaRPr>
          </a:p>
          <a:p>
            <a:pPr marL="628643" lvl="1" indent="-171443">
              <a:buFont typeface="Arial" panose="020B0604020202020204" pitchFamily="34" charset="0"/>
              <a:buChar char="•"/>
            </a:pPr>
            <a:endParaRPr lang="da-DK"/>
          </a:p>
        </p:txBody>
      </p:sp>
      <p:sp>
        <p:nvSpPr>
          <p:cNvPr id="4" name="Pladsholder til slidenummer 3"/>
          <p:cNvSpPr>
            <a:spLocks noGrp="1"/>
          </p:cNvSpPr>
          <p:nvPr>
            <p:ph type="sldNum" sz="quarter" idx="5"/>
          </p:nvPr>
        </p:nvSpPr>
        <p:spPr/>
        <p:txBody>
          <a:bodyPr/>
          <a:lstStyle/>
          <a:p>
            <a:fld id="{E59E10BB-F074-4B97-AD97-D9EE5DE249AD}" type="slidenum">
              <a:rPr lang="sv-SE" smtClean="0"/>
              <a:pPr/>
              <a:t>8</a:t>
            </a:fld>
            <a:endParaRPr lang="sv-SE"/>
          </a:p>
        </p:txBody>
      </p:sp>
    </p:spTree>
    <p:extLst>
      <p:ext uri="{BB962C8B-B14F-4D97-AF65-F5344CB8AC3E}">
        <p14:creationId xmlns:p14="http://schemas.microsoft.com/office/powerpoint/2010/main" val="41256754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4A9C77-7327-A09E-34A9-1A69E36DF6A9}"/>
            </a:ext>
          </a:extLst>
        </p:cNvPr>
        <p:cNvGrpSpPr/>
        <p:nvPr/>
      </p:nvGrpSpPr>
      <p:grpSpPr>
        <a:xfrm>
          <a:off x="0" y="0"/>
          <a:ext cx="0" cy="0"/>
          <a:chOff x="0" y="0"/>
          <a:chExt cx="0" cy="0"/>
        </a:xfrm>
      </p:grpSpPr>
      <p:sp>
        <p:nvSpPr>
          <p:cNvPr id="2" name="Pladsholder til slidebillede 1">
            <a:extLst>
              <a:ext uri="{FF2B5EF4-FFF2-40B4-BE49-F238E27FC236}">
                <a16:creationId xmlns:a16="http://schemas.microsoft.com/office/drawing/2014/main" id="{78843B70-FFBA-DD48-63FB-68DD4A5BA62F}"/>
              </a:ext>
            </a:extLst>
          </p:cNvPr>
          <p:cNvSpPr>
            <a:spLocks noGrp="1" noRot="1" noChangeAspect="1"/>
          </p:cNvSpPr>
          <p:nvPr>
            <p:ph type="sldImg"/>
          </p:nvPr>
        </p:nvSpPr>
        <p:spPr/>
      </p:sp>
      <p:sp>
        <p:nvSpPr>
          <p:cNvPr id="3" name="Pladsholder til noter 2">
            <a:extLst>
              <a:ext uri="{FF2B5EF4-FFF2-40B4-BE49-F238E27FC236}">
                <a16:creationId xmlns:a16="http://schemas.microsoft.com/office/drawing/2014/main" id="{CCD6120A-6FCF-9691-4DD7-5B8C9D294095}"/>
              </a:ext>
            </a:extLst>
          </p:cNvPr>
          <p:cNvSpPr>
            <a:spLocks noGrp="1"/>
          </p:cNvSpPr>
          <p:nvPr>
            <p:ph type="body" idx="1"/>
          </p:nvPr>
        </p:nvSpPr>
        <p:spPr/>
        <p:txBody>
          <a:bodyPr/>
          <a:lstStyle/>
          <a:p>
            <a:pPr marL="170815" indent="-170815">
              <a:buFont typeface="Arial" panose="020B0604020202020204" pitchFamily="34" charset="0"/>
              <a:buChar char="•"/>
            </a:pPr>
            <a:r>
              <a:rPr lang="da-DK">
                <a:latin typeface="Unica 77 LL"/>
              </a:rPr>
              <a:t>…and cut </a:t>
            </a:r>
            <a:r>
              <a:rPr lang="da-DK" err="1">
                <a:latin typeface="Unica 77 LL"/>
              </a:rPr>
              <a:t>our</a:t>
            </a:r>
            <a:r>
              <a:rPr lang="da-DK">
                <a:latin typeface="Unica 77 LL"/>
              </a:rPr>
              <a:t> </a:t>
            </a:r>
            <a:r>
              <a:rPr lang="da-DK" err="1">
                <a:latin typeface="Unica 77 LL"/>
              </a:rPr>
              <a:t>energy</a:t>
            </a:r>
            <a:r>
              <a:rPr lang="da-DK">
                <a:latin typeface="Unica 77 LL"/>
              </a:rPr>
              <a:t> </a:t>
            </a:r>
            <a:r>
              <a:rPr lang="da-DK" err="1">
                <a:latin typeface="Unica 77 LL"/>
              </a:rPr>
              <a:t>consumption</a:t>
            </a:r>
            <a:r>
              <a:rPr lang="da-DK">
                <a:latin typeface="Unica 77 LL"/>
              </a:rPr>
              <a:t> by 13%.</a:t>
            </a:r>
          </a:p>
          <a:p>
            <a:pPr marL="171450" indent="-171450">
              <a:buFont typeface="Arial,Sans-Serif" panose="020B0604020202020204" pitchFamily="34" charset="0"/>
              <a:buChar char="•"/>
            </a:pPr>
            <a:r>
              <a:rPr lang="da-DK" err="1">
                <a:latin typeface="Unica 77 LL"/>
              </a:rPr>
              <a:t>Which</a:t>
            </a:r>
            <a:r>
              <a:rPr lang="da-DK">
                <a:latin typeface="Unica 77 LL"/>
              </a:rPr>
              <a:t> is a </a:t>
            </a:r>
            <a:r>
              <a:rPr lang="da-DK" err="1">
                <a:latin typeface="Unica 77 LL"/>
              </a:rPr>
              <a:t>slight</a:t>
            </a:r>
            <a:r>
              <a:rPr lang="da-DK">
                <a:latin typeface="Unica 77 LL"/>
              </a:rPr>
              <a:t> </a:t>
            </a:r>
            <a:r>
              <a:rPr lang="da-DK" err="1">
                <a:latin typeface="Unica 77 LL"/>
              </a:rPr>
              <a:t>increase</a:t>
            </a:r>
            <a:r>
              <a:rPr lang="da-DK">
                <a:latin typeface="Unica 77 LL"/>
              </a:rPr>
              <a:t> from 15% </a:t>
            </a:r>
            <a:r>
              <a:rPr lang="da-DK" err="1">
                <a:latin typeface="Unica 77 LL"/>
              </a:rPr>
              <a:t>reduction</a:t>
            </a:r>
            <a:r>
              <a:rPr lang="da-DK">
                <a:latin typeface="Unica 77 LL"/>
              </a:rPr>
              <a:t> in 2023 – </a:t>
            </a:r>
            <a:r>
              <a:rPr lang="en-US">
                <a:latin typeface="Unica 77 LL"/>
              </a:rPr>
              <a:t>The increase is most likely due to a colder winter and heightened activity in industry and transport (closing in on the level before COVID-19).</a:t>
            </a:r>
            <a:r>
              <a:rPr lang="da-DK">
                <a:latin typeface="Unica 77 LL"/>
              </a:rPr>
              <a:t> </a:t>
            </a:r>
            <a:endParaRPr lang="da-DK">
              <a:solidFill>
                <a:srgbClr val="444444"/>
              </a:solidFill>
              <a:latin typeface="Unica 77 LL"/>
            </a:endParaRPr>
          </a:p>
          <a:p>
            <a:pPr marL="171450" indent="-171450">
              <a:buFont typeface="Arial,Sans-Serif" panose="020B0604020202020204" pitchFamily="34" charset="0"/>
              <a:buChar char="•"/>
            </a:pPr>
            <a:endParaRPr lang="da-DK">
              <a:solidFill>
                <a:srgbClr val="000000"/>
              </a:solidFill>
            </a:endParaRPr>
          </a:p>
          <a:p>
            <a:r>
              <a:rPr lang="da-DK" i="1">
                <a:latin typeface="Unica 77 LL"/>
              </a:rPr>
              <a:t>Note: Fra Energistatistik 2024 ”Bruttoenergiforbruget fremkommer ved at korrigere det faktiske energiforbrug for brændselsforbrug knyttet til udenrigshandel med el. Det korrigerede bruttoenergiforbrug er desuden korrigeret for klimaudsving i forhold til et vejrmæssigt normalt år”</a:t>
            </a:r>
            <a:r>
              <a:rPr lang="en-US" i="1">
                <a:latin typeface="Unica 77 LL"/>
              </a:rPr>
              <a:t> </a:t>
            </a:r>
            <a:endParaRPr lang="en-US">
              <a:solidFill>
                <a:srgbClr val="444444"/>
              </a:solidFill>
              <a:latin typeface="Unica 77 LL"/>
            </a:endParaRPr>
          </a:p>
          <a:p>
            <a:endParaRPr lang="en-US">
              <a:solidFill>
                <a:srgbClr val="444444"/>
              </a:solidFill>
            </a:endParaRPr>
          </a:p>
          <a:p>
            <a:r>
              <a:rPr lang="en-US" i="1">
                <a:latin typeface="Unica 77 LL"/>
              </a:rPr>
              <a:t>Med </a:t>
            </a:r>
            <a:r>
              <a:rPr lang="en-US" i="1" err="1">
                <a:latin typeface="Unica 77 LL"/>
              </a:rPr>
              <a:t>andre</a:t>
            </a:r>
            <a:r>
              <a:rPr lang="en-US" i="1">
                <a:latin typeface="Unica 77 LL"/>
              </a:rPr>
              <a:t> </a:t>
            </a:r>
            <a:r>
              <a:rPr lang="en-US" i="1" err="1">
                <a:latin typeface="Unica 77 LL"/>
              </a:rPr>
              <a:t>ord</a:t>
            </a:r>
            <a:r>
              <a:rPr lang="en-US" i="1">
                <a:latin typeface="Unica 77 LL"/>
              </a:rPr>
              <a:t>: </a:t>
            </a:r>
            <a:r>
              <a:rPr lang="da-DK" i="1">
                <a:latin typeface="Unica 77 LL"/>
              </a:rPr>
              <a:t>de tal, der præsenteres i tabellen, er blevet justeret for faktorer, der kunne forvride den egentlige udvikling i energiforbruget, som ikke nødvendigvis skyldes ændringer i samfundets faktiske energiforbrug, men snarere eksterne faktorer </a:t>
            </a:r>
            <a:r>
              <a:rPr lang="da-DK" i="1">
                <a:solidFill>
                  <a:srgbClr val="FF0000"/>
                </a:solidFill>
                <a:latin typeface="Unica 77 LL"/>
              </a:rPr>
              <a:t>som klima </a:t>
            </a:r>
            <a:r>
              <a:rPr lang="da-DK" i="1">
                <a:latin typeface="Unica 77 LL"/>
              </a:rPr>
              <a:t>eller udenrigshandel med elektricitet</a:t>
            </a:r>
            <a:br>
              <a:rPr lang="da-DK" i="1"/>
            </a:br>
            <a:endParaRPr lang="da-DK">
              <a:solidFill>
                <a:srgbClr val="444444"/>
              </a:solidFill>
            </a:endParaRPr>
          </a:p>
          <a:p>
            <a:r>
              <a:rPr lang="da-DK" i="1">
                <a:latin typeface="Unica 77 LL"/>
              </a:rPr>
              <a:t>I den tidligere 2024 version var tallet -11%. </a:t>
            </a:r>
            <a:r>
              <a:rPr lang="en-US" i="1">
                <a:latin typeface="Unica 77 LL"/>
              </a:rPr>
              <a:t>Der er </a:t>
            </a:r>
            <a:r>
              <a:rPr lang="en-US" i="1" err="1">
                <a:latin typeface="Unica 77 LL"/>
              </a:rPr>
              <a:t>blevet</a:t>
            </a:r>
            <a:r>
              <a:rPr lang="en-US" i="1">
                <a:latin typeface="Unica 77 LL"/>
              </a:rPr>
              <a:t> </a:t>
            </a:r>
            <a:r>
              <a:rPr lang="en-US" i="1" err="1">
                <a:latin typeface="Unica 77 LL"/>
              </a:rPr>
              <a:t>arbejdet</a:t>
            </a:r>
            <a:r>
              <a:rPr lang="en-US" i="1">
                <a:latin typeface="Unica 77 LL"/>
              </a:rPr>
              <a:t> med to </a:t>
            </a:r>
            <a:r>
              <a:rPr lang="en-US" i="1" err="1">
                <a:latin typeface="Unica 77 LL"/>
              </a:rPr>
              <a:t>forskellige</a:t>
            </a:r>
            <a:r>
              <a:rPr lang="en-US" i="1">
                <a:latin typeface="Unica 77 LL"/>
              </a:rPr>
              <a:t> </a:t>
            </a:r>
            <a:r>
              <a:rPr lang="en-US" i="1" err="1">
                <a:latin typeface="Unica 77 LL"/>
              </a:rPr>
              <a:t>tal</a:t>
            </a:r>
            <a:r>
              <a:rPr lang="en-US" i="1">
                <a:latin typeface="Unica 77 LL"/>
              </a:rPr>
              <a:t> </a:t>
            </a:r>
            <a:r>
              <a:rPr lang="en-US" i="1" err="1">
                <a:latin typeface="Unica 77 LL"/>
              </a:rPr>
              <a:t>i</a:t>
            </a:r>
            <a:r>
              <a:rPr lang="en-US" i="1">
                <a:latin typeface="Unica 77 LL"/>
              </a:rPr>
              <a:t> den </a:t>
            </a:r>
            <a:r>
              <a:rPr lang="en-US" i="1" err="1">
                <a:latin typeface="Unica 77 LL"/>
              </a:rPr>
              <a:t>tidligere</a:t>
            </a:r>
            <a:r>
              <a:rPr lang="en-US" i="1">
                <a:latin typeface="Unica 77 LL"/>
              </a:rPr>
              <a:t> 2024 version </a:t>
            </a:r>
            <a:r>
              <a:rPr lang="en-US" i="1" err="1">
                <a:latin typeface="Unica 77 LL"/>
              </a:rPr>
              <a:t>og</a:t>
            </a:r>
            <a:r>
              <a:rPr lang="en-US" i="1">
                <a:latin typeface="Unica 77 LL"/>
              </a:rPr>
              <a:t> </a:t>
            </a:r>
            <a:r>
              <a:rPr lang="en-US" i="1" err="1">
                <a:latin typeface="Unica 77 LL"/>
              </a:rPr>
              <a:t>i</a:t>
            </a:r>
            <a:r>
              <a:rPr lang="en-US" i="1">
                <a:latin typeface="Unica 77 LL"/>
              </a:rPr>
              <a:t> 2023 </a:t>
            </a:r>
            <a:r>
              <a:rPr lang="en-US" i="1" err="1">
                <a:latin typeface="Unica 77 LL"/>
              </a:rPr>
              <a:t>versionen</a:t>
            </a:r>
            <a:r>
              <a:rPr lang="en-US" i="1">
                <a:latin typeface="Unica 77 LL"/>
              </a:rPr>
              <a:t>. 2023 </a:t>
            </a:r>
            <a:r>
              <a:rPr lang="en-US" i="1" err="1">
                <a:latin typeface="Unica 77 LL"/>
              </a:rPr>
              <a:t>versionen</a:t>
            </a:r>
            <a:r>
              <a:rPr lang="en-US" i="1">
                <a:latin typeface="Unica 77 LL"/>
              </a:rPr>
              <a:t> </a:t>
            </a:r>
            <a:r>
              <a:rPr lang="en-US" i="1" err="1">
                <a:latin typeface="Unica 77 LL"/>
              </a:rPr>
              <a:t>har</a:t>
            </a:r>
            <a:r>
              <a:rPr lang="en-US" i="1">
                <a:latin typeface="Unica 77 LL"/>
              </a:rPr>
              <a:t> </a:t>
            </a:r>
            <a:r>
              <a:rPr lang="en-US" i="1" err="1">
                <a:latin typeface="Unica 77 LL"/>
              </a:rPr>
              <a:t>brugt</a:t>
            </a:r>
            <a:r>
              <a:rPr lang="en-US" i="1">
                <a:latin typeface="Unica 77 LL"/>
              </a:rPr>
              <a:t> de </a:t>
            </a:r>
            <a:r>
              <a:rPr lang="en-US" i="1" err="1">
                <a:latin typeface="Unica 77 LL"/>
              </a:rPr>
              <a:t>korrigerede</a:t>
            </a:r>
            <a:r>
              <a:rPr lang="en-US" i="1">
                <a:latin typeface="Unica 77 LL"/>
              </a:rPr>
              <a:t> </a:t>
            </a:r>
            <a:r>
              <a:rPr lang="en-US" i="1" err="1">
                <a:latin typeface="Unica 77 LL"/>
              </a:rPr>
              <a:t>tal</a:t>
            </a:r>
            <a:r>
              <a:rPr lang="en-US" i="1">
                <a:latin typeface="Unica 77 LL"/>
              </a:rPr>
              <a:t>, </a:t>
            </a:r>
            <a:r>
              <a:rPr lang="en-US" i="1" err="1">
                <a:latin typeface="Unica 77 LL"/>
              </a:rPr>
              <a:t>hvor</a:t>
            </a:r>
            <a:r>
              <a:rPr lang="en-US" i="1">
                <a:latin typeface="Unica 77 LL"/>
              </a:rPr>
              <a:t> den </a:t>
            </a:r>
            <a:r>
              <a:rPr lang="en-US" i="1" err="1">
                <a:latin typeface="Unica 77 LL"/>
              </a:rPr>
              <a:t>tidligere</a:t>
            </a:r>
            <a:r>
              <a:rPr lang="en-US" i="1">
                <a:latin typeface="Unica 77 LL"/>
              </a:rPr>
              <a:t> 2024 version </a:t>
            </a:r>
            <a:r>
              <a:rPr lang="en-US" i="1" err="1">
                <a:latin typeface="Unica 77 LL"/>
              </a:rPr>
              <a:t>har</a:t>
            </a:r>
            <a:r>
              <a:rPr lang="en-US" i="1">
                <a:latin typeface="Unica 77 LL"/>
              </a:rPr>
              <a:t> </a:t>
            </a:r>
            <a:r>
              <a:rPr lang="en-US" i="1" err="1">
                <a:latin typeface="Unica 77 LL"/>
              </a:rPr>
              <a:t>brugt</a:t>
            </a:r>
            <a:r>
              <a:rPr lang="en-US" i="1">
                <a:latin typeface="Unica 77 LL"/>
              </a:rPr>
              <a:t> de </a:t>
            </a:r>
            <a:r>
              <a:rPr lang="en-US" i="1" err="1">
                <a:latin typeface="Unica 77 LL"/>
              </a:rPr>
              <a:t>faktiske</a:t>
            </a:r>
            <a:r>
              <a:rPr lang="en-US" i="1">
                <a:latin typeface="Unica 77 LL"/>
              </a:rPr>
              <a:t> </a:t>
            </a:r>
            <a:r>
              <a:rPr lang="en-US" i="1" err="1">
                <a:latin typeface="Unica 77 LL"/>
              </a:rPr>
              <a:t>tal</a:t>
            </a:r>
            <a:r>
              <a:rPr lang="en-US" i="1">
                <a:latin typeface="Unica 77 LL"/>
              </a:rPr>
              <a:t> </a:t>
            </a:r>
            <a:r>
              <a:rPr lang="en-US" i="1" err="1">
                <a:latin typeface="Unica 77 LL"/>
              </a:rPr>
              <a:t>som</a:t>
            </a:r>
            <a:r>
              <a:rPr lang="en-US" i="1">
                <a:latin typeface="Unica 77 LL"/>
              </a:rPr>
              <a:t> er </a:t>
            </a:r>
            <a:r>
              <a:rPr lang="en-US" i="1" err="1">
                <a:latin typeface="Unica 77 LL"/>
              </a:rPr>
              <a:t>lavere</a:t>
            </a:r>
            <a:r>
              <a:rPr lang="en-US" i="1">
                <a:latin typeface="Unica 77 LL"/>
              </a:rPr>
              <a:t> end de </a:t>
            </a:r>
            <a:r>
              <a:rPr lang="en-US" i="1" err="1">
                <a:latin typeface="Unica 77 LL"/>
              </a:rPr>
              <a:t>korrigerede</a:t>
            </a:r>
            <a:r>
              <a:rPr lang="en-US" i="1">
                <a:latin typeface="Unica 77 LL"/>
              </a:rPr>
              <a:t>. Vi </a:t>
            </a:r>
            <a:r>
              <a:rPr lang="en-US" i="1" u="sng">
                <a:latin typeface="Unica 77 LL"/>
              </a:rPr>
              <a:t>SKAL</a:t>
            </a:r>
            <a:r>
              <a:rPr lang="en-US" i="1">
                <a:latin typeface="Unica 77 LL"/>
              </a:rPr>
              <a:t> </a:t>
            </a:r>
            <a:r>
              <a:rPr lang="en-US" i="1" err="1">
                <a:latin typeface="Unica 77 LL"/>
              </a:rPr>
              <a:t>bruge</a:t>
            </a:r>
            <a:r>
              <a:rPr lang="en-US" i="1">
                <a:latin typeface="Unica 77 LL"/>
              </a:rPr>
              <a:t> de </a:t>
            </a:r>
            <a:r>
              <a:rPr lang="en-US" i="1" err="1">
                <a:latin typeface="Unica 77 LL"/>
              </a:rPr>
              <a:t>korrigerede</a:t>
            </a:r>
            <a:r>
              <a:rPr lang="en-US" i="1">
                <a:latin typeface="Unica 77 LL"/>
              </a:rPr>
              <a:t> </a:t>
            </a:r>
            <a:r>
              <a:rPr lang="en-US" i="1" err="1">
                <a:latin typeface="Unica 77 LL"/>
              </a:rPr>
              <a:t>tal</a:t>
            </a:r>
            <a:r>
              <a:rPr lang="en-US" i="1">
                <a:latin typeface="Unica 77 LL"/>
              </a:rPr>
              <a:t>.</a:t>
            </a:r>
            <a:br>
              <a:rPr lang="en-US" i="1"/>
            </a:br>
            <a:br>
              <a:rPr lang="en-US" i="1"/>
            </a:br>
            <a:r>
              <a:rPr lang="en-US" i="1" err="1">
                <a:latin typeface="Unica 77 LL"/>
              </a:rPr>
              <a:t>Danmarks</a:t>
            </a:r>
            <a:r>
              <a:rPr lang="en-US" i="1">
                <a:latin typeface="Unica 77 LL"/>
              </a:rPr>
              <a:t> </a:t>
            </a:r>
            <a:r>
              <a:rPr lang="en-US" i="1" err="1">
                <a:latin typeface="Unica 77 LL"/>
              </a:rPr>
              <a:t>brutto</a:t>
            </a:r>
            <a:r>
              <a:rPr lang="en-US" i="1">
                <a:latin typeface="Unica 77 LL"/>
              </a:rPr>
              <a:t> </a:t>
            </a:r>
            <a:r>
              <a:rPr lang="en-US" i="1" err="1">
                <a:latin typeface="Unica 77 LL"/>
              </a:rPr>
              <a:t>energiforbrug</a:t>
            </a:r>
            <a:r>
              <a:rPr lang="en-US" i="1">
                <a:latin typeface="Unica 77 LL"/>
              </a:rPr>
              <a:t> er </a:t>
            </a:r>
            <a:r>
              <a:rPr lang="en-US" i="1" err="1">
                <a:latin typeface="Unica 77 LL"/>
              </a:rPr>
              <a:t>steget</a:t>
            </a:r>
            <a:r>
              <a:rPr lang="en-US" i="1">
                <a:latin typeface="Unica 77 LL"/>
              </a:rPr>
              <a:t> </a:t>
            </a:r>
            <a:r>
              <a:rPr lang="en-US" i="1" err="1">
                <a:latin typeface="Unica 77 LL"/>
              </a:rPr>
              <a:t>fra</a:t>
            </a:r>
            <a:r>
              <a:rPr lang="en-US" i="1">
                <a:latin typeface="Unica 77 LL"/>
              </a:rPr>
              <a:t> 693,4 PJ </a:t>
            </a:r>
            <a:r>
              <a:rPr lang="en-US" i="1" err="1">
                <a:latin typeface="Unica 77 LL"/>
              </a:rPr>
              <a:t>i</a:t>
            </a:r>
            <a:r>
              <a:rPr lang="en-US" i="1">
                <a:latin typeface="Unica 77 LL"/>
              </a:rPr>
              <a:t> 2023 </a:t>
            </a:r>
            <a:r>
              <a:rPr lang="en-US" i="1" err="1">
                <a:latin typeface="Unica 77 LL"/>
              </a:rPr>
              <a:t>til</a:t>
            </a:r>
            <a:r>
              <a:rPr lang="en-US" i="1">
                <a:latin typeface="Unica 77 LL"/>
              </a:rPr>
              <a:t> 710,87 PJ </a:t>
            </a:r>
            <a:r>
              <a:rPr lang="en-US" i="1" err="1">
                <a:latin typeface="Unica 77 LL"/>
              </a:rPr>
              <a:t>i</a:t>
            </a:r>
            <a:r>
              <a:rPr lang="en-US" i="1">
                <a:latin typeface="Unica 77 LL"/>
              </a:rPr>
              <a:t> 2024</a:t>
            </a:r>
            <a:br>
              <a:rPr lang="en-US" i="1"/>
            </a:br>
            <a:endParaRPr lang="en-US" i="1">
              <a:latin typeface="Unica 77 LL"/>
            </a:endParaRPr>
          </a:p>
          <a:p>
            <a:r>
              <a:rPr lang="en-US" i="1">
                <a:latin typeface="Unica 77 LL"/>
              </a:rPr>
              <a:t>PJ = </a:t>
            </a:r>
            <a:r>
              <a:rPr lang="da-DK" i="1">
                <a:latin typeface="Unica 77 LL"/>
              </a:rPr>
              <a:t>En stor enhed for energi, svarende til 1 billion joule (10^15). Bruges til at måle store mængder energi, som fx landets samlede energiforbrug. 1 PJ = ca. 278 millioner kWh.</a:t>
            </a:r>
            <a:endParaRPr lang="da-DK">
              <a:latin typeface="Unica 77 LL"/>
            </a:endParaRPr>
          </a:p>
          <a:p>
            <a:endParaRPr lang="da-DK" b="1" i="1"/>
          </a:p>
          <a:p>
            <a:r>
              <a:rPr lang="da-DK" b="1">
                <a:latin typeface="Unica 77 LL"/>
              </a:rPr>
              <a:t>Måleenhed</a:t>
            </a:r>
            <a:r>
              <a:rPr lang="da-DK">
                <a:latin typeface="Unica 77 LL"/>
              </a:rPr>
              <a:t>: Korrigerede energiforbrug i alt målt i PJ </a:t>
            </a:r>
          </a:p>
          <a:p>
            <a:pPr rtl="0" fontAlgn="base"/>
            <a:r>
              <a:rPr lang="da-DK" sz="1200" b="0" i="0" kern="1200">
                <a:solidFill>
                  <a:schemeClr val="tx1"/>
                </a:solidFill>
                <a:effectLst/>
                <a:latin typeface="+mn-lt"/>
                <a:ea typeface="+mn-ea"/>
                <a:cs typeface="+mn-cs"/>
              </a:rPr>
              <a:t>​</a:t>
            </a:r>
            <a:endParaRPr lang="da-DK" b="1"/>
          </a:p>
          <a:p>
            <a:r>
              <a:rPr lang="da-DK" b="1">
                <a:latin typeface="Unica 77 LL"/>
              </a:rPr>
              <a:t>Kilder</a:t>
            </a:r>
            <a:r>
              <a:rPr lang="da-DK">
                <a:latin typeface="Unica 77 LL"/>
              </a:rPr>
              <a:t>: </a:t>
            </a:r>
          </a:p>
          <a:p>
            <a:pPr marL="228600" indent="-228600">
              <a:buAutoNum type="arabicPeriod"/>
            </a:pPr>
            <a:r>
              <a:rPr lang="en-US" u="sng" err="1">
                <a:latin typeface="Unica 77 LL"/>
              </a:rPr>
              <a:t>Energistyrelsen’s</a:t>
            </a:r>
            <a:r>
              <a:rPr lang="en-US" u="sng">
                <a:latin typeface="Unica 77 LL"/>
              </a:rPr>
              <a:t> </a:t>
            </a:r>
            <a:r>
              <a:rPr lang="en-US" u="sng" err="1">
                <a:latin typeface="Unica 77 LL"/>
              </a:rPr>
              <a:t>årlige</a:t>
            </a:r>
            <a:r>
              <a:rPr lang="en-US" u="sng">
                <a:latin typeface="Unica 77 LL"/>
              </a:rPr>
              <a:t> </a:t>
            </a:r>
            <a:r>
              <a:rPr lang="en-US" u="sng" err="1">
                <a:latin typeface="Unica 77 LL"/>
              </a:rPr>
              <a:t>energistatistik</a:t>
            </a:r>
            <a:r>
              <a:rPr lang="en-US" u="sng">
                <a:latin typeface="Unica 77 LL"/>
              </a:rPr>
              <a:t> 2024 --&gt; </a:t>
            </a:r>
            <a:r>
              <a:rPr lang="en-US" u="sng" err="1">
                <a:latin typeface="Unica 77 LL"/>
              </a:rPr>
              <a:t>tabel</a:t>
            </a:r>
            <a:r>
              <a:rPr lang="en-US" u="sng">
                <a:latin typeface="Unica 77 LL"/>
              </a:rPr>
              <a:t> 2, side 8</a:t>
            </a:r>
            <a:br>
              <a:rPr lang="en-US" u="sng"/>
            </a:br>
            <a:r>
              <a:rPr lang="en-US" u="sng">
                <a:solidFill>
                  <a:srgbClr val="99A8BD"/>
                </a:solidFill>
                <a:latin typeface="Unica 77 LL"/>
                <a:hlinkClick r:id="rId3"/>
              </a:rPr>
              <a:t>https://stateofgreen.sharepoint.com/sites/Faelles/Delte%20dokumenter/Forms/AllItems.aspx?id=%2Fsites%2FFaelles%2FDelte%20dokumenter%2F05%20PowerPoints%2F03%20SOG%20Master%20PowerPoint%20%28HOG%29%2FData%20til%20pr%C3%A6sentationer%2FDatakilder%2F17%2E12%2E2025%20Raw%20data%20til%20master%20pr%C3%A6sentation%202025%2FEnergy%20consumption%20%2D%20Energistatistik%202024%2Epdf&amp;parent=%2Fsites%2FFaelles%2FDelte%20dokumenter%2F05%20PowerPoints%2F03%20SOG%20Master%20PowerPoint%20%28HOG%29%2FData%20til%20pr%C3%A6sentationer%2FDatakilder%2F17%2E12%2E2025%20Raw%20data%20til%20master%20pr%C3%A6sentation%202025</a:t>
            </a:r>
            <a:endParaRPr lang="en-US">
              <a:solidFill>
                <a:srgbClr val="444444"/>
              </a:solidFill>
              <a:latin typeface="Unica 77 LL"/>
            </a:endParaRPr>
          </a:p>
          <a:p>
            <a:pPr marL="228600" indent="-228600">
              <a:buAutoNum type="arabicPeriod"/>
            </a:pPr>
            <a:endParaRPr lang="da-DK">
              <a:solidFill>
                <a:srgbClr val="444444"/>
              </a:solidFill>
            </a:endParaRPr>
          </a:p>
          <a:p>
            <a:pPr marL="228600" indent="-228600">
              <a:buAutoNum type="arabicPeriod"/>
            </a:pPr>
            <a:r>
              <a:rPr lang="en-US" u="sng">
                <a:latin typeface="Unica 77 LL"/>
              </a:rPr>
              <a:t>Raw data </a:t>
            </a:r>
            <a:r>
              <a:rPr lang="en-US" u="sng" err="1">
                <a:latin typeface="Unica 77 LL"/>
              </a:rPr>
              <a:t>fra</a:t>
            </a:r>
            <a:r>
              <a:rPr lang="en-US" u="sng">
                <a:latin typeface="Unica 77 LL"/>
              </a:rPr>
              <a:t> </a:t>
            </a:r>
            <a:r>
              <a:rPr lang="en-US" u="sng" err="1">
                <a:latin typeface="Unica 77 LL"/>
              </a:rPr>
              <a:t>årlige</a:t>
            </a:r>
            <a:r>
              <a:rPr lang="en-US" u="sng">
                <a:latin typeface="Unica 77 LL"/>
              </a:rPr>
              <a:t> </a:t>
            </a:r>
            <a:r>
              <a:rPr lang="en-US" u="sng" err="1">
                <a:latin typeface="Unica 77 LL"/>
              </a:rPr>
              <a:t>energistatistik</a:t>
            </a:r>
            <a:r>
              <a:rPr lang="en-US" u="sng">
                <a:latin typeface="Unica 77 LL"/>
              </a:rPr>
              <a:t> --&gt; </a:t>
            </a:r>
            <a:r>
              <a:rPr lang="en-US" u="sng" err="1">
                <a:latin typeface="Unica 77 LL"/>
              </a:rPr>
              <a:t>tabel</a:t>
            </a:r>
            <a:r>
              <a:rPr lang="en-US" u="sng">
                <a:latin typeface="Unica 77 LL"/>
              </a:rPr>
              <a:t> 2</a:t>
            </a:r>
            <a:br>
              <a:rPr lang="en-US" u="sng"/>
            </a:br>
            <a:r>
              <a:rPr lang="en-US" u="sng">
                <a:latin typeface="Unica 77 LL"/>
                <a:hlinkClick r:id="rId4"/>
              </a:rPr>
              <a:t>https://stateofgreen.sharepoint.com/:x:/r/sites/Faelles/_layouts/15/Doc.aspx?sourcedoc=%7BB449E19C-F22B-4DEE-9391-F42BC4934083%7D&amp;file=Energy%20consumption%20raw%20data%20-%20Energistyrelsen%20energiforbrug.xlsx&amp;action=default&amp;mobileredirect=true</a:t>
            </a:r>
            <a:endParaRPr lang="en-US">
              <a:solidFill>
                <a:srgbClr val="444444"/>
              </a:solidFill>
              <a:latin typeface="Unica 77 LL"/>
            </a:endParaRPr>
          </a:p>
          <a:p>
            <a:pPr marL="228600" indent="-228600">
              <a:buAutoNum type="arabicPeriod"/>
            </a:pPr>
            <a:endParaRPr lang="da-DK">
              <a:solidFill>
                <a:srgbClr val="444444"/>
              </a:solidFill>
            </a:endParaRPr>
          </a:p>
          <a:p>
            <a:r>
              <a:rPr lang="da-DK" b="1">
                <a:latin typeface="Unica 77 LL"/>
              </a:rPr>
              <a:t>Udregninger:</a:t>
            </a:r>
            <a:endParaRPr lang="da-DK">
              <a:solidFill>
                <a:srgbClr val="444444"/>
              </a:solidFill>
              <a:latin typeface="Unica 77 LL"/>
            </a:endParaRPr>
          </a:p>
          <a:p>
            <a:r>
              <a:rPr lang="da-DK">
                <a:hlinkClick r:id="rId5"/>
              </a:rPr>
              <a:t>https://stateofgreen.sharepoint.com/:x:/r/sites/Faelles/_layouts/15/Doc.aspx?sourcedoc=%7B96B7F761-FA8A-4982-B37C-9D238DB4F67B%7D&amp;file=Data%20-%20masterpr%C3%A6sentation%20(under%20construction).xlsx&amp;action=default&amp;mobileredirect=true</a:t>
            </a:r>
            <a:endParaRPr lang="da-DK"/>
          </a:p>
        </p:txBody>
      </p:sp>
      <p:sp>
        <p:nvSpPr>
          <p:cNvPr id="4" name="Pladsholder til slidenummer 3">
            <a:extLst>
              <a:ext uri="{FF2B5EF4-FFF2-40B4-BE49-F238E27FC236}">
                <a16:creationId xmlns:a16="http://schemas.microsoft.com/office/drawing/2014/main" id="{60F07E66-BDFC-BFFD-FEFB-7BF11C79154E}"/>
              </a:ext>
            </a:extLst>
          </p:cNvPr>
          <p:cNvSpPr>
            <a:spLocks noGrp="1"/>
          </p:cNvSpPr>
          <p:nvPr>
            <p:ph type="sldNum" sz="quarter" idx="5"/>
          </p:nvPr>
        </p:nvSpPr>
        <p:spPr/>
        <p:txBody>
          <a:bodyPr/>
          <a:lstStyle/>
          <a:p>
            <a:fld id="{E59E10BB-F074-4B97-AD97-D9EE5DE249AD}" type="slidenum">
              <a:rPr lang="sv-SE" smtClean="0"/>
              <a:pPr/>
              <a:t>9</a:t>
            </a:fld>
            <a:endParaRPr lang="sv-SE"/>
          </a:p>
        </p:txBody>
      </p:sp>
    </p:spTree>
    <p:extLst>
      <p:ext uri="{BB962C8B-B14F-4D97-AF65-F5344CB8AC3E}">
        <p14:creationId xmlns:p14="http://schemas.microsoft.com/office/powerpoint/2010/main" val="27555190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133062-9708-F5E5-1471-FE9286B56D6A}"/>
            </a:ext>
          </a:extLst>
        </p:cNvPr>
        <p:cNvGrpSpPr/>
        <p:nvPr/>
      </p:nvGrpSpPr>
      <p:grpSpPr>
        <a:xfrm>
          <a:off x="0" y="0"/>
          <a:ext cx="0" cy="0"/>
          <a:chOff x="0" y="0"/>
          <a:chExt cx="0" cy="0"/>
        </a:xfrm>
      </p:grpSpPr>
      <p:sp>
        <p:nvSpPr>
          <p:cNvPr id="2" name="Pladsholder til slidebillede 1">
            <a:extLst>
              <a:ext uri="{FF2B5EF4-FFF2-40B4-BE49-F238E27FC236}">
                <a16:creationId xmlns:a16="http://schemas.microsoft.com/office/drawing/2014/main" id="{F1E16381-3B39-5BC0-0501-1CCBF61E8822}"/>
              </a:ext>
            </a:extLst>
          </p:cNvPr>
          <p:cNvSpPr>
            <a:spLocks noGrp="1" noRot="1" noChangeAspect="1"/>
          </p:cNvSpPr>
          <p:nvPr>
            <p:ph type="sldImg"/>
          </p:nvPr>
        </p:nvSpPr>
        <p:spPr/>
      </p:sp>
      <p:sp>
        <p:nvSpPr>
          <p:cNvPr id="3" name="Pladsholder til noter 2">
            <a:extLst>
              <a:ext uri="{FF2B5EF4-FFF2-40B4-BE49-F238E27FC236}">
                <a16:creationId xmlns:a16="http://schemas.microsoft.com/office/drawing/2014/main" id="{FCF1A686-59FB-559D-B26B-41CE8E77D601}"/>
              </a:ext>
            </a:extLst>
          </p:cNvPr>
          <p:cNvSpPr>
            <a:spLocks noGrp="1"/>
          </p:cNvSpPr>
          <p:nvPr>
            <p:ph type="body" idx="1"/>
          </p:nvPr>
        </p:nvSpPr>
        <p:spPr/>
        <p:txBody>
          <a:bodyPr/>
          <a:lstStyle/>
          <a:p>
            <a:pPr marL="171450" indent="-171450" fontAlgn="base">
              <a:buFont typeface="Arial,Sans-Serif" panose="020B0604020202020204" pitchFamily="34" charset="0"/>
              <a:buChar char="•"/>
            </a:pPr>
            <a:r>
              <a:rPr lang="da-DK" b="1" err="1"/>
              <a:t>What</a:t>
            </a:r>
            <a:r>
              <a:rPr lang="da-DK" b="1"/>
              <a:t> is </a:t>
            </a:r>
            <a:r>
              <a:rPr lang="da-DK" b="1" err="1"/>
              <a:t>interesting</a:t>
            </a:r>
            <a:r>
              <a:rPr lang="da-DK" b="1"/>
              <a:t> is </a:t>
            </a:r>
            <a:r>
              <a:rPr lang="da-DK" b="1" err="1"/>
              <a:t>that</a:t>
            </a:r>
            <a:r>
              <a:rPr lang="da-DK" b="1"/>
              <a:t> </a:t>
            </a:r>
            <a:r>
              <a:rPr lang="da-DK" b="1" err="1"/>
              <a:t>during</a:t>
            </a:r>
            <a:r>
              <a:rPr lang="da-DK" b="1"/>
              <a:t> </a:t>
            </a:r>
            <a:r>
              <a:rPr lang="da-DK" b="1" err="1"/>
              <a:t>those</a:t>
            </a:r>
            <a:r>
              <a:rPr lang="da-DK" b="1"/>
              <a:t> same </a:t>
            </a:r>
            <a:r>
              <a:rPr lang="da-DK" b="1" err="1"/>
              <a:t>decades</a:t>
            </a:r>
            <a:r>
              <a:rPr lang="da-DK" b="1"/>
              <a:t>, </a:t>
            </a:r>
            <a:r>
              <a:rPr lang="da-DK" b="1" err="1"/>
              <a:t>we</a:t>
            </a:r>
            <a:r>
              <a:rPr lang="da-DK" b="1"/>
              <a:t> have </a:t>
            </a:r>
            <a:r>
              <a:rPr lang="da-DK" b="1" err="1"/>
              <a:t>managed</a:t>
            </a:r>
            <a:r>
              <a:rPr lang="da-DK" b="1"/>
              <a:t> to </a:t>
            </a:r>
            <a:r>
              <a:rPr lang="da-DK" b="1" err="1"/>
              <a:t>grow</a:t>
            </a:r>
            <a:r>
              <a:rPr lang="da-DK" b="1"/>
              <a:t> </a:t>
            </a:r>
            <a:r>
              <a:rPr lang="da-DK" b="1" err="1"/>
              <a:t>our</a:t>
            </a:r>
            <a:r>
              <a:rPr lang="da-DK" b="1"/>
              <a:t> </a:t>
            </a:r>
            <a:r>
              <a:rPr lang="da-DK" b="1" err="1"/>
              <a:t>economy</a:t>
            </a:r>
            <a:r>
              <a:rPr lang="da-DK" b="1"/>
              <a:t> by more </a:t>
            </a:r>
            <a:r>
              <a:rPr lang="da-DK" b="1" err="1"/>
              <a:t>than</a:t>
            </a:r>
            <a:r>
              <a:rPr lang="da-DK" b="1"/>
              <a:t> 80%</a:t>
            </a:r>
            <a:r>
              <a:rPr lang="en-US"/>
              <a:t> </a:t>
            </a:r>
            <a:endParaRPr lang="en-US">
              <a:solidFill>
                <a:srgbClr val="444444"/>
              </a:solidFill>
            </a:endParaRPr>
          </a:p>
          <a:p>
            <a:pPr marL="171450" indent="-171450">
              <a:buFont typeface="Arial,Sans-Serif" panose="020B0604020202020204" pitchFamily="34" charset="0"/>
              <a:buChar char="•"/>
            </a:pPr>
            <a:r>
              <a:rPr lang="da-DK"/>
              <a:t>To </a:t>
            </a:r>
            <a:r>
              <a:rPr lang="da-DK" err="1"/>
              <a:t>some</a:t>
            </a:r>
            <a:r>
              <a:rPr lang="da-DK"/>
              <a:t> </a:t>
            </a:r>
            <a:r>
              <a:rPr lang="da-DK" err="1"/>
              <a:t>extent</a:t>
            </a:r>
            <a:r>
              <a:rPr lang="da-DK"/>
              <a:t>, </a:t>
            </a:r>
            <a:r>
              <a:rPr lang="da-DK" err="1"/>
              <a:t>we</a:t>
            </a:r>
            <a:r>
              <a:rPr lang="da-DK"/>
              <a:t> have </a:t>
            </a:r>
            <a:r>
              <a:rPr lang="da-DK" err="1"/>
              <a:t>managed</a:t>
            </a:r>
            <a:r>
              <a:rPr lang="da-DK"/>
              <a:t> to </a:t>
            </a:r>
            <a:r>
              <a:rPr lang="da-DK" err="1"/>
              <a:t>decouple</a:t>
            </a:r>
            <a:r>
              <a:rPr lang="da-DK"/>
              <a:t> </a:t>
            </a:r>
            <a:r>
              <a:rPr lang="da-DK" err="1"/>
              <a:t>our</a:t>
            </a:r>
            <a:r>
              <a:rPr lang="da-DK"/>
              <a:t> </a:t>
            </a:r>
            <a:r>
              <a:rPr lang="da-DK" err="1"/>
              <a:t>growth</a:t>
            </a:r>
            <a:r>
              <a:rPr lang="da-DK"/>
              <a:t> in GDP from </a:t>
            </a:r>
            <a:r>
              <a:rPr lang="da-DK" err="1"/>
              <a:t>our</a:t>
            </a:r>
            <a:r>
              <a:rPr lang="da-DK"/>
              <a:t> </a:t>
            </a:r>
            <a:r>
              <a:rPr lang="da-DK" err="1"/>
              <a:t>resource</a:t>
            </a:r>
            <a:r>
              <a:rPr lang="da-DK"/>
              <a:t> </a:t>
            </a:r>
            <a:r>
              <a:rPr lang="da-DK" err="1"/>
              <a:t>consumption</a:t>
            </a:r>
            <a:r>
              <a:rPr lang="da-DK"/>
              <a:t> as </a:t>
            </a:r>
            <a:r>
              <a:rPr lang="da-DK" err="1"/>
              <a:t>well</a:t>
            </a:r>
            <a:r>
              <a:rPr lang="da-DK"/>
              <a:t> as </a:t>
            </a:r>
            <a:r>
              <a:rPr lang="da-DK" err="1"/>
              <a:t>our</a:t>
            </a:r>
            <a:r>
              <a:rPr lang="da-DK"/>
              <a:t> national </a:t>
            </a:r>
            <a:r>
              <a:rPr lang="da-DK" err="1"/>
              <a:t>carbon</a:t>
            </a:r>
            <a:r>
              <a:rPr lang="da-DK"/>
              <a:t> </a:t>
            </a:r>
            <a:r>
              <a:rPr lang="da-DK" err="1"/>
              <a:t>footprint</a:t>
            </a:r>
            <a:r>
              <a:rPr lang="en-US"/>
              <a:t> </a:t>
            </a:r>
            <a:endParaRPr lang="en-US">
              <a:solidFill>
                <a:srgbClr val="444444"/>
              </a:solidFill>
            </a:endParaRPr>
          </a:p>
          <a:p>
            <a:pPr marL="171450" indent="-171450">
              <a:buFont typeface="Arial,Sans-Serif" panose="020B0604020202020204" pitchFamily="34" charset="0"/>
              <a:buChar char="•"/>
            </a:pPr>
            <a:r>
              <a:rPr lang="da-DK"/>
              <a:t>This suggests </a:t>
            </a:r>
            <a:r>
              <a:rPr lang="da-DK" err="1"/>
              <a:t>that</a:t>
            </a:r>
            <a:r>
              <a:rPr lang="da-DK"/>
              <a:t> </a:t>
            </a:r>
            <a:r>
              <a:rPr lang="da-DK" err="1"/>
              <a:t>sustainable</a:t>
            </a:r>
            <a:r>
              <a:rPr lang="da-DK"/>
              <a:t> or green </a:t>
            </a:r>
            <a:r>
              <a:rPr lang="da-DK" err="1"/>
              <a:t>growth</a:t>
            </a:r>
            <a:r>
              <a:rPr lang="da-DK"/>
              <a:t> </a:t>
            </a:r>
            <a:r>
              <a:rPr lang="da-DK" err="1"/>
              <a:t>may</a:t>
            </a:r>
            <a:r>
              <a:rPr lang="da-DK"/>
              <a:t> </a:t>
            </a:r>
            <a:r>
              <a:rPr lang="da-DK" err="1"/>
              <a:t>be</a:t>
            </a:r>
            <a:r>
              <a:rPr lang="da-DK"/>
              <a:t> </a:t>
            </a:r>
            <a:r>
              <a:rPr lang="da-DK" err="1"/>
              <a:t>possible</a:t>
            </a:r>
            <a:r>
              <a:rPr lang="da-DK"/>
              <a:t>: </a:t>
            </a:r>
            <a:r>
              <a:rPr lang="da-DK" err="1"/>
              <a:t>strengthening</a:t>
            </a:r>
            <a:r>
              <a:rPr lang="da-DK"/>
              <a:t> the </a:t>
            </a:r>
            <a:r>
              <a:rPr lang="da-DK" err="1"/>
              <a:t>economy</a:t>
            </a:r>
            <a:r>
              <a:rPr lang="da-DK"/>
              <a:t> </a:t>
            </a:r>
            <a:r>
              <a:rPr lang="da-DK" err="1"/>
              <a:t>while</a:t>
            </a:r>
            <a:r>
              <a:rPr lang="da-DK"/>
              <a:t> </a:t>
            </a:r>
            <a:r>
              <a:rPr lang="da-DK" err="1"/>
              <a:t>bringing</a:t>
            </a:r>
            <a:r>
              <a:rPr lang="da-DK"/>
              <a:t> </a:t>
            </a:r>
            <a:r>
              <a:rPr lang="da-DK" err="1"/>
              <a:t>down</a:t>
            </a:r>
            <a:r>
              <a:rPr lang="da-DK"/>
              <a:t> the </a:t>
            </a:r>
            <a:r>
              <a:rPr lang="da-DK" err="1"/>
              <a:t>numbers</a:t>
            </a:r>
            <a:r>
              <a:rPr lang="da-DK"/>
              <a:t> </a:t>
            </a:r>
            <a:r>
              <a:rPr lang="da-DK" err="1"/>
              <a:t>that</a:t>
            </a:r>
            <a:r>
              <a:rPr lang="da-DK"/>
              <a:t> </a:t>
            </a:r>
            <a:r>
              <a:rPr lang="da-DK" err="1"/>
              <a:t>we</a:t>
            </a:r>
            <a:r>
              <a:rPr lang="da-DK"/>
              <a:t> have to </a:t>
            </a:r>
            <a:r>
              <a:rPr lang="da-DK" err="1"/>
              <a:t>decrease</a:t>
            </a:r>
            <a:endParaRPr lang="en-US"/>
          </a:p>
          <a:p>
            <a:pPr marL="171443" indent="-171443">
              <a:buFont typeface="Arial" panose="020B0604020202020204" pitchFamily="34" charset="0"/>
              <a:buChar char="•"/>
            </a:pPr>
            <a:endParaRPr lang="da-DK"/>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da-DK" i="1">
                <a:latin typeface="Unica 77 LL"/>
              </a:rPr>
              <a:t>Note: Væksten i BNP adskiller sig fra tidligere udgaver, fordi de tidligere grafer byggede på 2010-priser. Denne udgave anvender 2020-priser, som ikke var tilgængelige, da den tidligere version blev udarbejdet. Tallene er renset for inflation og viser dermed den reelle økonomiske vækst.</a:t>
            </a:r>
          </a:p>
          <a:p>
            <a:pPr marL="0" marR="0" lvl="0" indent="0" algn="l" defTabSz="914400">
              <a:lnSpc>
                <a:spcPct val="100000"/>
              </a:lnSpc>
              <a:spcBef>
                <a:spcPts val="0"/>
              </a:spcBef>
              <a:spcAft>
                <a:spcPts val="0"/>
              </a:spcAft>
              <a:buClrTx/>
              <a:buSzTx/>
              <a:buFont typeface="Arial" panose="020B0604020202020204" pitchFamily="34" charset="0"/>
              <a:buNone/>
              <a:tabLst/>
              <a:defRPr/>
            </a:pPr>
            <a:endParaRPr lang="da-DK" i="1"/>
          </a:p>
          <a:p>
            <a:r>
              <a:rPr lang="da-DK" b="1">
                <a:latin typeface="Unica 77 LL"/>
              </a:rPr>
              <a:t>Måleenhed</a:t>
            </a:r>
            <a:r>
              <a:rPr lang="da-DK">
                <a:latin typeface="Unica 77 LL"/>
              </a:rPr>
              <a:t>: Danmarks samlede BNP i mia. kr. i 2020-priser</a:t>
            </a:r>
          </a:p>
          <a:p>
            <a:pPr>
              <a:buFont typeface="Arial" panose="020B0604020202020204" pitchFamily="34" charset="0"/>
            </a:pPr>
            <a:endParaRPr lang="da-DK"/>
          </a:p>
          <a:p>
            <a:pPr marL="0" indent="0">
              <a:buFont typeface="Arial" panose="020B0604020202020204" pitchFamily="34" charset="0"/>
              <a:buNone/>
            </a:pPr>
            <a:r>
              <a:rPr lang="en-GB" b="1" err="1">
                <a:latin typeface="Unica 77 LL"/>
              </a:rPr>
              <a:t>Kilder</a:t>
            </a:r>
            <a:r>
              <a:rPr lang="en-GB" b="1">
                <a:latin typeface="Unica 77 LL"/>
              </a:rPr>
              <a:t>: </a:t>
            </a:r>
          </a:p>
          <a:p>
            <a:pPr marL="228600" indent="-228600">
              <a:buAutoNum type="arabicPeriod"/>
              <a:defRPr/>
            </a:pPr>
            <a:r>
              <a:rPr lang="da-DK">
                <a:latin typeface="Unica 77 LL"/>
                <a:hlinkClick r:id="rId3">
                  <a:extLst>
                    <a:ext uri="{A12FA001-AC4F-418D-AE19-62706E023703}">
                      <ahyp:hlinkClr xmlns:ahyp="http://schemas.microsoft.com/office/drawing/2018/hyperlinkcolor" val="tx"/>
                    </a:ext>
                  </a:extLst>
                </a:hlinkClick>
              </a:rPr>
              <a:t>Klima - Danmarks Statistik</a:t>
            </a:r>
            <a:br>
              <a:rPr lang="da-DK"/>
            </a:br>
            <a:r>
              <a:rPr lang="da-DK">
                <a:solidFill>
                  <a:srgbClr val="444444"/>
                </a:solidFill>
                <a:latin typeface="Unica 77 LL"/>
                <a:hlinkClick r:id="rId4"/>
              </a:rPr>
              <a:t>https://www.statistikbanken.dk/20515</a:t>
            </a:r>
            <a:br>
              <a:rPr lang="da-DK"/>
            </a:br>
            <a:r>
              <a:rPr lang="da-DK">
                <a:solidFill>
                  <a:srgbClr val="444444"/>
                </a:solidFill>
                <a:latin typeface="Unica 77 LL"/>
              </a:rPr>
              <a:t>Stig: </a:t>
            </a:r>
            <a:r>
              <a:rPr lang="da-DK">
                <a:latin typeface="Unica 77 LL"/>
              </a:rPr>
              <a:t>Statistikbanken – Datasæt  NAN1: Bruttonationalprodukt </a:t>
            </a:r>
            <a:r>
              <a:rPr lang="en-US">
                <a:latin typeface="Unica 77 LL"/>
              </a:rPr>
              <a:t></a:t>
            </a:r>
            <a:r>
              <a:rPr lang="da-DK">
                <a:latin typeface="Unica 77 LL"/>
              </a:rPr>
              <a:t> 2020-priser, kædede værdier, (mia. </a:t>
            </a:r>
            <a:r>
              <a:rPr lang="da-DK" err="1">
                <a:latin typeface="Unica 77 LL"/>
              </a:rPr>
              <a:t>kr</a:t>
            </a:r>
            <a:r>
              <a:rPr lang="da-DK">
                <a:latin typeface="Unica 77 LL"/>
              </a:rPr>
              <a:t>) </a:t>
            </a:r>
            <a:r>
              <a:rPr lang="en-US">
                <a:latin typeface="Unica 77 LL"/>
              </a:rPr>
              <a:t></a:t>
            </a:r>
            <a:r>
              <a:rPr lang="da-DK">
                <a:latin typeface="Unica 77 LL"/>
              </a:rPr>
              <a:t> 1990-2024</a:t>
            </a:r>
            <a:br>
              <a:rPr lang="da-DK"/>
            </a:br>
            <a:r>
              <a:rPr lang="da-DK">
                <a:latin typeface="Unica 77 LL"/>
              </a:rPr>
              <a:t>*NAN1 = tabelkode </a:t>
            </a:r>
            <a:endParaRPr lang="en-US">
              <a:solidFill>
                <a:srgbClr val="444444"/>
              </a:solidFill>
              <a:latin typeface="Unica 77 LL"/>
            </a:endParaRPr>
          </a:p>
          <a:p>
            <a:pPr marL="228600" indent="-228600">
              <a:buAutoNum type="arabicPeriod"/>
              <a:defRPr/>
            </a:pPr>
            <a:endParaRPr lang="da-DK">
              <a:solidFill>
                <a:srgbClr val="444444"/>
              </a:solidFill>
            </a:endParaRPr>
          </a:p>
          <a:p>
            <a:pPr marL="228600" indent="-228600">
              <a:buAutoNum type="arabicPeriod"/>
              <a:defRPr/>
            </a:pPr>
            <a:r>
              <a:rPr lang="da-DK" u="sng" err="1">
                <a:latin typeface="Unica 77 LL"/>
              </a:rPr>
              <a:t>Raw</a:t>
            </a:r>
            <a:r>
              <a:rPr lang="da-DK" u="sng">
                <a:latin typeface="Unica 77 LL"/>
              </a:rPr>
              <a:t> data fra Danmarks statistik</a:t>
            </a:r>
            <a:br>
              <a:rPr lang="da-DK" u="sng"/>
            </a:br>
            <a:r>
              <a:rPr lang="da-DK" u="sng">
                <a:latin typeface="Unica 77 LL"/>
                <a:hlinkClick r:id="rId5"/>
              </a:rPr>
              <a:t>https://stateofgreen.sharepoint.com/:x:/r/sites/Faelles/_layouts/15/Doc.aspx?sourcedoc=%7BD545B4A3-A6E4-41D6-9208-51B276EEE0E8%7D&amp;file=GDP%20raw%20data.xlsx&amp;action=default&amp;mobileredirect=true</a:t>
            </a:r>
            <a:endParaRPr lang="da-DK">
              <a:solidFill>
                <a:srgbClr val="444444"/>
              </a:solidFill>
              <a:latin typeface="Unica 77 LL"/>
            </a:endParaRPr>
          </a:p>
          <a:p>
            <a:pPr marL="228600" indent="-228600">
              <a:buAutoNum type="arabicPeriod"/>
              <a:defRPr/>
            </a:pPr>
            <a:endParaRPr lang="da-DK">
              <a:solidFill>
                <a:srgbClr val="444444"/>
              </a:solidFill>
            </a:endParaRPr>
          </a:p>
          <a:p>
            <a:pPr>
              <a:defRPr/>
            </a:pPr>
            <a:r>
              <a:rPr lang="da-DK" b="1">
                <a:latin typeface="Unica 77 LL"/>
              </a:rPr>
              <a:t>Udregninger:</a:t>
            </a:r>
            <a:endParaRPr lang="da-DK">
              <a:solidFill>
                <a:srgbClr val="444444"/>
              </a:solidFill>
              <a:latin typeface="Unica 77 LL"/>
            </a:endParaRPr>
          </a:p>
          <a:p>
            <a:pPr marR="0" lvl="0" algn="l" defTabSz="914400">
              <a:lnSpc>
                <a:spcPct val="100000"/>
              </a:lnSpc>
              <a:spcBef>
                <a:spcPts val="0"/>
              </a:spcBef>
              <a:spcAft>
                <a:spcPts val="0"/>
              </a:spcAft>
              <a:tabLst/>
              <a:defRPr/>
            </a:pPr>
            <a:r>
              <a:rPr lang="da-DK">
                <a:hlinkClick r:id="rId6"/>
              </a:rPr>
              <a:t>https://stateofgreen.sharepoint.com/:x:/r/sites/Faelles/_layouts/15/Doc.aspx?sourcedoc=%7B96B7F761-FA8A-4982-B37C-9D238DB4F67B%7D&amp;file=Data%20-%20masterpr%C3%A6sentation%20(under%20construction).xlsx&amp;action=default&amp;mobileredirect=true</a:t>
            </a:r>
            <a:endParaRPr lang="en-GB"/>
          </a:p>
          <a:p>
            <a:pPr>
              <a:buFont typeface="Arial" panose="020B0604020202020204" pitchFamily="34" charset="0"/>
              <a:defRPr/>
            </a:pPr>
            <a:endParaRPr lang="da-DK">
              <a:ea typeface="Calibri"/>
              <a:cs typeface="Calibri"/>
            </a:endParaRPr>
          </a:p>
        </p:txBody>
      </p:sp>
      <p:sp>
        <p:nvSpPr>
          <p:cNvPr id="4" name="Pladsholder til slidenummer 3">
            <a:extLst>
              <a:ext uri="{FF2B5EF4-FFF2-40B4-BE49-F238E27FC236}">
                <a16:creationId xmlns:a16="http://schemas.microsoft.com/office/drawing/2014/main" id="{7EF00215-7CE7-B9EE-517D-C8E4487B0586}"/>
              </a:ext>
            </a:extLst>
          </p:cNvPr>
          <p:cNvSpPr>
            <a:spLocks noGrp="1"/>
          </p:cNvSpPr>
          <p:nvPr>
            <p:ph type="sldNum" sz="quarter" idx="5"/>
          </p:nvPr>
        </p:nvSpPr>
        <p:spPr/>
        <p:txBody>
          <a:bodyPr/>
          <a:lstStyle/>
          <a:p>
            <a:fld id="{E59E10BB-F074-4B97-AD97-D9EE5DE249AD}" type="slidenum">
              <a:rPr lang="sv-SE" smtClean="0"/>
              <a:pPr/>
              <a:t>10</a:t>
            </a:fld>
            <a:endParaRPr lang="sv-SE"/>
          </a:p>
        </p:txBody>
      </p:sp>
    </p:spTree>
    <p:extLst>
      <p:ext uri="{BB962C8B-B14F-4D97-AF65-F5344CB8AC3E}">
        <p14:creationId xmlns:p14="http://schemas.microsoft.com/office/powerpoint/2010/main" val="6179347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365">
              <a:defRPr/>
            </a:pPr>
            <a:r>
              <a:rPr lang="da-DK"/>
              <a:t>Now </a:t>
            </a:r>
            <a:r>
              <a:rPr lang="da-DK" err="1"/>
              <a:t>let’s</a:t>
            </a:r>
            <a:r>
              <a:rPr lang="da-DK"/>
              <a:t> zoom in on </a:t>
            </a:r>
            <a:r>
              <a:rPr lang="da-DK" err="1"/>
              <a:t>our</a:t>
            </a:r>
            <a:r>
              <a:rPr lang="da-DK"/>
              <a:t> </a:t>
            </a:r>
            <a:r>
              <a:rPr lang="da-DK" err="1"/>
              <a:t>energy</a:t>
            </a:r>
            <a:r>
              <a:rPr lang="da-DK"/>
              <a:t> mix and </a:t>
            </a:r>
            <a:r>
              <a:rPr lang="da-DK" err="1"/>
              <a:t>how</a:t>
            </a:r>
            <a:r>
              <a:rPr lang="da-DK"/>
              <a:t> </a:t>
            </a:r>
            <a:r>
              <a:rPr lang="da-DK" err="1"/>
              <a:t>Denmark’s</a:t>
            </a:r>
            <a:r>
              <a:rPr lang="da-DK"/>
              <a:t> </a:t>
            </a:r>
            <a:r>
              <a:rPr lang="da-DK" err="1"/>
              <a:t>gross</a:t>
            </a:r>
            <a:r>
              <a:rPr lang="da-DK"/>
              <a:t> </a:t>
            </a:r>
            <a:r>
              <a:rPr lang="da-DK" err="1"/>
              <a:t>energy</a:t>
            </a:r>
            <a:r>
              <a:rPr lang="da-DK"/>
              <a:t> </a:t>
            </a:r>
            <a:r>
              <a:rPr lang="da-DK" err="1"/>
              <a:t>consumption</a:t>
            </a:r>
            <a:r>
              <a:rPr lang="da-DK"/>
              <a:t> is </a:t>
            </a:r>
            <a:r>
              <a:rPr lang="da-DK" err="1"/>
              <a:t>covered</a:t>
            </a:r>
            <a:r>
              <a:rPr lang="da-DK"/>
              <a:t> by </a:t>
            </a:r>
            <a:r>
              <a:rPr lang="da-DK" err="1"/>
              <a:t>different</a:t>
            </a:r>
            <a:r>
              <a:rPr lang="da-DK"/>
              <a:t> </a:t>
            </a:r>
            <a:r>
              <a:rPr lang="da-DK" err="1"/>
              <a:t>energy</a:t>
            </a:r>
            <a:r>
              <a:rPr lang="da-DK"/>
              <a:t> </a:t>
            </a:r>
            <a:r>
              <a:rPr lang="da-DK" err="1"/>
              <a:t>sources</a:t>
            </a:r>
            <a:r>
              <a:rPr lang="da-DK"/>
              <a:t>…</a:t>
            </a:r>
          </a:p>
          <a:p>
            <a:pPr defTabSz="914365">
              <a:defRPr/>
            </a:pPr>
            <a:endParaRPr lang="da-DK"/>
          </a:p>
          <a:p>
            <a:pPr marL="171443" indent="-171443" defTabSz="914365">
              <a:buFont typeface="Arial" panose="020B0604020202020204" pitchFamily="34" charset="0"/>
              <a:buChar char="•"/>
              <a:defRPr/>
            </a:pPr>
            <a:r>
              <a:rPr lang="da-DK"/>
              <a:t>This is </a:t>
            </a:r>
            <a:r>
              <a:rPr lang="da-DK" err="1"/>
              <a:t>Denmark’s</a:t>
            </a:r>
            <a:r>
              <a:rPr lang="da-DK"/>
              <a:t> </a:t>
            </a:r>
            <a:r>
              <a:rPr lang="da-DK" err="1"/>
              <a:t>energy</a:t>
            </a:r>
            <a:r>
              <a:rPr lang="da-DK"/>
              <a:t> mix by </a:t>
            </a:r>
            <a:r>
              <a:rPr lang="da-DK" err="1"/>
              <a:t>sources</a:t>
            </a:r>
            <a:r>
              <a:rPr lang="da-DK"/>
              <a:t> as it </a:t>
            </a:r>
            <a:r>
              <a:rPr lang="da-DK" err="1"/>
              <a:t>looked</a:t>
            </a:r>
            <a:r>
              <a:rPr lang="da-DK"/>
              <a:t> in 2023, the most recent official </a:t>
            </a:r>
            <a:r>
              <a:rPr lang="da-DK" err="1"/>
              <a:t>figures</a:t>
            </a:r>
            <a:endParaRPr lang="da-DK"/>
          </a:p>
          <a:p>
            <a:pPr marL="171443" indent="-171443" defTabSz="914365">
              <a:buFont typeface="Arial" panose="020B0604020202020204" pitchFamily="34" charset="0"/>
              <a:buChar char="•"/>
              <a:defRPr/>
            </a:pPr>
            <a:r>
              <a:rPr lang="da-DK" b="0"/>
              <a:t>As </a:t>
            </a:r>
            <a:r>
              <a:rPr lang="da-DK" b="0" err="1"/>
              <a:t>you</a:t>
            </a:r>
            <a:r>
              <a:rPr lang="da-DK" b="0"/>
              <a:t> </a:t>
            </a:r>
            <a:r>
              <a:rPr lang="da-DK" b="0" err="1"/>
              <a:t>can</a:t>
            </a:r>
            <a:r>
              <a:rPr lang="da-DK" b="0"/>
              <a:t> </a:t>
            </a:r>
            <a:r>
              <a:rPr lang="da-DK" b="0" err="1"/>
              <a:t>see</a:t>
            </a:r>
            <a:r>
              <a:rPr lang="da-DK" b="0"/>
              <a:t>, </a:t>
            </a:r>
            <a:r>
              <a:rPr lang="da-DK" b="0" err="1"/>
              <a:t>renewable</a:t>
            </a:r>
            <a:r>
              <a:rPr lang="da-DK" b="0"/>
              <a:t> </a:t>
            </a:r>
            <a:r>
              <a:rPr lang="da-DK" b="0" err="1"/>
              <a:t>energy</a:t>
            </a:r>
            <a:r>
              <a:rPr lang="da-DK" b="0"/>
              <a:t> </a:t>
            </a:r>
            <a:r>
              <a:rPr lang="da-DK" b="0" err="1"/>
              <a:t>makes</a:t>
            </a:r>
            <a:r>
              <a:rPr lang="da-DK" b="0"/>
              <a:t> up 44%. </a:t>
            </a:r>
            <a:r>
              <a:rPr lang="da-DK" b="0" err="1"/>
              <a:t>Remember</a:t>
            </a:r>
            <a:r>
              <a:rPr lang="da-DK" b="0"/>
              <a:t> </a:t>
            </a:r>
            <a:r>
              <a:rPr lang="da-DK" b="0" err="1"/>
              <a:t>that</a:t>
            </a:r>
            <a:r>
              <a:rPr lang="da-DK" b="0"/>
              <a:t> </a:t>
            </a:r>
            <a:r>
              <a:rPr lang="da-DK" b="0" err="1"/>
              <a:t>energy</a:t>
            </a:r>
            <a:r>
              <a:rPr lang="da-DK" b="0"/>
              <a:t> </a:t>
            </a:r>
            <a:r>
              <a:rPr lang="da-DK" b="0" err="1"/>
              <a:t>includes</a:t>
            </a:r>
            <a:r>
              <a:rPr lang="da-DK" b="0"/>
              <a:t> </a:t>
            </a:r>
            <a:r>
              <a:rPr lang="da-DK" b="0" err="1"/>
              <a:t>both</a:t>
            </a:r>
            <a:r>
              <a:rPr lang="da-DK" b="0"/>
              <a:t> </a:t>
            </a:r>
            <a:r>
              <a:rPr lang="da-DK" b="0" err="1"/>
              <a:t>electricity</a:t>
            </a:r>
            <a:r>
              <a:rPr lang="da-DK" b="0"/>
              <a:t>, heating and hot </a:t>
            </a:r>
            <a:r>
              <a:rPr lang="da-DK" b="0" err="1"/>
              <a:t>water</a:t>
            </a:r>
            <a:endParaRPr lang="da-DK" b="0"/>
          </a:p>
          <a:p>
            <a:pPr marL="171443" indent="-171443" defTabSz="914365">
              <a:buFont typeface="Arial" panose="020B0604020202020204" pitchFamily="34" charset="0"/>
              <a:buChar char="•"/>
              <a:defRPr/>
            </a:pPr>
            <a:r>
              <a:rPr lang="da-DK" b="0"/>
              <a:t>If </a:t>
            </a:r>
            <a:r>
              <a:rPr lang="da-DK" b="0" err="1"/>
              <a:t>we</a:t>
            </a:r>
            <a:r>
              <a:rPr lang="da-DK" b="0"/>
              <a:t> split the </a:t>
            </a:r>
            <a:r>
              <a:rPr lang="da-DK" b="0" err="1"/>
              <a:t>renewables</a:t>
            </a:r>
            <a:r>
              <a:rPr lang="da-DK" b="0"/>
              <a:t> </a:t>
            </a:r>
            <a:r>
              <a:rPr lang="da-DK" b="0" err="1"/>
              <a:t>share</a:t>
            </a:r>
            <a:r>
              <a:rPr lang="da-DK" b="0"/>
              <a:t> </a:t>
            </a:r>
            <a:r>
              <a:rPr lang="da-DK" b="0" err="1"/>
              <a:t>into</a:t>
            </a:r>
            <a:r>
              <a:rPr lang="da-DK" b="0"/>
              <a:t> </a:t>
            </a:r>
            <a:r>
              <a:rPr lang="da-DK" b="0" err="1"/>
              <a:t>sources</a:t>
            </a:r>
            <a:r>
              <a:rPr lang="da-DK" b="0"/>
              <a:t> </a:t>
            </a:r>
            <a:r>
              <a:rPr lang="da-DK" b="0" err="1"/>
              <a:t>you</a:t>
            </a:r>
            <a:r>
              <a:rPr lang="da-DK" b="0"/>
              <a:t> </a:t>
            </a:r>
            <a:r>
              <a:rPr lang="da-DK" b="0" err="1"/>
              <a:t>can</a:t>
            </a:r>
            <a:r>
              <a:rPr lang="da-DK" b="0"/>
              <a:t> </a:t>
            </a:r>
            <a:r>
              <a:rPr lang="da-DK" b="0" err="1"/>
              <a:t>see</a:t>
            </a:r>
            <a:r>
              <a:rPr lang="da-DK" b="0"/>
              <a:t> </a:t>
            </a:r>
            <a:r>
              <a:rPr lang="da-DK" b="0" err="1"/>
              <a:t>that</a:t>
            </a:r>
            <a:r>
              <a:rPr lang="da-DK" b="0"/>
              <a:t> </a:t>
            </a:r>
            <a:r>
              <a:rPr lang="da-DK" b="0" err="1"/>
              <a:t>biomass</a:t>
            </a:r>
            <a:r>
              <a:rPr lang="da-DK" b="0"/>
              <a:t> </a:t>
            </a:r>
            <a:r>
              <a:rPr lang="da-DK" b="0" err="1"/>
              <a:t>accounts</a:t>
            </a:r>
            <a:r>
              <a:rPr lang="da-DK" b="0"/>
              <a:t> for the </a:t>
            </a:r>
            <a:r>
              <a:rPr lang="da-DK" b="0" err="1"/>
              <a:t>majority</a:t>
            </a:r>
            <a:r>
              <a:rPr lang="da-DK" b="0"/>
              <a:t> of </a:t>
            </a:r>
            <a:r>
              <a:rPr lang="da-DK" b="0" err="1"/>
              <a:t>renewable</a:t>
            </a:r>
            <a:r>
              <a:rPr lang="da-DK" b="0"/>
              <a:t> </a:t>
            </a:r>
            <a:r>
              <a:rPr lang="da-DK" b="0" err="1"/>
              <a:t>energy</a:t>
            </a:r>
            <a:r>
              <a:rPr lang="da-DK" b="0"/>
              <a:t> in Denmark, </a:t>
            </a:r>
            <a:r>
              <a:rPr lang="da-DK" b="0" err="1"/>
              <a:t>while</a:t>
            </a:r>
            <a:r>
              <a:rPr lang="da-DK" b="0"/>
              <a:t> </a:t>
            </a:r>
            <a:r>
              <a:rPr lang="da-DK" b="0" err="1"/>
              <a:t>wind</a:t>
            </a:r>
            <a:r>
              <a:rPr lang="da-DK" b="0"/>
              <a:t> </a:t>
            </a:r>
            <a:r>
              <a:rPr lang="da-DK" b="0" err="1"/>
              <a:t>energy</a:t>
            </a:r>
            <a:r>
              <a:rPr lang="da-DK" b="0"/>
              <a:t> </a:t>
            </a:r>
            <a:r>
              <a:rPr lang="da-DK" b="0" err="1"/>
              <a:t>makes</a:t>
            </a:r>
            <a:r>
              <a:rPr lang="da-DK" b="0"/>
              <a:t> up</a:t>
            </a:r>
            <a:r>
              <a:rPr lang="da-DK" b="0">
                <a:highlight>
                  <a:srgbClr val="FFFF00"/>
                </a:highlight>
              </a:rPr>
              <a:t> 24%</a:t>
            </a:r>
          </a:p>
          <a:p>
            <a:pPr marL="171443" indent="-171443" defTabSz="914365">
              <a:buFont typeface="Arial" panose="020B0604020202020204" pitchFamily="34" charset="0"/>
              <a:buChar char="•"/>
              <a:defRPr/>
            </a:pPr>
            <a:r>
              <a:rPr lang="da-DK" err="1"/>
              <a:t>However</a:t>
            </a:r>
            <a:r>
              <a:rPr lang="da-DK"/>
              <a:t>, Denmark is in the </a:t>
            </a:r>
            <a:r>
              <a:rPr lang="da-DK" err="1"/>
              <a:t>process</a:t>
            </a:r>
            <a:r>
              <a:rPr lang="da-DK"/>
              <a:t> of </a:t>
            </a:r>
            <a:r>
              <a:rPr lang="da-DK" err="1"/>
              <a:t>decreasing</a:t>
            </a:r>
            <a:r>
              <a:rPr lang="da-DK"/>
              <a:t> </a:t>
            </a:r>
            <a:r>
              <a:rPr lang="da-DK" err="1"/>
              <a:t>its</a:t>
            </a:r>
            <a:r>
              <a:rPr lang="da-DK"/>
              <a:t> </a:t>
            </a:r>
            <a:r>
              <a:rPr lang="da-DK" err="1"/>
              <a:t>use</a:t>
            </a:r>
            <a:r>
              <a:rPr lang="da-DK"/>
              <a:t> of </a:t>
            </a:r>
            <a:r>
              <a:rPr lang="da-DK" err="1"/>
              <a:t>biomass</a:t>
            </a:r>
            <a:r>
              <a:rPr lang="da-DK"/>
              <a:t>, </a:t>
            </a:r>
            <a:r>
              <a:rPr lang="da-DK" err="1"/>
              <a:t>which</a:t>
            </a:r>
            <a:r>
              <a:rPr lang="da-DK"/>
              <a:t> </a:t>
            </a:r>
            <a:r>
              <a:rPr lang="da-DK" err="1"/>
              <a:t>we</a:t>
            </a:r>
            <a:r>
              <a:rPr lang="da-DK"/>
              <a:t> </a:t>
            </a:r>
            <a:r>
              <a:rPr lang="da-DK" err="1"/>
              <a:t>consider</a:t>
            </a:r>
            <a:r>
              <a:rPr lang="da-DK"/>
              <a:t> a </a:t>
            </a:r>
            <a:r>
              <a:rPr lang="da-DK" err="1"/>
              <a:t>necessary</a:t>
            </a:r>
            <a:r>
              <a:rPr lang="da-DK"/>
              <a:t> transition </a:t>
            </a:r>
            <a:r>
              <a:rPr lang="da-DK" err="1"/>
              <a:t>technology</a:t>
            </a:r>
            <a:r>
              <a:rPr lang="da-DK"/>
              <a:t>. </a:t>
            </a:r>
            <a:r>
              <a:rPr lang="da-DK" err="1"/>
              <a:t>Importantly</a:t>
            </a:r>
            <a:r>
              <a:rPr lang="da-DK"/>
              <a:t>, </a:t>
            </a:r>
            <a:r>
              <a:rPr lang="da-DK" err="1"/>
              <a:t>though</a:t>
            </a:r>
            <a:r>
              <a:rPr lang="da-DK"/>
              <a:t>, all Danish </a:t>
            </a:r>
            <a:r>
              <a:rPr lang="da-DK" err="1"/>
              <a:t>biomass</a:t>
            </a:r>
            <a:r>
              <a:rPr lang="da-DK"/>
              <a:t> is </a:t>
            </a:r>
            <a:r>
              <a:rPr lang="da-DK" err="1"/>
              <a:t>certified</a:t>
            </a:r>
            <a:r>
              <a:rPr lang="da-DK"/>
              <a:t> </a:t>
            </a:r>
            <a:r>
              <a:rPr lang="da-DK" err="1"/>
              <a:t>sustainable</a:t>
            </a:r>
            <a:r>
              <a:rPr lang="da-DK"/>
              <a:t> – </a:t>
            </a:r>
            <a:r>
              <a:rPr lang="da-DK" err="1"/>
              <a:t>this</a:t>
            </a:r>
            <a:r>
              <a:rPr lang="da-DK"/>
              <a:t> is </a:t>
            </a:r>
            <a:r>
              <a:rPr lang="da-DK" err="1"/>
              <a:t>required</a:t>
            </a:r>
            <a:r>
              <a:rPr lang="da-DK"/>
              <a:t> by </a:t>
            </a:r>
            <a:r>
              <a:rPr lang="da-DK" err="1"/>
              <a:t>law</a:t>
            </a:r>
            <a:endParaRPr lang="da-DK"/>
          </a:p>
          <a:p>
            <a:pPr marL="171443" indent="-171443" defTabSz="914365">
              <a:buFont typeface="Arial" panose="020B0604020202020204" pitchFamily="34" charset="0"/>
              <a:buChar char="•"/>
              <a:defRPr/>
            </a:pPr>
            <a:r>
              <a:rPr lang="da-DK"/>
              <a:t>At the same time, </a:t>
            </a:r>
            <a:r>
              <a:rPr lang="da-DK" err="1"/>
              <a:t>we</a:t>
            </a:r>
            <a:r>
              <a:rPr lang="da-DK"/>
              <a:t> </a:t>
            </a:r>
            <a:r>
              <a:rPr lang="da-DK" err="1"/>
              <a:t>are</a:t>
            </a:r>
            <a:r>
              <a:rPr lang="da-DK"/>
              <a:t> </a:t>
            </a:r>
            <a:r>
              <a:rPr lang="da-DK" err="1"/>
              <a:t>dramatically</a:t>
            </a:r>
            <a:r>
              <a:rPr lang="da-DK"/>
              <a:t> </a:t>
            </a:r>
            <a:r>
              <a:rPr lang="da-DK" err="1"/>
              <a:t>expanding</a:t>
            </a:r>
            <a:r>
              <a:rPr lang="da-DK"/>
              <a:t> </a:t>
            </a:r>
            <a:r>
              <a:rPr lang="da-DK" err="1"/>
              <a:t>our</a:t>
            </a:r>
            <a:r>
              <a:rPr lang="da-DK"/>
              <a:t> </a:t>
            </a:r>
            <a:r>
              <a:rPr lang="da-DK" err="1"/>
              <a:t>production</a:t>
            </a:r>
            <a:r>
              <a:rPr lang="da-DK"/>
              <a:t> of </a:t>
            </a:r>
            <a:r>
              <a:rPr lang="da-DK" err="1"/>
              <a:t>wind</a:t>
            </a:r>
            <a:r>
              <a:rPr lang="da-DK"/>
              <a:t> </a:t>
            </a:r>
            <a:r>
              <a:rPr lang="da-DK" err="1"/>
              <a:t>energy</a:t>
            </a:r>
            <a:r>
              <a:rPr lang="da-DK"/>
              <a:t>, </a:t>
            </a:r>
            <a:r>
              <a:rPr lang="da-DK" err="1"/>
              <a:t>especially</a:t>
            </a:r>
            <a:r>
              <a:rPr lang="da-DK"/>
              <a:t> offshore </a:t>
            </a:r>
            <a:r>
              <a:rPr lang="da-DK" err="1"/>
              <a:t>wind</a:t>
            </a:r>
            <a:r>
              <a:rPr lang="da-DK"/>
              <a:t>. By 2030, </a:t>
            </a:r>
            <a:r>
              <a:rPr lang="da-DK" err="1"/>
              <a:t>we</a:t>
            </a:r>
            <a:r>
              <a:rPr lang="da-DK"/>
              <a:t> </a:t>
            </a:r>
            <a:r>
              <a:rPr lang="da-DK" err="1"/>
              <a:t>aim</a:t>
            </a:r>
            <a:r>
              <a:rPr lang="da-DK"/>
              <a:t> to </a:t>
            </a:r>
            <a:r>
              <a:rPr lang="da-DK" err="1"/>
              <a:t>multiply</a:t>
            </a:r>
            <a:r>
              <a:rPr lang="da-DK"/>
              <a:t> </a:t>
            </a:r>
            <a:r>
              <a:rPr lang="da-DK" err="1"/>
              <a:t>wind</a:t>
            </a:r>
            <a:r>
              <a:rPr lang="da-DK"/>
              <a:t> </a:t>
            </a:r>
            <a:r>
              <a:rPr lang="da-DK" err="1"/>
              <a:t>energy</a:t>
            </a:r>
            <a:r>
              <a:rPr lang="da-DK"/>
              <a:t> </a:t>
            </a:r>
            <a:r>
              <a:rPr lang="da-DK" err="1"/>
              <a:t>production</a:t>
            </a:r>
            <a:r>
              <a:rPr lang="da-DK"/>
              <a:t> </a:t>
            </a:r>
            <a:r>
              <a:rPr lang="da-DK" err="1"/>
              <a:t>both</a:t>
            </a:r>
            <a:r>
              <a:rPr lang="da-DK"/>
              <a:t> in the North Sea and the </a:t>
            </a:r>
            <a:r>
              <a:rPr lang="da-DK" err="1"/>
              <a:t>Baltic</a:t>
            </a:r>
            <a:r>
              <a:rPr lang="da-DK"/>
              <a:t> Sea but </a:t>
            </a:r>
            <a:r>
              <a:rPr lang="da-DK" err="1"/>
              <a:t>also</a:t>
            </a:r>
            <a:r>
              <a:rPr lang="da-DK"/>
              <a:t> on land</a:t>
            </a:r>
          </a:p>
          <a:p>
            <a:pPr marL="171443" indent="-171443" defTabSz="914365">
              <a:buFont typeface="Arial" panose="020B0604020202020204" pitchFamily="34" charset="0"/>
              <a:buChar char="•"/>
              <a:defRPr/>
            </a:pPr>
            <a:r>
              <a:rPr lang="da-DK"/>
              <a:t>Denmark has </a:t>
            </a:r>
            <a:r>
              <a:rPr lang="da-DK" err="1"/>
              <a:t>committed</a:t>
            </a:r>
            <a:r>
              <a:rPr lang="da-DK"/>
              <a:t> to </a:t>
            </a:r>
            <a:r>
              <a:rPr lang="da-DK" err="1"/>
              <a:t>phase</a:t>
            </a:r>
            <a:r>
              <a:rPr lang="da-DK"/>
              <a:t> out </a:t>
            </a:r>
            <a:r>
              <a:rPr lang="da-DK" err="1"/>
              <a:t>oil</a:t>
            </a:r>
            <a:r>
              <a:rPr lang="da-DK"/>
              <a:t> and gas from </a:t>
            </a:r>
            <a:r>
              <a:rPr lang="da-DK" err="1"/>
              <a:t>its</a:t>
            </a:r>
            <a:r>
              <a:rPr lang="da-DK"/>
              <a:t> </a:t>
            </a:r>
            <a:r>
              <a:rPr lang="da-DK" err="1"/>
              <a:t>energy</a:t>
            </a:r>
            <a:r>
              <a:rPr lang="da-DK"/>
              <a:t> mix </a:t>
            </a:r>
            <a:r>
              <a:rPr lang="da-DK" err="1"/>
              <a:t>completely</a:t>
            </a:r>
            <a:r>
              <a:rPr lang="da-DK"/>
              <a:t> by 2050 – and </a:t>
            </a:r>
            <a:r>
              <a:rPr lang="da-DK" err="1"/>
              <a:t>through</a:t>
            </a:r>
            <a:r>
              <a:rPr lang="da-DK"/>
              <a:t> </a:t>
            </a:r>
            <a:r>
              <a:rPr lang="da-DK" err="1"/>
              <a:t>our</a:t>
            </a:r>
            <a:r>
              <a:rPr lang="da-DK"/>
              <a:t> </a:t>
            </a:r>
            <a:r>
              <a:rPr lang="da-DK" err="1"/>
              <a:t>membership</a:t>
            </a:r>
            <a:r>
              <a:rPr lang="da-DK"/>
              <a:t> of ”The Beyond Oil and Gas Alliance” (BOGA) </a:t>
            </a:r>
            <a:r>
              <a:rPr lang="da-DK" err="1"/>
              <a:t>we</a:t>
            </a:r>
            <a:r>
              <a:rPr lang="da-DK"/>
              <a:t> </a:t>
            </a:r>
            <a:r>
              <a:rPr lang="da-DK" err="1"/>
              <a:t>are</a:t>
            </a:r>
            <a:r>
              <a:rPr lang="da-DK"/>
              <a:t> </a:t>
            </a:r>
            <a:r>
              <a:rPr lang="da-DK" err="1"/>
              <a:t>working</a:t>
            </a:r>
            <a:r>
              <a:rPr lang="da-DK"/>
              <a:t> for a </a:t>
            </a:r>
            <a:r>
              <a:rPr lang="da-DK" err="1"/>
              <a:t>gradual</a:t>
            </a:r>
            <a:r>
              <a:rPr lang="da-DK"/>
              <a:t> </a:t>
            </a:r>
            <a:r>
              <a:rPr lang="da-DK" err="1"/>
              <a:t>phase</a:t>
            </a:r>
            <a:r>
              <a:rPr lang="da-DK"/>
              <a:t> out the </a:t>
            </a:r>
            <a:r>
              <a:rPr lang="da-DK" err="1"/>
              <a:t>use</a:t>
            </a:r>
            <a:r>
              <a:rPr lang="da-DK"/>
              <a:t> of </a:t>
            </a:r>
            <a:r>
              <a:rPr lang="da-DK" err="1"/>
              <a:t>oil</a:t>
            </a:r>
            <a:r>
              <a:rPr lang="da-DK"/>
              <a:t> and gas </a:t>
            </a:r>
            <a:r>
              <a:rPr lang="da-DK" err="1"/>
              <a:t>internationally</a:t>
            </a:r>
            <a:endParaRPr lang="da-DK"/>
          </a:p>
          <a:p>
            <a:endParaRPr lang="en-GB"/>
          </a:p>
          <a:p>
            <a:pPr defTabSz="914365">
              <a:defRPr/>
            </a:pPr>
            <a:r>
              <a:rPr lang="da-DK"/>
              <a:t>*Korrigeret energiforbrug = faktiske energiforbrug for brændselsforbrug tilknyttet udenrigshandel med el og klimaudsving i forhold til et vejrmæssigt normalt år. </a:t>
            </a:r>
          </a:p>
          <a:p>
            <a:endParaRPr lang="en-GB"/>
          </a:p>
        </p:txBody>
      </p:sp>
      <p:sp>
        <p:nvSpPr>
          <p:cNvPr id="4" name="Slide Number Placeholder 3"/>
          <p:cNvSpPr>
            <a:spLocks noGrp="1"/>
          </p:cNvSpPr>
          <p:nvPr>
            <p:ph type="sldNum" sz="quarter" idx="5"/>
          </p:nvPr>
        </p:nvSpPr>
        <p:spPr/>
        <p:txBody>
          <a:bodyPr/>
          <a:lstStyle/>
          <a:p>
            <a:fld id="{E59E10BB-F074-4B97-AD97-D9EE5DE249AD}" type="slidenum">
              <a:rPr lang="sv-SE" smtClean="0"/>
              <a:pPr/>
              <a:t>11</a:t>
            </a:fld>
            <a:endParaRPr lang="sv-SE"/>
          </a:p>
        </p:txBody>
      </p:sp>
    </p:spTree>
    <p:extLst>
      <p:ext uri="{BB962C8B-B14F-4D97-AF65-F5344CB8AC3E}">
        <p14:creationId xmlns:p14="http://schemas.microsoft.com/office/powerpoint/2010/main" val="283798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50" indent="-171450">
              <a:buFont typeface="Arial" panose="020B0604020202020204" pitchFamily="34" charset="0"/>
              <a:buChar char="•"/>
            </a:pPr>
            <a:r>
              <a:rPr lang="da-DK" dirty="0"/>
              <a:t>Wind is </a:t>
            </a:r>
            <a:r>
              <a:rPr lang="da-DK" dirty="0" err="1"/>
              <a:t>dominating</a:t>
            </a:r>
            <a:r>
              <a:rPr lang="da-DK" dirty="0"/>
              <a:t> </a:t>
            </a:r>
            <a:r>
              <a:rPr lang="da-DK" dirty="0" err="1"/>
              <a:t>our</a:t>
            </a:r>
            <a:r>
              <a:rPr lang="da-DK" dirty="0"/>
              <a:t> </a:t>
            </a:r>
            <a:r>
              <a:rPr lang="da-DK" dirty="0" err="1"/>
              <a:t>electricity</a:t>
            </a:r>
            <a:r>
              <a:rPr lang="da-DK" dirty="0"/>
              <a:t> </a:t>
            </a:r>
            <a:r>
              <a:rPr lang="da-DK" dirty="0" err="1"/>
              <a:t>charts</a:t>
            </a:r>
            <a:r>
              <a:rPr lang="da-DK" dirty="0"/>
              <a:t>, </a:t>
            </a:r>
            <a:r>
              <a:rPr lang="da-DK" dirty="0" err="1"/>
              <a:t>however</a:t>
            </a:r>
            <a:r>
              <a:rPr lang="da-DK" dirty="0"/>
              <a:t>, solar is </a:t>
            </a:r>
            <a:r>
              <a:rPr lang="da-DK" dirty="0" err="1"/>
              <a:t>gaining</a:t>
            </a:r>
            <a:r>
              <a:rPr lang="da-DK" dirty="0"/>
              <a:t> more and more momentum.</a:t>
            </a:r>
          </a:p>
        </p:txBody>
      </p:sp>
      <p:sp>
        <p:nvSpPr>
          <p:cNvPr id="4" name="Pladsholder til slidenummer 3"/>
          <p:cNvSpPr>
            <a:spLocks noGrp="1"/>
          </p:cNvSpPr>
          <p:nvPr>
            <p:ph type="sldNum" sz="quarter" idx="5"/>
          </p:nvPr>
        </p:nvSpPr>
        <p:spPr/>
        <p:txBody>
          <a:bodyPr/>
          <a:lstStyle/>
          <a:p>
            <a:fld id="{E59E10BB-F074-4B97-AD97-D9EE5DE249AD}" type="slidenum">
              <a:rPr lang="sv-SE" smtClean="0"/>
              <a:pPr/>
              <a:t>12</a:t>
            </a:fld>
            <a:endParaRPr lang="sv-SE"/>
          </a:p>
        </p:txBody>
      </p:sp>
    </p:spTree>
    <p:extLst>
      <p:ext uri="{BB962C8B-B14F-4D97-AF65-F5344CB8AC3E}">
        <p14:creationId xmlns:p14="http://schemas.microsoft.com/office/powerpoint/2010/main" val="17134224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BD4484-EE35-1D40-2610-BBF9A57219A2}"/>
            </a:ext>
          </a:extLst>
        </p:cNvPr>
        <p:cNvGrpSpPr/>
        <p:nvPr/>
      </p:nvGrpSpPr>
      <p:grpSpPr>
        <a:xfrm>
          <a:off x="0" y="0"/>
          <a:ext cx="0" cy="0"/>
          <a:chOff x="0" y="0"/>
          <a:chExt cx="0" cy="0"/>
        </a:xfrm>
      </p:grpSpPr>
      <p:sp>
        <p:nvSpPr>
          <p:cNvPr id="2" name="Pladsholder til slidebillede 1">
            <a:extLst>
              <a:ext uri="{FF2B5EF4-FFF2-40B4-BE49-F238E27FC236}">
                <a16:creationId xmlns:a16="http://schemas.microsoft.com/office/drawing/2014/main" id="{834447C3-697C-6234-37BF-2D6479B368D0}"/>
              </a:ext>
            </a:extLst>
          </p:cNvPr>
          <p:cNvSpPr>
            <a:spLocks noGrp="1" noRot="1" noChangeAspect="1"/>
          </p:cNvSpPr>
          <p:nvPr>
            <p:ph type="sldImg"/>
          </p:nvPr>
        </p:nvSpPr>
        <p:spPr/>
      </p:sp>
      <p:sp>
        <p:nvSpPr>
          <p:cNvPr id="3" name="Pladsholder til noter 2">
            <a:extLst>
              <a:ext uri="{FF2B5EF4-FFF2-40B4-BE49-F238E27FC236}">
                <a16:creationId xmlns:a16="http://schemas.microsoft.com/office/drawing/2014/main" id="{E035ACDD-961E-6F0A-5242-4B8C843C5D45}"/>
              </a:ext>
            </a:extLst>
          </p:cNvPr>
          <p:cNvSpPr>
            <a:spLocks noGrp="1"/>
          </p:cNvSpPr>
          <p:nvPr>
            <p:ph type="body" idx="1"/>
          </p:nvPr>
        </p:nvSpPr>
        <p:spPr/>
        <p:txBody>
          <a:bodyPr/>
          <a:lstStyle/>
          <a:p>
            <a:pPr marL="171443" indent="-171443">
              <a:buFont typeface="Arial" panose="020B0604020202020204" pitchFamily="34" charset="0"/>
              <a:buChar char="•"/>
            </a:pPr>
            <a:r>
              <a:rPr lang="da-DK"/>
              <a:t>In 2025, the Danish </a:t>
            </a:r>
            <a:r>
              <a:rPr lang="da-DK" err="1"/>
              <a:t>governtment</a:t>
            </a:r>
            <a:r>
              <a:rPr lang="da-DK"/>
              <a:t> </a:t>
            </a:r>
            <a:r>
              <a:rPr lang="da-DK" err="1"/>
              <a:t>added</a:t>
            </a:r>
            <a:r>
              <a:rPr lang="da-DK"/>
              <a:t> a new </a:t>
            </a:r>
            <a:r>
              <a:rPr lang="da-DK" err="1"/>
              <a:t>target</a:t>
            </a:r>
            <a:r>
              <a:rPr lang="da-DK"/>
              <a:t> of 82% </a:t>
            </a:r>
            <a:r>
              <a:rPr lang="da-DK" err="1"/>
              <a:t>reduction</a:t>
            </a:r>
            <a:r>
              <a:rPr lang="da-DK"/>
              <a:t> in 2035</a:t>
            </a:r>
          </a:p>
          <a:p>
            <a:pPr marL="171443" indent="-171443">
              <a:buFont typeface="Arial" panose="020B0604020202020204" pitchFamily="34" charset="0"/>
              <a:buChar char="•"/>
            </a:pPr>
            <a:r>
              <a:rPr lang="da-DK" err="1"/>
              <a:t>We</a:t>
            </a:r>
            <a:r>
              <a:rPr lang="da-DK"/>
              <a:t> </a:t>
            </a:r>
            <a:r>
              <a:rPr lang="da-DK" err="1"/>
              <a:t>accomplished</a:t>
            </a:r>
            <a:r>
              <a:rPr lang="da-DK"/>
              <a:t> a 53% </a:t>
            </a:r>
            <a:r>
              <a:rPr lang="da-DK" err="1"/>
              <a:t>reduction</a:t>
            </a:r>
            <a:r>
              <a:rPr lang="da-DK"/>
              <a:t> from 1990 to 2024. Now </a:t>
            </a:r>
            <a:r>
              <a:rPr lang="da-DK" err="1"/>
              <a:t>we</a:t>
            </a:r>
            <a:r>
              <a:rPr lang="da-DK"/>
              <a:t> have </a:t>
            </a:r>
            <a:r>
              <a:rPr lang="da-DK" err="1"/>
              <a:t>less</a:t>
            </a:r>
            <a:r>
              <a:rPr lang="da-DK"/>
              <a:t> </a:t>
            </a:r>
            <a:r>
              <a:rPr lang="da-DK" err="1"/>
              <a:t>than</a:t>
            </a:r>
            <a:r>
              <a:rPr lang="da-DK"/>
              <a:t> a </a:t>
            </a:r>
            <a:r>
              <a:rPr lang="da-DK" err="1"/>
              <a:t>decade</a:t>
            </a:r>
            <a:r>
              <a:rPr lang="da-DK"/>
              <a:t> to </a:t>
            </a:r>
            <a:r>
              <a:rPr lang="da-DK" err="1"/>
              <a:t>realise</a:t>
            </a:r>
            <a:r>
              <a:rPr lang="da-DK"/>
              <a:t> the </a:t>
            </a:r>
            <a:r>
              <a:rPr lang="da-DK" err="1"/>
              <a:t>remaining</a:t>
            </a:r>
            <a:r>
              <a:rPr lang="da-DK"/>
              <a:t> </a:t>
            </a:r>
            <a:r>
              <a:rPr lang="da-DK" err="1"/>
              <a:t>reductions</a:t>
            </a:r>
            <a:endParaRPr lang="da-DK"/>
          </a:p>
          <a:p>
            <a:pPr marL="171443" indent="-171443">
              <a:buFont typeface="Arial" panose="020B0604020202020204" pitchFamily="34" charset="0"/>
              <a:buChar char="•"/>
            </a:pPr>
            <a:r>
              <a:rPr lang="da-DK"/>
              <a:t>In 4 </a:t>
            </a:r>
            <a:r>
              <a:rPr lang="da-DK" err="1"/>
              <a:t>years</a:t>
            </a:r>
            <a:r>
              <a:rPr lang="da-DK"/>
              <a:t> (2020-2024) </a:t>
            </a:r>
            <a:r>
              <a:rPr lang="da-DK" err="1"/>
              <a:t>we</a:t>
            </a:r>
            <a:r>
              <a:rPr lang="da-DK"/>
              <a:t> have </a:t>
            </a:r>
            <a:r>
              <a:rPr lang="da-DK" err="1"/>
              <a:t>realised</a:t>
            </a:r>
            <a:r>
              <a:rPr lang="da-DK"/>
              <a:t> just </a:t>
            </a:r>
            <a:r>
              <a:rPr lang="da-DK" err="1"/>
              <a:t>below</a:t>
            </a:r>
            <a:r>
              <a:rPr lang="da-DK"/>
              <a:t> </a:t>
            </a:r>
            <a:r>
              <a:rPr lang="da-DK" err="1"/>
              <a:t>half</a:t>
            </a:r>
            <a:r>
              <a:rPr lang="da-DK"/>
              <a:t> of the 2030-target </a:t>
            </a:r>
            <a:r>
              <a:rPr lang="da-DK" err="1"/>
              <a:t>reduction</a:t>
            </a:r>
            <a:r>
              <a:rPr lang="da-DK"/>
              <a:t> and </a:t>
            </a:r>
            <a:r>
              <a:rPr lang="da-DK" err="1"/>
              <a:t>one</a:t>
            </a:r>
            <a:r>
              <a:rPr lang="da-DK"/>
              <a:t> </a:t>
            </a:r>
            <a:r>
              <a:rPr lang="da-DK" err="1"/>
              <a:t>thrid</a:t>
            </a:r>
            <a:r>
              <a:rPr lang="da-DK"/>
              <a:t> of the 2035-target </a:t>
            </a:r>
            <a:r>
              <a:rPr lang="da-DK" err="1"/>
              <a:t>reduction</a:t>
            </a:r>
            <a:r>
              <a:rPr lang="da-DK"/>
              <a:t>.</a:t>
            </a:r>
          </a:p>
          <a:p>
            <a:pPr marL="171443" indent="-171443">
              <a:buFont typeface="Arial" panose="020B0604020202020204" pitchFamily="34" charset="0"/>
              <a:buChar char="•"/>
            </a:pPr>
            <a:r>
              <a:rPr lang="en-US"/>
              <a:t>The latest Co2e figures from 2025 are expected in summer 2026 and are expected to show that Denmark is closer to its reduction targets.</a:t>
            </a:r>
            <a:endParaRPr lang="da-DK"/>
          </a:p>
          <a:p>
            <a:pPr marL="171443" indent="-171443">
              <a:buFont typeface="Arial" panose="020B0604020202020204" pitchFamily="34" charset="0"/>
              <a:buChar char="•"/>
            </a:pPr>
            <a:r>
              <a:rPr lang="da-DK"/>
              <a:t>So </a:t>
            </a:r>
            <a:r>
              <a:rPr lang="da-DK" err="1"/>
              <a:t>we</a:t>
            </a:r>
            <a:r>
              <a:rPr lang="da-DK"/>
              <a:t> </a:t>
            </a:r>
            <a:r>
              <a:rPr lang="da-DK" err="1"/>
              <a:t>are</a:t>
            </a:r>
            <a:r>
              <a:rPr lang="da-DK"/>
              <a:t> </a:t>
            </a:r>
            <a:r>
              <a:rPr lang="da-DK" err="1"/>
              <a:t>extremely</a:t>
            </a:r>
            <a:r>
              <a:rPr lang="da-DK"/>
              <a:t> </a:t>
            </a:r>
            <a:r>
              <a:rPr lang="da-DK" err="1"/>
              <a:t>busy</a:t>
            </a:r>
            <a:r>
              <a:rPr lang="da-DK"/>
              <a:t> – but </a:t>
            </a:r>
            <a:r>
              <a:rPr lang="da-DK" err="1"/>
              <a:t>we</a:t>
            </a:r>
            <a:r>
              <a:rPr lang="da-DK"/>
              <a:t> have a </a:t>
            </a:r>
            <a:r>
              <a:rPr lang="da-DK" err="1"/>
              <a:t>roadmap</a:t>
            </a:r>
            <a:r>
              <a:rPr lang="da-DK"/>
              <a:t> with </a:t>
            </a:r>
            <a:r>
              <a:rPr lang="da-DK" err="1"/>
              <a:t>numerous</a:t>
            </a:r>
            <a:r>
              <a:rPr lang="da-DK"/>
              <a:t> </a:t>
            </a:r>
            <a:r>
              <a:rPr lang="da-DK" err="1"/>
              <a:t>initiatives</a:t>
            </a:r>
            <a:r>
              <a:rPr lang="da-DK"/>
              <a:t> (</a:t>
            </a:r>
            <a:r>
              <a:rPr lang="da-DK" err="1"/>
              <a:t>politically</a:t>
            </a:r>
            <a:r>
              <a:rPr lang="da-DK"/>
              <a:t> </a:t>
            </a:r>
            <a:r>
              <a:rPr lang="da-DK" err="1"/>
              <a:t>agreed</a:t>
            </a:r>
            <a:r>
              <a:rPr lang="da-DK"/>
              <a:t> upon for the most part) </a:t>
            </a:r>
            <a:r>
              <a:rPr lang="da-DK" err="1"/>
              <a:t>that</a:t>
            </a:r>
            <a:r>
              <a:rPr lang="da-DK"/>
              <a:t> </a:t>
            </a:r>
            <a:r>
              <a:rPr lang="da-DK" err="1"/>
              <a:t>should</a:t>
            </a:r>
            <a:r>
              <a:rPr lang="da-DK"/>
              <a:t> </a:t>
            </a:r>
            <a:r>
              <a:rPr lang="da-DK" err="1"/>
              <a:t>take</a:t>
            </a:r>
            <a:r>
              <a:rPr lang="da-DK"/>
              <a:t> </a:t>
            </a:r>
            <a:r>
              <a:rPr lang="da-DK" err="1"/>
              <a:t>us</a:t>
            </a:r>
            <a:r>
              <a:rPr lang="da-DK"/>
              <a:t> </a:t>
            </a:r>
            <a:r>
              <a:rPr lang="da-DK" err="1"/>
              <a:t>there</a:t>
            </a:r>
            <a:endParaRPr lang="da-DK"/>
          </a:p>
          <a:p>
            <a:pPr marL="0" indent="0">
              <a:buFont typeface="Arial" panose="020B0604020202020204" pitchFamily="34" charset="0"/>
              <a:buNone/>
            </a:pPr>
            <a:endParaRPr lang="da-DK"/>
          </a:p>
          <a:p>
            <a:endParaRPr lang="da-DK"/>
          </a:p>
          <a:p>
            <a:r>
              <a:rPr lang="da-DK"/>
              <a:t>Nye 2035-klimamål (sat i 2025):</a:t>
            </a:r>
          </a:p>
          <a:p>
            <a:r>
              <a:rPr lang="da-DK"/>
              <a:t>https://www.kefm.dk/aktuelt/nyheder/2025/dec/regeringen-fastsaetter-et-af-verdens-hoejeste-2035-klimamaal</a:t>
            </a:r>
          </a:p>
          <a:p>
            <a:endParaRPr lang="da-DK"/>
          </a:p>
          <a:p>
            <a:r>
              <a:rPr lang="da-DK"/>
              <a:t>2030 og 2035 fremskrivningerne er baseret på </a:t>
            </a:r>
            <a:r>
              <a:rPr lang="da-DK" err="1"/>
              <a:t>raw</a:t>
            </a:r>
            <a:r>
              <a:rPr lang="da-DK"/>
              <a:t> data Co2e brugt til udregningerne på slide 9:</a:t>
            </a:r>
            <a:br>
              <a:rPr lang="da-DK"/>
            </a:br>
            <a:r>
              <a:rPr lang="da-DK"/>
              <a:t>https://stateofgreen.sharepoint.com/:x:/r/sites/Faelles/_layouts/15/Doc.aspx?sourcedoc=%7B96B7F761-FA8A-4982-B37C-9D238DB4F67B%7D&amp;file=17.12.2025%20Data%20-%20masterpr%C3%A6sentation%202025.xlsx&amp;action=default&amp;mobileredirect=true</a:t>
            </a:r>
          </a:p>
          <a:p>
            <a:endParaRPr lang="da-DK"/>
          </a:p>
          <a:p>
            <a:r>
              <a:rPr lang="da-DK"/>
              <a:t>2030-klimamål (sat i 2020):</a:t>
            </a:r>
          </a:p>
          <a:p>
            <a:r>
              <a:rPr lang="da-DK"/>
              <a:t>https://www.kefm.dk/klima/klimalov-</a:t>
            </a:r>
          </a:p>
        </p:txBody>
      </p:sp>
      <p:sp>
        <p:nvSpPr>
          <p:cNvPr id="4" name="Pladsholder til slidenummer 3">
            <a:extLst>
              <a:ext uri="{FF2B5EF4-FFF2-40B4-BE49-F238E27FC236}">
                <a16:creationId xmlns:a16="http://schemas.microsoft.com/office/drawing/2014/main" id="{4AEF1BCC-589C-B679-77ED-659A360C7B59}"/>
              </a:ext>
            </a:extLst>
          </p:cNvPr>
          <p:cNvSpPr>
            <a:spLocks noGrp="1"/>
          </p:cNvSpPr>
          <p:nvPr>
            <p:ph type="sldNum" sz="quarter" idx="5"/>
          </p:nvPr>
        </p:nvSpPr>
        <p:spPr/>
        <p:txBody>
          <a:bodyPr/>
          <a:lstStyle/>
          <a:p>
            <a:fld id="{E59E10BB-F074-4B97-AD97-D9EE5DE249AD}" type="slidenum">
              <a:rPr lang="sv-SE" smtClean="0"/>
              <a:pPr/>
              <a:t>13</a:t>
            </a:fld>
            <a:endParaRPr lang="sv-SE"/>
          </a:p>
        </p:txBody>
      </p:sp>
    </p:spTree>
    <p:extLst>
      <p:ext uri="{BB962C8B-B14F-4D97-AF65-F5344CB8AC3E}">
        <p14:creationId xmlns:p14="http://schemas.microsoft.com/office/powerpoint/2010/main" val="16529746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en-US" b="0" i="0">
                <a:solidFill>
                  <a:srgbClr val="363636"/>
                </a:solidFill>
                <a:effectLst/>
                <a:latin typeface="Unica"/>
              </a:rPr>
              <a:t>We believe that global collaboration is the fastest way to green transition. Therefore, State of Green aims to facilitate dialogue and spur international partnerships. By doing so, we hope to inspire, share, and connect with like-minded partners as we move forward towards net zero.</a:t>
            </a:r>
          </a:p>
          <a:p>
            <a:endParaRPr lang="en-US" b="0" i="0">
              <a:solidFill>
                <a:srgbClr val="363636"/>
              </a:solidFill>
              <a:effectLst/>
              <a:latin typeface="Unica"/>
            </a:endParaRPr>
          </a:p>
          <a:p>
            <a:pPr marL="171443" indent="-171443">
              <a:buFontTx/>
              <a:buChar char="-"/>
            </a:pPr>
            <a:r>
              <a:rPr lang="da-DK"/>
              <a:t>State of Green </a:t>
            </a:r>
            <a:r>
              <a:rPr lang="da-DK" err="1"/>
              <a:t>was</a:t>
            </a:r>
            <a:r>
              <a:rPr lang="da-DK"/>
              <a:t> </a:t>
            </a:r>
            <a:r>
              <a:rPr lang="da-DK" err="1"/>
              <a:t>founded</a:t>
            </a:r>
            <a:r>
              <a:rPr lang="da-DK"/>
              <a:t> in 2008 </a:t>
            </a:r>
            <a:r>
              <a:rPr lang="da-DK" err="1"/>
              <a:t>leading</a:t>
            </a:r>
            <a:r>
              <a:rPr lang="da-DK"/>
              <a:t> up to COP15 in Copenhagen </a:t>
            </a:r>
          </a:p>
          <a:p>
            <a:pPr marL="171443" indent="-171443">
              <a:buFontTx/>
              <a:buChar char="-"/>
            </a:pPr>
            <a:r>
              <a:rPr lang="da-DK" err="1"/>
              <a:t>We</a:t>
            </a:r>
            <a:r>
              <a:rPr lang="da-DK"/>
              <a:t> </a:t>
            </a:r>
            <a:r>
              <a:rPr lang="da-DK" err="1"/>
              <a:t>are</a:t>
            </a:r>
            <a:r>
              <a:rPr lang="da-DK"/>
              <a:t> </a:t>
            </a:r>
            <a:r>
              <a:rPr lang="da-DK" err="1"/>
              <a:t>currently</a:t>
            </a:r>
            <a:r>
              <a:rPr lang="da-DK"/>
              <a:t> 16 full-time </a:t>
            </a:r>
            <a:r>
              <a:rPr lang="da-DK" err="1"/>
              <a:t>employers</a:t>
            </a:r>
            <a:r>
              <a:rPr lang="da-DK"/>
              <a:t> </a:t>
            </a:r>
            <a:r>
              <a:rPr lang="da-DK" err="1"/>
              <a:t>working</a:t>
            </a:r>
            <a:r>
              <a:rPr lang="da-DK"/>
              <a:t> to </a:t>
            </a:r>
            <a:r>
              <a:rPr lang="da-DK" err="1"/>
              <a:t>share</a:t>
            </a:r>
            <a:r>
              <a:rPr lang="da-DK"/>
              <a:t> </a:t>
            </a:r>
            <a:r>
              <a:rPr lang="da-DK" err="1"/>
              <a:t>Denmark’s</a:t>
            </a:r>
            <a:r>
              <a:rPr lang="da-DK"/>
              <a:t> green knowhow and solutions </a:t>
            </a:r>
          </a:p>
          <a:p>
            <a:pPr marL="171443" indent="-171443">
              <a:buFontTx/>
              <a:buChar char="-"/>
            </a:pPr>
            <a:r>
              <a:rPr lang="da-DK" err="1"/>
              <a:t>We</a:t>
            </a:r>
            <a:r>
              <a:rPr lang="da-DK"/>
              <a:t> </a:t>
            </a:r>
            <a:r>
              <a:rPr lang="da-DK" err="1"/>
              <a:t>are</a:t>
            </a:r>
            <a:r>
              <a:rPr lang="da-DK"/>
              <a:t> a marketing </a:t>
            </a:r>
            <a:r>
              <a:rPr lang="da-DK" err="1"/>
              <a:t>consortium</a:t>
            </a:r>
            <a:r>
              <a:rPr lang="da-DK"/>
              <a:t> – </a:t>
            </a:r>
            <a:r>
              <a:rPr lang="da-DK" err="1"/>
              <a:t>this</a:t>
            </a:r>
            <a:r>
              <a:rPr lang="da-DK"/>
              <a:t> </a:t>
            </a:r>
            <a:r>
              <a:rPr lang="da-DK" err="1"/>
              <a:t>means</a:t>
            </a:r>
            <a:r>
              <a:rPr lang="da-DK"/>
              <a:t> </a:t>
            </a:r>
            <a:r>
              <a:rPr lang="da-DK" err="1"/>
              <a:t>we</a:t>
            </a:r>
            <a:r>
              <a:rPr lang="da-DK"/>
              <a:t> </a:t>
            </a:r>
            <a:r>
              <a:rPr lang="da-DK" err="1"/>
              <a:t>are</a:t>
            </a:r>
            <a:r>
              <a:rPr lang="da-DK"/>
              <a:t> </a:t>
            </a:r>
            <a:r>
              <a:rPr lang="da-DK" err="1"/>
              <a:t>neither</a:t>
            </a:r>
            <a:r>
              <a:rPr lang="da-DK"/>
              <a:t> </a:t>
            </a:r>
            <a:r>
              <a:rPr lang="da-DK" err="1"/>
              <a:t>experts</a:t>
            </a:r>
            <a:r>
              <a:rPr lang="da-DK"/>
              <a:t> nor </a:t>
            </a:r>
            <a:r>
              <a:rPr lang="da-DK" err="1"/>
              <a:t>engeneers</a:t>
            </a:r>
            <a:r>
              <a:rPr lang="da-DK"/>
              <a:t>. But </a:t>
            </a:r>
            <a:r>
              <a:rPr lang="da-DK" err="1"/>
              <a:t>we</a:t>
            </a:r>
            <a:r>
              <a:rPr lang="da-DK"/>
              <a:t> love </a:t>
            </a:r>
            <a:r>
              <a:rPr lang="da-DK" err="1"/>
              <a:t>communicating</a:t>
            </a:r>
            <a:r>
              <a:rPr lang="da-DK"/>
              <a:t>. So </a:t>
            </a:r>
            <a:r>
              <a:rPr lang="da-DK" err="1"/>
              <a:t>if</a:t>
            </a:r>
            <a:r>
              <a:rPr lang="da-DK"/>
              <a:t> </a:t>
            </a:r>
            <a:r>
              <a:rPr lang="da-DK" err="1"/>
              <a:t>you</a:t>
            </a:r>
            <a:r>
              <a:rPr lang="da-DK"/>
              <a:t> have </a:t>
            </a:r>
            <a:r>
              <a:rPr lang="da-DK" err="1"/>
              <a:t>any</a:t>
            </a:r>
            <a:r>
              <a:rPr lang="da-DK"/>
              <a:t> </a:t>
            </a:r>
            <a:r>
              <a:rPr lang="da-DK" err="1"/>
              <a:t>technical</a:t>
            </a:r>
            <a:r>
              <a:rPr lang="da-DK"/>
              <a:t> </a:t>
            </a:r>
            <a:r>
              <a:rPr lang="da-DK" err="1"/>
              <a:t>questions</a:t>
            </a:r>
            <a:r>
              <a:rPr lang="da-DK"/>
              <a:t>, feel </a:t>
            </a:r>
            <a:r>
              <a:rPr lang="da-DK" err="1"/>
              <a:t>free</a:t>
            </a:r>
            <a:r>
              <a:rPr lang="da-DK"/>
              <a:t> to ask </a:t>
            </a:r>
            <a:r>
              <a:rPr lang="da-DK" err="1"/>
              <a:t>them</a:t>
            </a:r>
            <a:r>
              <a:rPr lang="da-DK"/>
              <a:t>, and </a:t>
            </a:r>
            <a:r>
              <a:rPr lang="da-DK" err="1"/>
              <a:t>then</a:t>
            </a:r>
            <a:r>
              <a:rPr lang="da-DK"/>
              <a:t> I </a:t>
            </a:r>
            <a:r>
              <a:rPr lang="da-DK" err="1"/>
              <a:t>will</a:t>
            </a:r>
            <a:r>
              <a:rPr lang="da-DK"/>
              <a:t> </a:t>
            </a:r>
            <a:r>
              <a:rPr lang="da-DK" err="1"/>
              <a:t>try</a:t>
            </a:r>
            <a:r>
              <a:rPr lang="da-DK"/>
              <a:t> to provide an </a:t>
            </a:r>
            <a:r>
              <a:rPr lang="da-DK" err="1"/>
              <a:t>answer</a:t>
            </a:r>
            <a:r>
              <a:rPr lang="da-DK"/>
              <a:t> </a:t>
            </a:r>
          </a:p>
        </p:txBody>
      </p:sp>
      <p:sp>
        <p:nvSpPr>
          <p:cNvPr id="4" name="Pladsholder til slidenummer 3"/>
          <p:cNvSpPr>
            <a:spLocks noGrp="1"/>
          </p:cNvSpPr>
          <p:nvPr>
            <p:ph type="sldNum" sz="quarter" idx="5"/>
          </p:nvPr>
        </p:nvSpPr>
        <p:spPr/>
        <p:txBody>
          <a:bodyPr/>
          <a:lstStyle/>
          <a:p>
            <a:fld id="{E59E10BB-F074-4B97-AD97-D9EE5DE249AD}" type="slidenum">
              <a:rPr lang="sv-SE" smtClean="0"/>
              <a:pPr/>
              <a:t>14</a:t>
            </a:fld>
            <a:endParaRPr lang="sv-SE"/>
          </a:p>
        </p:txBody>
      </p:sp>
    </p:spTree>
    <p:extLst>
      <p:ext uri="{BB962C8B-B14F-4D97-AF65-F5344CB8AC3E}">
        <p14:creationId xmlns:p14="http://schemas.microsoft.com/office/powerpoint/2010/main" val="3816827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43" indent="-171443">
              <a:buFontTx/>
              <a:buChar char="-"/>
            </a:pPr>
            <a:r>
              <a:rPr lang="da-DK"/>
              <a:t>As </a:t>
            </a:r>
            <a:r>
              <a:rPr lang="da-DK" err="1"/>
              <a:t>previously</a:t>
            </a:r>
            <a:r>
              <a:rPr lang="da-DK"/>
              <a:t> </a:t>
            </a:r>
            <a:r>
              <a:rPr lang="da-DK" err="1"/>
              <a:t>mentioned</a:t>
            </a:r>
            <a:r>
              <a:rPr lang="da-DK"/>
              <a:t>, </a:t>
            </a:r>
            <a:r>
              <a:rPr lang="da-DK" err="1"/>
              <a:t>we</a:t>
            </a:r>
            <a:r>
              <a:rPr lang="da-DK"/>
              <a:t> </a:t>
            </a:r>
            <a:r>
              <a:rPr lang="da-DK" err="1"/>
              <a:t>are</a:t>
            </a:r>
            <a:r>
              <a:rPr lang="da-DK"/>
              <a:t> a public-private </a:t>
            </a:r>
            <a:r>
              <a:rPr lang="da-DK" err="1"/>
              <a:t>partnership</a:t>
            </a:r>
            <a:r>
              <a:rPr lang="da-DK"/>
              <a:t>. So </a:t>
            </a:r>
            <a:r>
              <a:rPr lang="da-DK" err="1"/>
              <a:t>what</a:t>
            </a:r>
            <a:r>
              <a:rPr lang="da-DK"/>
              <a:t> </a:t>
            </a:r>
            <a:r>
              <a:rPr lang="da-DK" err="1"/>
              <a:t>does</a:t>
            </a:r>
            <a:r>
              <a:rPr lang="da-DK"/>
              <a:t> </a:t>
            </a:r>
            <a:r>
              <a:rPr lang="da-DK" err="1"/>
              <a:t>this</a:t>
            </a:r>
            <a:r>
              <a:rPr lang="da-DK"/>
              <a:t> </a:t>
            </a:r>
            <a:r>
              <a:rPr lang="da-DK" err="1"/>
              <a:t>mean</a:t>
            </a:r>
            <a:r>
              <a:rPr lang="da-DK"/>
              <a:t>? </a:t>
            </a:r>
          </a:p>
          <a:p>
            <a:pPr marL="171443" indent="-171443">
              <a:buFontTx/>
              <a:buChar char="-"/>
            </a:pPr>
            <a:r>
              <a:rPr lang="da-DK" err="1"/>
              <a:t>Well</a:t>
            </a:r>
            <a:r>
              <a:rPr lang="da-DK"/>
              <a:t>, it </a:t>
            </a:r>
            <a:r>
              <a:rPr lang="da-DK" err="1"/>
              <a:t>means</a:t>
            </a:r>
            <a:r>
              <a:rPr lang="da-DK"/>
              <a:t> </a:t>
            </a:r>
            <a:r>
              <a:rPr lang="da-DK" err="1"/>
              <a:t>that</a:t>
            </a:r>
            <a:r>
              <a:rPr lang="da-DK"/>
              <a:t> </a:t>
            </a:r>
            <a:r>
              <a:rPr lang="da-DK" err="1"/>
              <a:t>we</a:t>
            </a:r>
            <a:r>
              <a:rPr lang="da-DK"/>
              <a:t> </a:t>
            </a:r>
            <a:r>
              <a:rPr lang="da-DK" err="1"/>
              <a:t>are</a:t>
            </a:r>
            <a:r>
              <a:rPr lang="da-DK"/>
              <a:t> </a:t>
            </a:r>
            <a:r>
              <a:rPr lang="da-DK" err="1"/>
              <a:t>funded</a:t>
            </a:r>
            <a:r>
              <a:rPr lang="da-DK"/>
              <a:t> and </a:t>
            </a:r>
            <a:r>
              <a:rPr lang="da-DK" err="1"/>
              <a:t>owned</a:t>
            </a:r>
            <a:r>
              <a:rPr lang="da-DK"/>
              <a:t> </a:t>
            </a:r>
            <a:r>
              <a:rPr lang="da-DK" err="1"/>
              <a:t>equally</a:t>
            </a:r>
            <a:r>
              <a:rPr lang="da-DK"/>
              <a:t> by the public and the private </a:t>
            </a:r>
            <a:r>
              <a:rPr lang="da-DK" err="1"/>
              <a:t>sector</a:t>
            </a:r>
            <a:endParaRPr lang="da-DK"/>
          </a:p>
          <a:p>
            <a:pPr marL="171443" indent="-171443">
              <a:buFontTx/>
              <a:buChar char="-"/>
            </a:pPr>
            <a:r>
              <a:rPr lang="da-DK"/>
              <a:t>To the right, </a:t>
            </a:r>
            <a:r>
              <a:rPr lang="da-DK" err="1"/>
              <a:t>you</a:t>
            </a:r>
            <a:r>
              <a:rPr lang="da-DK"/>
              <a:t> </a:t>
            </a:r>
            <a:r>
              <a:rPr lang="da-DK" err="1"/>
              <a:t>will</a:t>
            </a:r>
            <a:r>
              <a:rPr lang="da-DK"/>
              <a:t> </a:t>
            </a:r>
            <a:r>
              <a:rPr lang="da-DK" err="1"/>
              <a:t>see</a:t>
            </a:r>
            <a:r>
              <a:rPr lang="da-DK"/>
              <a:t> </a:t>
            </a:r>
            <a:r>
              <a:rPr lang="da-DK" err="1"/>
              <a:t>our</a:t>
            </a:r>
            <a:r>
              <a:rPr lang="da-DK"/>
              <a:t> </a:t>
            </a:r>
            <a:r>
              <a:rPr lang="da-DK" err="1"/>
              <a:t>corporate</a:t>
            </a:r>
            <a:r>
              <a:rPr lang="da-DK"/>
              <a:t> sponsors – </a:t>
            </a:r>
            <a:r>
              <a:rPr lang="da-DK" err="1"/>
              <a:t>you</a:t>
            </a:r>
            <a:r>
              <a:rPr lang="da-DK"/>
              <a:t> </a:t>
            </a:r>
            <a:r>
              <a:rPr lang="da-DK" err="1"/>
              <a:t>might</a:t>
            </a:r>
            <a:r>
              <a:rPr lang="da-DK"/>
              <a:t> </a:t>
            </a:r>
            <a:r>
              <a:rPr lang="da-DK" err="1"/>
              <a:t>recognice</a:t>
            </a:r>
            <a:r>
              <a:rPr lang="da-DK"/>
              <a:t> </a:t>
            </a:r>
            <a:r>
              <a:rPr lang="da-DK" err="1"/>
              <a:t>quite</a:t>
            </a:r>
            <a:r>
              <a:rPr lang="da-DK"/>
              <a:t> a </a:t>
            </a:r>
            <a:r>
              <a:rPr lang="da-DK" err="1"/>
              <a:t>few</a:t>
            </a:r>
            <a:r>
              <a:rPr lang="da-DK"/>
              <a:t> of </a:t>
            </a:r>
            <a:r>
              <a:rPr lang="da-DK" err="1"/>
              <a:t>these</a:t>
            </a:r>
            <a:r>
              <a:rPr lang="da-DK"/>
              <a:t> logos. </a:t>
            </a:r>
            <a:r>
              <a:rPr lang="da-DK" err="1"/>
              <a:t>They</a:t>
            </a:r>
            <a:r>
              <a:rPr lang="da-DK"/>
              <a:t> </a:t>
            </a:r>
            <a:r>
              <a:rPr lang="da-DK" err="1"/>
              <a:t>represent</a:t>
            </a:r>
            <a:r>
              <a:rPr lang="da-DK"/>
              <a:t> </a:t>
            </a:r>
            <a:r>
              <a:rPr lang="da-DK" err="1"/>
              <a:t>some</a:t>
            </a:r>
            <a:r>
              <a:rPr lang="da-DK"/>
              <a:t> of the biggest Danish green </a:t>
            </a:r>
            <a:r>
              <a:rPr lang="da-DK" err="1"/>
              <a:t>companies</a:t>
            </a:r>
            <a:endParaRPr lang="da-DK"/>
          </a:p>
          <a:p>
            <a:pPr marL="628626" lvl="1" indent="-171443">
              <a:buFontTx/>
              <a:buChar char="-"/>
            </a:pPr>
            <a:r>
              <a:rPr lang="da-DK"/>
              <a:t>Here </a:t>
            </a:r>
            <a:r>
              <a:rPr lang="da-DK" err="1"/>
              <a:t>you</a:t>
            </a:r>
            <a:r>
              <a:rPr lang="da-DK"/>
              <a:t> </a:t>
            </a:r>
            <a:r>
              <a:rPr lang="da-DK" err="1"/>
              <a:t>will</a:t>
            </a:r>
            <a:r>
              <a:rPr lang="da-DK"/>
              <a:t> </a:t>
            </a:r>
            <a:r>
              <a:rPr lang="da-DK" err="1"/>
              <a:t>also</a:t>
            </a:r>
            <a:r>
              <a:rPr lang="da-DK"/>
              <a:t> find </a:t>
            </a:r>
            <a:r>
              <a:rPr lang="da-DK" err="1"/>
              <a:t>labour</a:t>
            </a:r>
            <a:r>
              <a:rPr lang="da-DK"/>
              <a:t> unions and pension funds – </a:t>
            </a:r>
            <a:r>
              <a:rPr lang="da-DK" err="1"/>
              <a:t>these</a:t>
            </a:r>
            <a:r>
              <a:rPr lang="da-DK"/>
              <a:t> </a:t>
            </a:r>
            <a:r>
              <a:rPr lang="da-DK" err="1"/>
              <a:t>are</a:t>
            </a:r>
            <a:r>
              <a:rPr lang="da-DK"/>
              <a:t> </a:t>
            </a:r>
            <a:r>
              <a:rPr lang="da-DK" err="1"/>
              <a:t>crucial</a:t>
            </a:r>
            <a:r>
              <a:rPr lang="da-DK"/>
              <a:t> players in the green AND Just transition</a:t>
            </a:r>
          </a:p>
        </p:txBody>
      </p:sp>
      <p:sp>
        <p:nvSpPr>
          <p:cNvPr id="4" name="Pladsholder til slidenumm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15</a:t>
            </a:fld>
            <a:endParaRPr lang="sv-SE">
              <a:solidFill>
                <a:prstClr val="black"/>
              </a:solidFill>
            </a:endParaRPr>
          </a:p>
        </p:txBody>
      </p:sp>
    </p:spTree>
    <p:extLst>
      <p:ext uri="{BB962C8B-B14F-4D97-AF65-F5344CB8AC3E}">
        <p14:creationId xmlns:p14="http://schemas.microsoft.com/office/powerpoint/2010/main" val="34627742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en-DK"/>
          </a:p>
        </p:txBody>
      </p:sp>
      <p:sp>
        <p:nvSpPr>
          <p:cNvPr id="4" name="Pladsholder til slidenumm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16</a:t>
            </a:fld>
            <a:endParaRPr lang="sv-SE">
              <a:solidFill>
                <a:prstClr val="black"/>
              </a:solidFill>
            </a:endParaRPr>
          </a:p>
        </p:txBody>
      </p:sp>
    </p:spTree>
    <p:extLst>
      <p:ext uri="{BB962C8B-B14F-4D97-AF65-F5344CB8AC3E}">
        <p14:creationId xmlns:p14="http://schemas.microsoft.com/office/powerpoint/2010/main" val="31525266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DK"/>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17</a:t>
            </a:fld>
            <a:endParaRPr lang="sv-SE">
              <a:solidFill>
                <a:prstClr val="black"/>
              </a:solidFill>
            </a:endParaRPr>
          </a:p>
        </p:txBody>
      </p:sp>
    </p:spTree>
    <p:extLst>
      <p:ext uri="{BB962C8B-B14F-4D97-AF65-F5344CB8AC3E}">
        <p14:creationId xmlns:p14="http://schemas.microsoft.com/office/powerpoint/2010/main" val="24558079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43" indent="-171443">
              <a:buFontTx/>
              <a:buChar char="-"/>
            </a:pPr>
            <a:r>
              <a:rPr lang="da-DK" err="1"/>
              <a:t>Each</a:t>
            </a:r>
            <a:r>
              <a:rPr lang="da-DK"/>
              <a:t> </a:t>
            </a:r>
            <a:r>
              <a:rPr lang="da-DK" err="1"/>
              <a:t>year</a:t>
            </a:r>
            <a:r>
              <a:rPr lang="da-DK"/>
              <a:t>, </a:t>
            </a:r>
            <a:r>
              <a:rPr lang="da-DK" err="1"/>
              <a:t>we</a:t>
            </a:r>
            <a:r>
              <a:rPr lang="da-DK"/>
              <a:t> </a:t>
            </a:r>
            <a:r>
              <a:rPr lang="da-DK" err="1"/>
              <a:t>welcome</a:t>
            </a:r>
            <a:r>
              <a:rPr lang="da-DK"/>
              <a:t> </a:t>
            </a:r>
            <a:r>
              <a:rPr lang="da-DK" err="1"/>
              <a:t>around</a:t>
            </a:r>
            <a:r>
              <a:rPr lang="da-DK"/>
              <a:t> 180 delegations from all over the </a:t>
            </a:r>
            <a:r>
              <a:rPr lang="da-DK" err="1"/>
              <a:t>world</a:t>
            </a:r>
            <a:r>
              <a:rPr lang="da-DK"/>
              <a:t> to House of Green</a:t>
            </a:r>
          </a:p>
          <a:p>
            <a:pPr marL="171443" indent="-171443">
              <a:buFontTx/>
              <a:buChar char="-"/>
            </a:pPr>
            <a:r>
              <a:rPr lang="da-DK"/>
              <a:t>The </a:t>
            </a:r>
            <a:r>
              <a:rPr lang="da-DK" err="1"/>
              <a:t>map</a:t>
            </a:r>
            <a:r>
              <a:rPr lang="da-DK"/>
              <a:t> shows </a:t>
            </a:r>
            <a:r>
              <a:rPr lang="da-DK" err="1"/>
              <a:t>where</a:t>
            </a:r>
            <a:r>
              <a:rPr lang="da-DK"/>
              <a:t> the delegations </a:t>
            </a:r>
            <a:r>
              <a:rPr lang="da-DK" err="1"/>
              <a:t>come</a:t>
            </a:r>
            <a:r>
              <a:rPr lang="da-DK"/>
              <a:t> from </a:t>
            </a:r>
          </a:p>
          <a:p>
            <a:pPr marL="171443" indent="-171443">
              <a:buFontTx/>
              <a:buChar char="-"/>
            </a:pPr>
            <a:r>
              <a:rPr lang="da-DK" err="1"/>
              <a:t>We</a:t>
            </a:r>
            <a:r>
              <a:rPr lang="da-DK"/>
              <a:t> </a:t>
            </a:r>
            <a:r>
              <a:rPr lang="da-DK" err="1"/>
              <a:t>also</a:t>
            </a:r>
            <a:r>
              <a:rPr lang="da-DK"/>
              <a:t> </a:t>
            </a:r>
            <a:r>
              <a:rPr lang="da-DK" err="1"/>
              <a:t>attend</a:t>
            </a:r>
            <a:r>
              <a:rPr lang="da-DK"/>
              <a:t> and </a:t>
            </a:r>
            <a:r>
              <a:rPr lang="da-DK" err="1"/>
              <a:t>organise</a:t>
            </a:r>
            <a:r>
              <a:rPr lang="da-DK"/>
              <a:t> events all over the </a:t>
            </a:r>
            <a:r>
              <a:rPr lang="da-DK" err="1"/>
              <a:t>world</a:t>
            </a:r>
            <a:r>
              <a:rPr lang="da-DK"/>
              <a:t> – </a:t>
            </a:r>
            <a:r>
              <a:rPr lang="da-DK" err="1"/>
              <a:t>these</a:t>
            </a:r>
            <a:r>
              <a:rPr lang="da-DK"/>
              <a:t> </a:t>
            </a:r>
            <a:r>
              <a:rPr lang="da-DK" err="1"/>
              <a:t>include</a:t>
            </a:r>
            <a:r>
              <a:rPr lang="da-DK"/>
              <a:t> COP and New York </a:t>
            </a:r>
            <a:r>
              <a:rPr lang="da-DK" err="1"/>
              <a:t>Climate</a:t>
            </a:r>
            <a:r>
              <a:rPr lang="da-DK"/>
              <a:t> </a:t>
            </a:r>
            <a:r>
              <a:rPr lang="da-DK" err="1"/>
              <a:t>Week</a:t>
            </a:r>
            <a:r>
              <a:rPr lang="da-DK"/>
              <a:t> </a:t>
            </a:r>
          </a:p>
          <a:p>
            <a:endParaRPr lang="da-DK"/>
          </a:p>
        </p:txBody>
      </p:sp>
      <p:sp>
        <p:nvSpPr>
          <p:cNvPr id="4" name="Pladsholder til slidenummer 3"/>
          <p:cNvSpPr>
            <a:spLocks noGrp="1"/>
          </p:cNvSpPr>
          <p:nvPr>
            <p:ph type="sldNum" sz="quarter" idx="5"/>
          </p:nvPr>
        </p:nvSpPr>
        <p:spPr/>
        <p:txBody>
          <a:bodyPr/>
          <a:lstStyle/>
          <a:p>
            <a:fld id="{E59E10BB-F074-4B97-AD97-D9EE5DE249AD}" type="slidenum">
              <a:rPr lang="sv-SE" smtClean="0"/>
              <a:pPr/>
              <a:t>18</a:t>
            </a:fld>
            <a:endParaRPr lang="sv-SE"/>
          </a:p>
        </p:txBody>
      </p:sp>
    </p:spTree>
    <p:extLst>
      <p:ext uri="{BB962C8B-B14F-4D97-AF65-F5344CB8AC3E}">
        <p14:creationId xmlns:p14="http://schemas.microsoft.com/office/powerpoint/2010/main" val="41508782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43" indent="-171443">
              <a:buFont typeface="Arial" panose="020B0604020202020204" pitchFamily="34" charset="0"/>
              <a:buChar char="•"/>
            </a:pPr>
            <a:r>
              <a:rPr lang="da-DK"/>
              <a:t>Now on to a short </a:t>
            </a:r>
            <a:r>
              <a:rPr lang="da-DK" err="1"/>
              <a:t>history</a:t>
            </a:r>
            <a:r>
              <a:rPr lang="da-DK"/>
              <a:t> </a:t>
            </a:r>
            <a:r>
              <a:rPr lang="da-DK" err="1"/>
              <a:t>lesson</a:t>
            </a:r>
            <a:r>
              <a:rPr lang="da-DK"/>
              <a:t> </a:t>
            </a:r>
            <a:r>
              <a:rPr lang="da-DK" err="1"/>
              <a:t>about</a:t>
            </a:r>
            <a:r>
              <a:rPr lang="da-DK"/>
              <a:t> Denmark’s green transition, a story </a:t>
            </a:r>
            <a:r>
              <a:rPr lang="da-DK" err="1"/>
              <a:t>that</a:t>
            </a:r>
            <a:r>
              <a:rPr lang="da-DK"/>
              <a:t> </a:t>
            </a:r>
            <a:r>
              <a:rPr lang="da-DK" err="1"/>
              <a:t>spans</a:t>
            </a:r>
            <a:r>
              <a:rPr lang="da-DK"/>
              <a:t> more </a:t>
            </a:r>
            <a:r>
              <a:rPr lang="da-DK" err="1"/>
              <a:t>than</a:t>
            </a:r>
            <a:r>
              <a:rPr lang="da-DK"/>
              <a:t> 50 </a:t>
            </a:r>
            <a:r>
              <a:rPr lang="da-DK" err="1"/>
              <a:t>years</a:t>
            </a:r>
            <a:endParaRPr lang="da-DK"/>
          </a:p>
        </p:txBody>
      </p:sp>
      <p:sp>
        <p:nvSpPr>
          <p:cNvPr id="4" name="Pladsholder til slidenummer 3"/>
          <p:cNvSpPr>
            <a:spLocks noGrp="1"/>
          </p:cNvSpPr>
          <p:nvPr>
            <p:ph type="sldNum" sz="quarter" idx="5"/>
          </p:nvPr>
        </p:nvSpPr>
        <p:spPr/>
        <p:txBody>
          <a:bodyPr/>
          <a:lstStyle/>
          <a:p>
            <a:fld id="{E59E10BB-F074-4B97-AD97-D9EE5DE249AD}" type="slidenum">
              <a:rPr lang="sv-SE" smtClean="0"/>
              <a:pPr/>
              <a:t>19</a:t>
            </a:fld>
            <a:endParaRPr lang="sv-SE"/>
          </a:p>
        </p:txBody>
      </p:sp>
    </p:spTree>
    <p:extLst>
      <p:ext uri="{BB962C8B-B14F-4D97-AF65-F5344CB8AC3E}">
        <p14:creationId xmlns:p14="http://schemas.microsoft.com/office/powerpoint/2010/main" val="27232758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a-DK"/>
              <a:t>Danes </a:t>
            </a:r>
            <a:r>
              <a:rPr lang="da-DK" err="1"/>
              <a:t>are</a:t>
            </a:r>
            <a:r>
              <a:rPr lang="da-DK"/>
              <a:t> </a:t>
            </a:r>
            <a:r>
              <a:rPr lang="da-DK" err="1"/>
              <a:t>probably</a:t>
            </a:r>
            <a:r>
              <a:rPr lang="da-DK"/>
              <a:t> not </a:t>
            </a:r>
            <a:r>
              <a:rPr lang="da-DK" err="1"/>
              <a:t>very</a:t>
            </a:r>
            <a:r>
              <a:rPr lang="da-DK"/>
              <a:t> </a:t>
            </a:r>
            <a:r>
              <a:rPr lang="da-DK" err="1"/>
              <a:t>different</a:t>
            </a:r>
            <a:r>
              <a:rPr lang="da-DK"/>
              <a:t> from </a:t>
            </a:r>
            <a:r>
              <a:rPr lang="da-DK" err="1"/>
              <a:t>many</a:t>
            </a:r>
            <a:r>
              <a:rPr lang="da-DK"/>
              <a:t> </a:t>
            </a:r>
            <a:r>
              <a:rPr lang="da-DK" err="1"/>
              <a:t>other</a:t>
            </a:r>
            <a:r>
              <a:rPr lang="da-DK"/>
              <a:t> </a:t>
            </a:r>
            <a:r>
              <a:rPr lang="da-DK" err="1"/>
              <a:t>people</a:t>
            </a:r>
            <a:r>
              <a:rPr lang="da-DK"/>
              <a:t> in the </a:t>
            </a:r>
            <a:r>
              <a:rPr lang="da-DK" err="1"/>
              <a:t>world</a:t>
            </a:r>
            <a:r>
              <a:rPr lang="da-DK"/>
              <a:t>. </a:t>
            </a:r>
            <a:r>
              <a:rPr lang="da-DK" err="1"/>
              <a:t>We</a:t>
            </a:r>
            <a:r>
              <a:rPr lang="da-DK"/>
              <a:t> </a:t>
            </a:r>
            <a:r>
              <a:rPr lang="da-DK" err="1"/>
              <a:t>don’t</a:t>
            </a:r>
            <a:r>
              <a:rPr lang="da-DK"/>
              <a:t> </a:t>
            </a:r>
            <a:r>
              <a:rPr lang="da-DK" err="1"/>
              <a:t>wake</a:t>
            </a:r>
            <a:r>
              <a:rPr lang="da-DK"/>
              <a:t> up in the morning wanting to save the </a:t>
            </a:r>
            <a:r>
              <a:rPr lang="da-DK" err="1"/>
              <a:t>world</a:t>
            </a:r>
            <a:r>
              <a:rPr lang="da-DK"/>
              <a:t> from the </a:t>
            </a:r>
            <a:r>
              <a:rPr lang="da-DK" err="1"/>
              <a:t>climate</a:t>
            </a:r>
            <a:r>
              <a:rPr lang="da-DK"/>
              <a:t> </a:t>
            </a:r>
            <a:r>
              <a:rPr lang="da-DK" err="1"/>
              <a:t>crisis</a:t>
            </a:r>
            <a:endParaRPr lang="da-DK"/>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a-DK" err="1"/>
              <a:t>Today</a:t>
            </a:r>
            <a:r>
              <a:rPr lang="da-DK"/>
              <a:t>, </a:t>
            </a:r>
            <a:r>
              <a:rPr lang="da-DK" err="1"/>
              <a:t>there</a:t>
            </a:r>
            <a:r>
              <a:rPr lang="da-DK"/>
              <a:t> is a </a:t>
            </a:r>
            <a:r>
              <a:rPr lang="da-DK" err="1"/>
              <a:t>strong</a:t>
            </a:r>
            <a:r>
              <a:rPr lang="da-DK"/>
              <a:t> </a:t>
            </a:r>
            <a:r>
              <a:rPr lang="da-DK" err="1"/>
              <a:t>awareness</a:t>
            </a:r>
            <a:r>
              <a:rPr lang="da-DK"/>
              <a:t> in Denmark </a:t>
            </a:r>
            <a:r>
              <a:rPr lang="da-DK" err="1"/>
              <a:t>around</a:t>
            </a:r>
            <a:r>
              <a:rPr lang="da-DK"/>
              <a:t> the </a:t>
            </a:r>
            <a:r>
              <a:rPr lang="da-DK" err="1"/>
              <a:t>climate</a:t>
            </a:r>
            <a:r>
              <a:rPr lang="da-DK"/>
              <a:t>, the </a:t>
            </a:r>
            <a:r>
              <a:rPr lang="da-DK" err="1"/>
              <a:t>environment</a:t>
            </a:r>
            <a:r>
              <a:rPr lang="da-DK"/>
              <a:t> and the </a:t>
            </a:r>
            <a:r>
              <a:rPr lang="da-DK" err="1"/>
              <a:t>need</a:t>
            </a:r>
            <a:r>
              <a:rPr lang="da-DK"/>
              <a:t> for </a:t>
            </a:r>
            <a:r>
              <a:rPr lang="da-DK" err="1"/>
              <a:t>accelerated</a:t>
            </a:r>
            <a:r>
              <a:rPr lang="da-DK"/>
              <a:t> green transition but it </a:t>
            </a:r>
            <a:r>
              <a:rPr lang="da-DK" err="1"/>
              <a:t>hasn’t</a:t>
            </a:r>
            <a:r>
              <a:rPr lang="da-DK"/>
              <a:t> </a:t>
            </a:r>
            <a:r>
              <a:rPr lang="da-DK" err="1"/>
              <a:t>always</a:t>
            </a:r>
            <a:r>
              <a:rPr lang="da-DK"/>
              <a:t> </a:t>
            </a:r>
            <a:r>
              <a:rPr lang="da-DK" err="1"/>
              <a:t>been</a:t>
            </a:r>
            <a:r>
              <a:rPr lang="da-DK"/>
              <a:t> like </a:t>
            </a:r>
            <a:r>
              <a:rPr lang="da-DK" err="1"/>
              <a:t>this</a:t>
            </a:r>
            <a:endParaRPr lang="da-DK"/>
          </a:p>
        </p:txBody>
      </p:sp>
      <p:sp>
        <p:nvSpPr>
          <p:cNvPr id="4" name="Pladsholder til slidenummer 3"/>
          <p:cNvSpPr>
            <a:spLocks noGrp="1"/>
          </p:cNvSpPr>
          <p:nvPr>
            <p:ph type="sldNum" sz="quarter" idx="5"/>
          </p:nvPr>
        </p:nvSpPr>
        <p:spPr/>
        <p:txBody>
          <a:bodyPr/>
          <a:lstStyle/>
          <a:p>
            <a:fld id="{E59E10BB-F074-4B97-AD97-D9EE5DE249AD}" type="slidenum">
              <a:rPr lang="sv-SE" smtClean="0"/>
              <a:pPr/>
              <a:t>20</a:t>
            </a:fld>
            <a:endParaRPr lang="sv-SE"/>
          </a:p>
        </p:txBody>
      </p:sp>
    </p:spTree>
    <p:extLst>
      <p:ext uri="{BB962C8B-B14F-4D97-AF65-F5344CB8AC3E}">
        <p14:creationId xmlns:p14="http://schemas.microsoft.com/office/powerpoint/2010/main" val="18451779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a-DK"/>
              <a:t>In </a:t>
            </a:r>
            <a:r>
              <a:rPr lang="da-DK" err="1"/>
              <a:t>fact</a:t>
            </a:r>
            <a:r>
              <a:rPr lang="da-DK"/>
              <a:t>, it has </a:t>
            </a:r>
            <a:r>
              <a:rPr lang="da-DK" err="1"/>
              <a:t>taken</a:t>
            </a:r>
            <a:r>
              <a:rPr lang="da-DK"/>
              <a:t> </a:t>
            </a:r>
            <a:r>
              <a:rPr lang="da-DK" err="1"/>
              <a:t>us</a:t>
            </a:r>
            <a:r>
              <a:rPr lang="da-DK"/>
              <a:t> more </a:t>
            </a:r>
            <a:r>
              <a:rPr lang="da-DK" err="1"/>
              <a:t>than</a:t>
            </a:r>
            <a:r>
              <a:rPr lang="da-DK"/>
              <a:t> 50 </a:t>
            </a:r>
            <a:r>
              <a:rPr lang="da-DK" err="1"/>
              <a:t>years</a:t>
            </a:r>
            <a:r>
              <a:rPr lang="da-DK"/>
              <a:t> of </a:t>
            </a:r>
            <a:r>
              <a:rPr lang="da-DK" err="1"/>
              <a:t>dedicated</a:t>
            </a:r>
            <a:r>
              <a:rPr lang="da-DK"/>
              <a:t> </a:t>
            </a:r>
            <a:r>
              <a:rPr lang="da-DK" err="1"/>
              <a:t>efforts</a:t>
            </a:r>
            <a:r>
              <a:rPr lang="da-DK"/>
              <a:t> to </a:t>
            </a:r>
            <a:r>
              <a:rPr lang="da-DK" err="1"/>
              <a:t>get</a:t>
            </a:r>
            <a:r>
              <a:rPr lang="da-DK"/>
              <a:t> to </a:t>
            </a:r>
            <a:r>
              <a:rPr lang="da-DK" err="1"/>
              <a:t>where</a:t>
            </a:r>
            <a:r>
              <a:rPr lang="da-DK"/>
              <a:t> </a:t>
            </a:r>
            <a:r>
              <a:rPr lang="da-DK" err="1"/>
              <a:t>we</a:t>
            </a:r>
            <a:r>
              <a:rPr lang="da-DK"/>
              <a:t> </a:t>
            </a:r>
            <a:r>
              <a:rPr lang="da-DK" err="1"/>
              <a:t>are</a:t>
            </a:r>
            <a:r>
              <a:rPr lang="da-DK"/>
              <a:t> </a:t>
            </a:r>
            <a:r>
              <a:rPr lang="da-DK" err="1"/>
              <a:t>today</a:t>
            </a:r>
            <a:r>
              <a:rPr lang="da-DK"/>
              <a:t> – and </a:t>
            </a:r>
            <a:r>
              <a:rPr lang="da-DK" err="1"/>
              <a:t>obviously</a:t>
            </a:r>
            <a:r>
              <a:rPr lang="da-DK"/>
              <a:t> </a:t>
            </a:r>
            <a:r>
              <a:rPr lang="da-DK" err="1"/>
              <a:t>we</a:t>
            </a:r>
            <a:r>
              <a:rPr lang="da-DK"/>
              <a:t> </a:t>
            </a:r>
            <a:r>
              <a:rPr lang="da-DK" err="1"/>
              <a:t>are</a:t>
            </a:r>
            <a:r>
              <a:rPr lang="da-DK"/>
              <a:t> not </a:t>
            </a:r>
            <a:r>
              <a:rPr lang="da-DK" err="1"/>
              <a:t>there</a:t>
            </a:r>
            <a:r>
              <a:rPr lang="da-DK"/>
              <a:t> </a:t>
            </a:r>
            <a:r>
              <a:rPr lang="da-DK" err="1"/>
              <a:t>yet</a:t>
            </a:r>
            <a:r>
              <a:rPr lang="da-DK"/>
              <a:t>. As I </a:t>
            </a:r>
            <a:r>
              <a:rPr lang="da-DK" err="1"/>
              <a:t>pointed</a:t>
            </a:r>
            <a:r>
              <a:rPr lang="da-DK"/>
              <a:t> out in the </a:t>
            </a:r>
            <a:r>
              <a:rPr lang="da-DK" err="1"/>
              <a:t>introduction</a:t>
            </a:r>
            <a:r>
              <a:rPr lang="da-DK"/>
              <a:t>, </a:t>
            </a:r>
            <a:r>
              <a:rPr lang="da-DK" err="1"/>
              <a:t>we</a:t>
            </a:r>
            <a:r>
              <a:rPr lang="da-DK"/>
              <a:t> still have a long </a:t>
            </a:r>
            <a:r>
              <a:rPr lang="da-DK" err="1"/>
              <a:t>way</a:t>
            </a:r>
            <a:r>
              <a:rPr lang="da-DK"/>
              <a:t> to go and a </a:t>
            </a:r>
            <a:r>
              <a:rPr lang="da-DK" err="1"/>
              <a:t>lot</a:t>
            </a:r>
            <a:r>
              <a:rPr lang="da-DK"/>
              <a:t> still </a:t>
            </a:r>
            <a:r>
              <a:rPr lang="da-DK" err="1"/>
              <a:t>needs</a:t>
            </a:r>
            <a:r>
              <a:rPr lang="da-DK"/>
              <a:t> to </a:t>
            </a:r>
            <a:r>
              <a:rPr lang="da-DK" err="1"/>
              <a:t>be</a:t>
            </a:r>
            <a:r>
              <a:rPr lang="da-DK"/>
              <a:t> done</a:t>
            </a:r>
          </a:p>
        </p:txBody>
      </p:sp>
      <p:sp>
        <p:nvSpPr>
          <p:cNvPr id="4" name="Pladsholder til slidenummer 3"/>
          <p:cNvSpPr>
            <a:spLocks noGrp="1"/>
          </p:cNvSpPr>
          <p:nvPr>
            <p:ph type="sldNum" sz="quarter" idx="5"/>
          </p:nvPr>
        </p:nvSpPr>
        <p:spPr/>
        <p:txBody>
          <a:bodyPr/>
          <a:lstStyle/>
          <a:p>
            <a:fld id="{E59E10BB-F074-4B97-AD97-D9EE5DE249AD}" type="slidenum">
              <a:rPr lang="sv-SE" smtClean="0"/>
              <a:pPr/>
              <a:t>21</a:t>
            </a:fld>
            <a:endParaRPr lang="sv-SE"/>
          </a:p>
        </p:txBody>
      </p:sp>
    </p:spTree>
    <p:extLst>
      <p:ext uri="{BB962C8B-B14F-4D97-AF65-F5344CB8AC3E}">
        <p14:creationId xmlns:p14="http://schemas.microsoft.com/office/powerpoint/2010/main" val="1568151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43" indent="-171443" defTabSz="914365">
              <a:buFont typeface="Arial" panose="020B0604020202020204" pitchFamily="34" charset="0"/>
              <a:buChar char="•"/>
              <a:defRPr/>
            </a:pPr>
            <a:r>
              <a:rPr lang="da-DK"/>
              <a:t>In </a:t>
            </a:r>
            <a:r>
              <a:rPr lang="da-DK" err="1"/>
              <a:t>fact</a:t>
            </a:r>
            <a:r>
              <a:rPr lang="da-DK"/>
              <a:t>, it has </a:t>
            </a:r>
            <a:r>
              <a:rPr lang="da-DK" err="1"/>
              <a:t>taken</a:t>
            </a:r>
            <a:r>
              <a:rPr lang="da-DK"/>
              <a:t> </a:t>
            </a:r>
            <a:r>
              <a:rPr lang="da-DK" err="1"/>
              <a:t>us</a:t>
            </a:r>
            <a:r>
              <a:rPr lang="da-DK"/>
              <a:t> more </a:t>
            </a:r>
            <a:r>
              <a:rPr lang="da-DK" err="1"/>
              <a:t>than</a:t>
            </a:r>
            <a:r>
              <a:rPr lang="da-DK"/>
              <a:t> 50 </a:t>
            </a:r>
            <a:r>
              <a:rPr lang="da-DK" err="1"/>
              <a:t>years</a:t>
            </a:r>
            <a:r>
              <a:rPr lang="da-DK"/>
              <a:t> of </a:t>
            </a:r>
            <a:r>
              <a:rPr lang="da-DK" err="1"/>
              <a:t>dedicated</a:t>
            </a:r>
            <a:r>
              <a:rPr lang="da-DK"/>
              <a:t> </a:t>
            </a:r>
            <a:r>
              <a:rPr lang="da-DK" err="1"/>
              <a:t>efforts</a:t>
            </a:r>
            <a:r>
              <a:rPr lang="da-DK"/>
              <a:t> to </a:t>
            </a:r>
            <a:r>
              <a:rPr lang="da-DK" err="1"/>
              <a:t>get</a:t>
            </a:r>
            <a:r>
              <a:rPr lang="da-DK"/>
              <a:t> to </a:t>
            </a:r>
            <a:r>
              <a:rPr lang="da-DK" err="1"/>
              <a:t>where</a:t>
            </a:r>
            <a:r>
              <a:rPr lang="da-DK"/>
              <a:t> </a:t>
            </a:r>
            <a:r>
              <a:rPr lang="da-DK" err="1"/>
              <a:t>we</a:t>
            </a:r>
            <a:r>
              <a:rPr lang="da-DK"/>
              <a:t> </a:t>
            </a:r>
            <a:r>
              <a:rPr lang="da-DK" err="1"/>
              <a:t>are</a:t>
            </a:r>
            <a:r>
              <a:rPr lang="da-DK"/>
              <a:t> </a:t>
            </a:r>
            <a:r>
              <a:rPr lang="da-DK" err="1"/>
              <a:t>today</a:t>
            </a:r>
            <a:r>
              <a:rPr lang="da-DK"/>
              <a:t> – and </a:t>
            </a:r>
            <a:r>
              <a:rPr lang="da-DK" err="1"/>
              <a:t>obviously</a:t>
            </a:r>
            <a:r>
              <a:rPr lang="da-DK"/>
              <a:t> </a:t>
            </a:r>
            <a:r>
              <a:rPr lang="da-DK" err="1"/>
              <a:t>we</a:t>
            </a:r>
            <a:r>
              <a:rPr lang="da-DK"/>
              <a:t> </a:t>
            </a:r>
            <a:r>
              <a:rPr lang="da-DK" err="1"/>
              <a:t>are</a:t>
            </a:r>
            <a:r>
              <a:rPr lang="da-DK"/>
              <a:t> not </a:t>
            </a:r>
            <a:r>
              <a:rPr lang="da-DK" err="1"/>
              <a:t>there</a:t>
            </a:r>
            <a:r>
              <a:rPr lang="da-DK"/>
              <a:t> </a:t>
            </a:r>
            <a:r>
              <a:rPr lang="da-DK" err="1"/>
              <a:t>yet</a:t>
            </a:r>
            <a:r>
              <a:rPr lang="da-DK"/>
              <a:t>. As I </a:t>
            </a:r>
            <a:r>
              <a:rPr lang="da-DK" err="1"/>
              <a:t>pointed</a:t>
            </a:r>
            <a:r>
              <a:rPr lang="da-DK"/>
              <a:t> out in the </a:t>
            </a:r>
            <a:r>
              <a:rPr lang="da-DK" err="1"/>
              <a:t>introduction</a:t>
            </a:r>
            <a:r>
              <a:rPr lang="da-DK"/>
              <a:t>, </a:t>
            </a:r>
            <a:r>
              <a:rPr lang="da-DK" err="1"/>
              <a:t>we</a:t>
            </a:r>
            <a:r>
              <a:rPr lang="da-DK"/>
              <a:t> still have a long </a:t>
            </a:r>
            <a:r>
              <a:rPr lang="da-DK" err="1"/>
              <a:t>way</a:t>
            </a:r>
            <a:r>
              <a:rPr lang="da-DK"/>
              <a:t> to go and a </a:t>
            </a:r>
            <a:r>
              <a:rPr lang="da-DK" err="1"/>
              <a:t>lot</a:t>
            </a:r>
            <a:r>
              <a:rPr lang="da-DK"/>
              <a:t> still </a:t>
            </a:r>
            <a:r>
              <a:rPr lang="da-DK" err="1"/>
              <a:t>needs</a:t>
            </a:r>
            <a:r>
              <a:rPr lang="da-DK"/>
              <a:t> to </a:t>
            </a:r>
            <a:r>
              <a:rPr lang="da-DK" err="1"/>
              <a:t>be</a:t>
            </a:r>
            <a:r>
              <a:rPr lang="da-DK"/>
              <a:t> done</a:t>
            </a:r>
          </a:p>
        </p:txBody>
      </p:sp>
      <p:sp>
        <p:nvSpPr>
          <p:cNvPr id="4" name="Pladsholder til slidenummer 3"/>
          <p:cNvSpPr>
            <a:spLocks noGrp="1"/>
          </p:cNvSpPr>
          <p:nvPr>
            <p:ph type="sldNum" sz="quarter" idx="5"/>
          </p:nvPr>
        </p:nvSpPr>
        <p:spPr/>
        <p:txBody>
          <a:bodyPr/>
          <a:lstStyle/>
          <a:p>
            <a:fld id="{E59E10BB-F074-4B97-AD97-D9EE5DE249AD}" type="slidenum">
              <a:rPr lang="sv-SE" smtClean="0"/>
              <a:pPr/>
              <a:t>22</a:t>
            </a:fld>
            <a:endParaRPr lang="sv-SE"/>
          </a:p>
        </p:txBody>
      </p:sp>
    </p:spTree>
    <p:extLst>
      <p:ext uri="{BB962C8B-B14F-4D97-AF65-F5344CB8AC3E}">
        <p14:creationId xmlns:p14="http://schemas.microsoft.com/office/powerpoint/2010/main" val="1364388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43" indent="-171443">
              <a:buFont typeface="Arial" panose="020B0604020202020204" pitchFamily="34" charset="0"/>
              <a:buChar char="•"/>
            </a:pPr>
            <a:r>
              <a:rPr lang="da-DK" err="1"/>
              <a:t>Denmark’s</a:t>
            </a:r>
            <a:r>
              <a:rPr lang="da-DK"/>
              <a:t> green transition </a:t>
            </a:r>
            <a:r>
              <a:rPr lang="da-DK" err="1"/>
              <a:t>started</a:t>
            </a:r>
            <a:r>
              <a:rPr lang="da-DK"/>
              <a:t> in the 1970’s with a </a:t>
            </a:r>
            <a:r>
              <a:rPr lang="da-DK" err="1"/>
              <a:t>wake</a:t>
            </a:r>
            <a:r>
              <a:rPr lang="da-DK"/>
              <a:t>-up </a:t>
            </a:r>
            <a:r>
              <a:rPr lang="da-DK" err="1"/>
              <a:t>call</a:t>
            </a:r>
            <a:endParaRPr lang="da-DK"/>
          </a:p>
          <a:p>
            <a:pPr marL="171443" indent="-171443">
              <a:buFont typeface="Arial" panose="020B0604020202020204" pitchFamily="34" charset="0"/>
              <a:buChar char="•"/>
            </a:pPr>
            <a:r>
              <a:rPr lang="da-DK"/>
              <a:t>Back </a:t>
            </a:r>
            <a:r>
              <a:rPr lang="da-DK" err="1"/>
              <a:t>then</a:t>
            </a:r>
            <a:r>
              <a:rPr lang="da-DK"/>
              <a:t>, </a:t>
            </a:r>
            <a:r>
              <a:rPr lang="da-DK" err="1"/>
              <a:t>we</a:t>
            </a:r>
            <a:r>
              <a:rPr lang="da-DK"/>
              <a:t> </a:t>
            </a:r>
            <a:r>
              <a:rPr lang="da-DK" err="1"/>
              <a:t>were</a:t>
            </a:r>
            <a:r>
              <a:rPr lang="da-DK"/>
              <a:t> 99% dependent on </a:t>
            </a:r>
            <a:r>
              <a:rPr lang="da-DK" err="1"/>
              <a:t>imported</a:t>
            </a:r>
            <a:r>
              <a:rPr lang="da-DK"/>
              <a:t> </a:t>
            </a:r>
            <a:r>
              <a:rPr lang="da-DK" err="1"/>
              <a:t>oil</a:t>
            </a:r>
            <a:r>
              <a:rPr lang="da-DK"/>
              <a:t> from the </a:t>
            </a:r>
            <a:r>
              <a:rPr lang="da-DK" err="1"/>
              <a:t>Middle</a:t>
            </a:r>
            <a:r>
              <a:rPr lang="da-DK"/>
              <a:t> East so </a:t>
            </a:r>
            <a:r>
              <a:rPr lang="da-DK" err="1"/>
              <a:t>when</a:t>
            </a:r>
            <a:r>
              <a:rPr lang="da-DK"/>
              <a:t> the </a:t>
            </a:r>
            <a:r>
              <a:rPr lang="da-DK" err="1"/>
              <a:t>oil</a:t>
            </a:r>
            <a:r>
              <a:rPr lang="da-DK"/>
              <a:t> </a:t>
            </a:r>
            <a:r>
              <a:rPr lang="da-DK" err="1"/>
              <a:t>crises</a:t>
            </a:r>
            <a:r>
              <a:rPr lang="da-DK"/>
              <a:t> hit, </a:t>
            </a:r>
            <a:r>
              <a:rPr lang="da-DK" err="1"/>
              <a:t>we</a:t>
            </a:r>
            <a:r>
              <a:rPr lang="da-DK"/>
              <a:t> </a:t>
            </a:r>
            <a:r>
              <a:rPr lang="da-DK" err="1"/>
              <a:t>were</a:t>
            </a:r>
            <a:r>
              <a:rPr lang="da-DK"/>
              <a:t> </a:t>
            </a:r>
            <a:r>
              <a:rPr lang="da-DK" err="1"/>
              <a:t>severely</a:t>
            </a:r>
            <a:r>
              <a:rPr lang="da-DK"/>
              <a:t> </a:t>
            </a:r>
            <a:r>
              <a:rPr lang="da-DK" err="1"/>
              <a:t>impacted</a:t>
            </a:r>
            <a:endParaRPr lang="da-DK"/>
          </a:p>
          <a:p>
            <a:pPr marL="171443" indent="-171443">
              <a:buFont typeface="Arial" panose="020B0604020202020204" pitchFamily="34" charset="0"/>
              <a:buChar char="•"/>
            </a:pPr>
            <a:r>
              <a:rPr lang="da-DK" err="1"/>
              <a:t>During</a:t>
            </a:r>
            <a:r>
              <a:rPr lang="da-DK"/>
              <a:t> the same </a:t>
            </a:r>
            <a:r>
              <a:rPr lang="da-DK" err="1"/>
              <a:t>decade</a:t>
            </a:r>
            <a:r>
              <a:rPr lang="da-DK"/>
              <a:t>, Denmark </a:t>
            </a:r>
            <a:r>
              <a:rPr lang="da-DK" err="1"/>
              <a:t>saw</a:t>
            </a:r>
            <a:r>
              <a:rPr lang="da-DK"/>
              <a:t> a growing </a:t>
            </a:r>
            <a:r>
              <a:rPr lang="da-DK" err="1"/>
              <a:t>awareness</a:t>
            </a:r>
            <a:r>
              <a:rPr lang="da-DK"/>
              <a:t> </a:t>
            </a:r>
            <a:r>
              <a:rPr lang="da-DK" err="1"/>
              <a:t>around</a:t>
            </a:r>
            <a:r>
              <a:rPr lang="da-DK"/>
              <a:t> pollution and the </a:t>
            </a:r>
            <a:r>
              <a:rPr lang="da-DK" err="1"/>
              <a:t>depletion</a:t>
            </a:r>
            <a:r>
              <a:rPr lang="da-DK"/>
              <a:t> of </a:t>
            </a:r>
            <a:r>
              <a:rPr lang="da-DK" err="1"/>
              <a:t>natural</a:t>
            </a:r>
            <a:r>
              <a:rPr lang="da-DK"/>
              <a:t> </a:t>
            </a:r>
            <a:r>
              <a:rPr lang="da-DK" err="1"/>
              <a:t>resources</a:t>
            </a:r>
            <a:endParaRPr lang="da-DK"/>
          </a:p>
          <a:p>
            <a:pPr marL="171443" indent="-171443">
              <a:buFont typeface="Arial" panose="020B0604020202020204" pitchFamily="34" charset="0"/>
              <a:buChar char="•"/>
            </a:pPr>
            <a:r>
              <a:rPr lang="da-DK"/>
              <a:t>This is </a:t>
            </a:r>
            <a:r>
              <a:rPr lang="da-DK" err="1"/>
              <a:t>when</a:t>
            </a:r>
            <a:r>
              <a:rPr lang="da-DK"/>
              <a:t> it all </a:t>
            </a:r>
            <a:r>
              <a:rPr lang="da-DK" err="1"/>
              <a:t>started</a:t>
            </a:r>
            <a:r>
              <a:rPr lang="da-DK"/>
              <a:t>, and the </a:t>
            </a:r>
            <a:r>
              <a:rPr lang="da-DK" err="1"/>
              <a:t>following</a:t>
            </a:r>
            <a:r>
              <a:rPr lang="da-DK"/>
              <a:t> </a:t>
            </a:r>
            <a:r>
              <a:rPr lang="da-DK" err="1"/>
              <a:t>decades</a:t>
            </a:r>
            <a:r>
              <a:rPr lang="da-DK"/>
              <a:t> all </a:t>
            </a:r>
            <a:r>
              <a:rPr lang="da-DK" err="1"/>
              <a:t>saw</a:t>
            </a:r>
            <a:r>
              <a:rPr lang="da-DK"/>
              <a:t> </a:t>
            </a:r>
            <a:r>
              <a:rPr lang="da-DK" err="1"/>
              <a:t>numerous</a:t>
            </a:r>
            <a:r>
              <a:rPr lang="da-DK"/>
              <a:t> steps to </a:t>
            </a:r>
            <a:r>
              <a:rPr lang="da-DK" err="1"/>
              <a:t>intensify</a:t>
            </a:r>
            <a:r>
              <a:rPr lang="da-DK"/>
              <a:t> the green transition in the </a:t>
            </a:r>
            <a:r>
              <a:rPr lang="da-DK" err="1"/>
              <a:t>energy</a:t>
            </a:r>
            <a:r>
              <a:rPr lang="da-DK"/>
              <a:t> </a:t>
            </a:r>
            <a:r>
              <a:rPr lang="da-DK" err="1"/>
              <a:t>field</a:t>
            </a:r>
            <a:r>
              <a:rPr lang="da-DK"/>
              <a:t> (green </a:t>
            </a:r>
            <a:r>
              <a:rPr lang="da-DK" err="1"/>
              <a:t>text</a:t>
            </a:r>
            <a:r>
              <a:rPr lang="da-DK"/>
              <a:t>) and in the </a:t>
            </a:r>
            <a:r>
              <a:rPr lang="da-DK" err="1"/>
              <a:t>environmental</a:t>
            </a:r>
            <a:r>
              <a:rPr lang="da-DK"/>
              <a:t> </a:t>
            </a:r>
            <a:r>
              <a:rPr lang="da-DK" err="1"/>
              <a:t>area</a:t>
            </a:r>
            <a:r>
              <a:rPr lang="da-DK"/>
              <a:t> (</a:t>
            </a:r>
            <a:r>
              <a:rPr lang="da-DK" err="1"/>
              <a:t>blue</a:t>
            </a:r>
            <a:r>
              <a:rPr lang="da-DK"/>
              <a:t> </a:t>
            </a:r>
            <a:r>
              <a:rPr lang="da-DK" err="1"/>
              <a:t>text</a:t>
            </a:r>
            <a:r>
              <a:rPr lang="da-DK"/>
              <a:t>)</a:t>
            </a:r>
          </a:p>
          <a:p>
            <a:pPr marL="171443" indent="-171443">
              <a:buFont typeface="Arial" panose="020B0604020202020204" pitchFamily="34" charset="0"/>
              <a:buChar char="•"/>
            </a:pPr>
            <a:r>
              <a:rPr lang="da-DK"/>
              <a:t>Due to time </a:t>
            </a:r>
            <a:r>
              <a:rPr lang="da-DK" err="1"/>
              <a:t>restraints</a:t>
            </a:r>
            <a:r>
              <a:rPr lang="da-DK"/>
              <a:t>, </a:t>
            </a:r>
            <a:r>
              <a:rPr lang="da-DK" err="1"/>
              <a:t>I’m</a:t>
            </a:r>
            <a:r>
              <a:rPr lang="da-DK"/>
              <a:t> not </a:t>
            </a:r>
            <a:r>
              <a:rPr lang="da-DK" err="1"/>
              <a:t>going</a:t>
            </a:r>
            <a:r>
              <a:rPr lang="da-DK"/>
              <a:t> to go </a:t>
            </a:r>
            <a:r>
              <a:rPr lang="da-DK" err="1"/>
              <a:t>through</a:t>
            </a:r>
            <a:r>
              <a:rPr lang="da-DK"/>
              <a:t> all </a:t>
            </a:r>
            <a:r>
              <a:rPr lang="da-DK" err="1"/>
              <a:t>decades</a:t>
            </a:r>
            <a:r>
              <a:rPr lang="da-DK"/>
              <a:t> </a:t>
            </a:r>
            <a:r>
              <a:rPr lang="da-DK" err="1"/>
              <a:t>today</a:t>
            </a:r>
            <a:r>
              <a:rPr lang="da-DK"/>
              <a:t>. The </a:t>
            </a:r>
            <a:r>
              <a:rPr lang="da-DK" err="1"/>
              <a:t>presentation</a:t>
            </a:r>
            <a:r>
              <a:rPr lang="da-DK"/>
              <a:t> handout </a:t>
            </a:r>
            <a:r>
              <a:rPr lang="da-DK" err="1"/>
              <a:t>that</a:t>
            </a:r>
            <a:r>
              <a:rPr lang="da-DK"/>
              <a:t> I </a:t>
            </a:r>
            <a:r>
              <a:rPr lang="da-DK" err="1"/>
              <a:t>will</a:t>
            </a:r>
            <a:r>
              <a:rPr lang="da-DK"/>
              <a:t> send </a:t>
            </a:r>
            <a:r>
              <a:rPr lang="da-DK" err="1"/>
              <a:t>you</a:t>
            </a:r>
            <a:r>
              <a:rPr lang="da-DK"/>
              <a:t> </a:t>
            </a:r>
            <a:r>
              <a:rPr lang="da-DK" err="1"/>
              <a:t>will</a:t>
            </a:r>
            <a:r>
              <a:rPr lang="da-DK"/>
              <a:t> </a:t>
            </a:r>
            <a:r>
              <a:rPr lang="da-DK" err="1"/>
              <a:t>include</a:t>
            </a:r>
            <a:r>
              <a:rPr lang="da-DK"/>
              <a:t> a slide for </a:t>
            </a:r>
            <a:r>
              <a:rPr lang="da-DK" err="1"/>
              <a:t>each</a:t>
            </a:r>
            <a:r>
              <a:rPr lang="da-DK"/>
              <a:t> </a:t>
            </a:r>
            <a:r>
              <a:rPr lang="da-DK" err="1"/>
              <a:t>decade</a:t>
            </a:r>
            <a:r>
              <a:rPr lang="da-DK"/>
              <a:t> with notes on the most </a:t>
            </a:r>
            <a:r>
              <a:rPr lang="da-DK" err="1"/>
              <a:t>important</a:t>
            </a:r>
            <a:r>
              <a:rPr lang="da-DK"/>
              <a:t> measures. If </a:t>
            </a:r>
            <a:r>
              <a:rPr lang="da-DK" err="1"/>
              <a:t>you</a:t>
            </a:r>
            <a:r>
              <a:rPr lang="da-DK"/>
              <a:t> have </a:t>
            </a:r>
            <a:r>
              <a:rPr lang="da-DK" err="1"/>
              <a:t>questions</a:t>
            </a:r>
            <a:r>
              <a:rPr lang="da-DK"/>
              <a:t> </a:t>
            </a:r>
            <a:r>
              <a:rPr lang="da-DK" err="1"/>
              <a:t>regarding</a:t>
            </a:r>
            <a:r>
              <a:rPr lang="da-DK"/>
              <a:t> </a:t>
            </a:r>
            <a:r>
              <a:rPr lang="da-DK" err="1"/>
              <a:t>specific</a:t>
            </a:r>
            <a:r>
              <a:rPr lang="da-DK"/>
              <a:t> </a:t>
            </a:r>
            <a:r>
              <a:rPr lang="da-DK" err="1"/>
              <a:t>historical</a:t>
            </a:r>
            <a:r>
              <a:rPr lang="da-DK"/>
              <a:t> events, </a:t>
            </a:r>
            <a:r>
              <a:rPr lang="da-DK" err="1"/>
              <a:t>you</a:t>
            </a:r>
            <a:r>
              <a:rPr lang="da-DK"/>
              <a:t> </a:t>
            </a:r>
            <a:r>
              <a:rPr lang="da-DK" err="1"/>
              <a:t>are</a:t>
            </a:r>
            <a:r>
              <a:rPr lang="da-DK"/>
              <a:t> </a:t>
            </a:r>
            <a:r>
              <a:rPr lang="da-DK" err="1"/>
              <a:t>very</a:t>
            </a:r>
            <a:r>
              <a:rPr lang="da-DK"/>
              <a:t> </a:t>
            </a:r>
            <a:r>
              <a:rPr lang="da-DK" err="1"/>
              <a:t>welcome</a:t>
            </a:r>
            <a:r>
              <a:rPr lang="da-DK"/>
              <a:t> to </a:t>
            </a:r>
            <a:r>
              <a:rPr lang="da-DK" err="1"/>
              <a:t>contact</a:t>
            </a:r>
            <a:r>
              <a:rPr lang="da-DK"/>
              <a:t> </a:t>
            </a:r>
            <a:r>
              <a:rPr lang="da-DK" err="1"/>
              <a:t>me</a:t>
            </a:r>
            <a:r>
              <a:rPr lang="da-DK"/>
              <a:t> </a:t>
            </a:r>
            <a:r>
              <a:rPr lang="da-DK" err="1"/>
              <a:t>later</a:t>
            </a:r>
            <a:endParaRPr lang="da-DK"/>
          </a:p>
          <a:p>
            <a:pPr marL="171443" indent="-171443">
              <a:buFont typeface="Arial" panose="020B0604020202020204" pitchFamily="34" charset="0"/>
              <a:buChar char="•"/>
            </a:pPr>
            <a:r>
              <a:rPr lang="da-DK" err="1"/>
              <a:t>Instead</a:t>
            </a:r>
            <a:r>
              <a:rPr lang="da-DK"/>
              <a:t>, </a:t>
            </a:r>
            <a:r>
              <a:rPr lang="da-DK" err="1"/>
              <a:t>I’m</a:t>
            </a:r>
            <a:r>
              <a:rPr lang="da-DK"/>
              <a:t> </a:t>
            </a:r>
            <a:r>
              <a:rPr lang="da-DK" err="1"/>
              <a:t>going</a:t>
            </a:r>
            <a:r>
              <a:rPr lang="da-DK"/>
              <a:t> to show </a:t>
            </a:r>
            <a:r>
              <a:rPr lang="da-DK" err="1"/>
              <a:t>you</a:t>
            </a:r>
            <a:r>
              <a:rPr lang="da-DK"/>
              <a:t> a short video, </a:t>
            </a:r>
            <a:r>
              <a:rPr lang="da-DK" err="1"/>
              <a:t>which</a:t>
            </a:r>
            <a:r>
              <a:rPr lang="da-DK"/>
              <a:t> sums up the </a:t>
            </a:r>
            <a:r>
              <a:rPr lang="da-DK" err="1"/>
              <a:t>main</a:t>
            </a:r>
            <a:r>
              <a:rPr lang="da-DK"/>
              <a:t> points in </a:t>
            </a:r>
            <a:r>
              <a:rPr lang="da-DK" err="1"/>
              <a:t>Denmark’s</a:t>
            </a:r>
            <a:r>
              <a:rPr lang="da-DK"/>
              <a:t> green transition in </a:t>
            </a:r>
            <a:r>
              <a:rPr lang="da-DK" err="1"/>
              <a:t>three</a:t>
            </a:r>
            <a:r>
              <a:rPr lang="da-DK"/>
              <a:t> </a:t>
            </a:r>
            <a:r>
              <a:rPr lang="da-DK" err="1"/>
              <a:t>minutes</a:t>
            </a:r>
            <a:endParaRPr lang="da-DK"/>
          </a:p>
        </p:txBody>
      </p:sp>
      <p:sp>
        <p:nvSpPr>
          <p:cNvPr id="4" name="Pladsholder til slidenumm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23</a:t>
            </a:fld>
            <a:endParaRPr lang="sv-SE">
              <a:solidFill>
                <a:prstClr val="black"/>
              </a:solidFill>
            </a:endParaRPr>
          </a:p>
        </p:txBody>
      </p:sp>
    </p:spTree>
    <p:extLst>
      <p:ext uri="{BB962C8B-B14F-4D97-AF65-F5344CB8AC3E}">
        <p14:creationId xmlns:p14="http://schemas.microsoft.com/office/powerpoint/2010/main" val="2517759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DK"/>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24</a:t>
            </a:fld>
            <a:endParaRPr lang="sv-SE">
              <a:solidFill>
                <a:prstClr val="black"/>
              </a:solidFill>
            </a:endParaRPr>
          </a:p>
        </p:txBody>
      </p:sp>
    </p:spTree>
    <p:extLst>
      <p:ext uri="{BB962C8B-B14F-4D97-AF65-F5344CB8AC3E}">
        <p14:creationId xmlns:p14="http://schemas.microsoft.com/office/powerpoint/2010/main" val="17619706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DK"/>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25</a:t>
            </a:fld>
            <a:endParaRPr lang="sv-SE">
              <a:solidFill>
                <a:prstClr val="black"/>
              </a:solidFill>
            </a:endParaRPr>
          </a:p>
        </p:txBody>
      </p:sp>
    </p:spTree>
    <p:extLst>
      <p:ext uri="{BB962C8B-B14F-4D97-AF65-F5344CB8AC3E}">
        <p14:creationId xmlns:p14="http://schemas.microsoft.com/office/powerpoint/2010/main" val="26958207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DK"/>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26</a:t>
            </a:fld>
            <a:endParaRPr lang="sv-SE">
              <a:solidFill>
                <a:prstClr val="black"/>
              </a:solidFill>
            </a:endParaRPr>
          </a:p>
        </p:txBody>
      </p:sp>
    </p:spTree>
    <p:extLst>
      <p:ext uri="{BB962C8B-B14F-4D97-AF65-F5344CB8AC3E}">
        <p14:creationId xmlns:p14="http://schemas.microsoft.com/office/powerpoint/2010/main" val="30772760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DK"/>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27</a:t>
            </a:fld>
            <a:endParaRPr lang="sv-SE">
              <a:solidFill>
                <a:prstClr val="black"/>
              </a:solidFill>
            </a:endParaRPr>
          </a:p>
        </p:txBody>
      </p:sp>
    </p:spTree>
    <p:extLst>
      <p:ext uri="{BB962C8B-B14F-4D97-AF65-F5344CB8AC3E}">
        <p14:creationId xmlns:p14="http://schemas.microsoft.com/office/powerpoint/2010/main" val="36508687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DK"/>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28</a:t>
            </a:fld>
            <a:endParaRPr lang="sv-SE">
              <a:solidFill>
                <a:prstClr val="black"/>
              </a:solidFill>
            </a:endParaRPr>
          </a:p>
        </p:txBody>
      </p:sp>
    </p:spTree>
    <p:extLst>
      <p:ext uri="{BB962C8B-B14F-4D97-AF65-F5344CB8AC3E}">
        <p14:creationId xmlns:p14="http://schemas.microsoft.com/office/powerpoint/2010/main" val="41018213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DK"/>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29</a:t>
            </a:fld>
            <a:endParaRPr lang="sv-SE">
              <a:solidFill>
                <a:prstClr val="black"/>
              </a:solidFill>
            </a:endParaRPr>
          </a:p>
        </p:txBody>
      </p:sp>
    </p:spTree>
    <p:extLst>
      <p:ext uri="{BB962C8B-B14F-4D97-AF65-F5344CB8AC3E}">
        <p14:creationId xmlns:p14="http://schemas.microsoft.com/office/powerpoint/2010/main" val="30382161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43" indent="-171443">
              <a:buFont typeface="Arial" panose="020B0604020202020204" pitchFamily="34" charset="0"/>
              <a:buChar char="•"/>
            </a:pPr>
            <a:r>
              <a:rPr lang="da-DK" err="1"/>
              <a:t>Denmark’s</a:t>
            </a:r>
            <a:r>
              <a:rPr lang="da-DK"/>
              <a:t> green transition </a:t>
            </a:r>
            <a:r>
              <a:rPr lang="da-DK" err="1"/>
              <a:t>started</a:t>
            </a:r>
            <a:r>
              <a:rPr lang="da-DK"/>
              <a:t> in the 1970’s with a </a:t>
            </a:r>
            <a:r>
              <a:rPr lang="da-DK" err="1"/>
              <a:t>wake</a:t>
            </a:r>
            <a:r>
              <a:rPr lang="da-DK"/>
              <a:t>-up </a:t>
            </a:r>
            <a:r>
              <a:rPr lang="da-DK" err="1"/>
              <a:t>call</a:t>
            </a:r>
            <a:endParaRPr lang="da-DK"/>
          </a:p>
          <a:p>
            <a:pPr marL="171443" indent="-171443">
              <a:buFont typeface="Arial" panose="020B0604020202020204" pitchFamily="34" charset="0"/>
              <a:buChar char="•"/>
            </a:pPr>
            <a:r>
              <a:rPr lang="da-DK"/>
              <a:t>Back </a:t>
            </a:r>
            <a:r>
              <a:rPr lang="da-DK" err="1"/>
              <a:t>then</a:t>
            </a:r>
            <a:r>
              <a:rPr lang="da-DK"/>
              <a:t>, </a:t>
            </a:r>
            <a:r>
              <a:rPr lang="da-DK" err="1"/>
              <a:t>we</a:t>
            </a:r>
            <a:r>
              <a:rPr lang="da-DK"/>
              <a:t> </a:t>
            </a:r>
            <a:r>
              <a:rPr lang="da-DK" err="1"/>
              <a:t>were</a:t>
            </a:r>
            <a:r>
              <a:rPr lang="da-DK"/>
              <a:t> 99% dependent on </a:t>
            </a:r>
            <a:r>
              <a:rPr lang="da-DK" err="1"/>
              <a:t>imported</a:t>
            </a:r>
            <a:r>
              <a:rPr lang="da-DK"/>
              <a:t> </a:t>
            </a:r>
            <a:r>
              <a:rPr lang="da-DK" err="1"/>
              <a:t>oil</a:t>
            </a:r>
            <a:r>
              <a:rPr lang="da-DK"/>
              <a:t> from the </a:t>
            </a:r>
            <a:r>
              <a:rPr lang="da-DK" err="1"/>
              <a:t>Middle</a:t>
            </a:r>
            <a:r>
              <a:rPr lang="da-DK"/>
              <a:t> East so </a:t>
            </a:r>
            <a:r>
              <a:rPr lang="da-DK" err="1"/>
              <a:t>when</a:t>
            </a:r>
            <a:r>
              <a:rPr lang="da-DK"/>
              <a:t> the </a:t>
            </a:r>
            <a:r>
              <a:rPr lang="da-DK" err="1"/>
              <a:t>oil</a:t>
            </a:r>
            <a:r>
              <a:rPr lang="da-DK"/>
              <a:t> </a:t>
            </a:r>
            <a:r>
              <a:rPr lang="da-DK" err="1"/>
              <a:t>crises</a:t>
            </a:r>
            <a:r>
              <a:rPr lang="da-DK"/>
              <a:t> hit, </a:t>
            </a:r>
            <a:r>
              <a:rPr lang="da-DK" err="1"/>
              <a:t>we</a:t>
            </a:r>
            <a:r>
              <a:rPr lang="da-DK"/>
              <a:t> </a:t>
            </a:r>
            <a:r>
              <a:rPr lang="da-DK" err="1"/>
              <a:t>were</a:t>
            </a:r>
            <a:r>
              <a:rPr lang="da-DK"/>
              <a:t> </a:t>
            </a:r>
            <a:r>
              <a:rPr lang="da-DK" err="1"/>
              <a:t>severely</a:t>
            </a:r>
            <a:r>
              <a:rPr lang="da-DK"/>
              <a:t> </a:t>
            </a:r>
            <a:r>
              <a:rPr lang="da-DK" err="1"/>
              <a:t>impacted</a:t>
            </a:r>
            <a:endParaRPr lang="da-DK"/>
          </a:p>
          <a:p>
            <a:pPr marL="171443" indent="-171443">
              <a:buFont typeface="Arial" panose="020B0604020202020204" pitchFamily="34" charset="0"/>
              <a:buChar char="•"/>
            </a:pPr>
            <a:r>
              <a:rPr lang="da-DK" err="1"/>
              <a:t>During</a:t>
            </a:r>
            <a:r>
              <a:rPr lang="da-DK"/>
              <a:t> the same </a:t>
            </a:r>
            <a:r>
              <a:rPr lang="da-DK" err="1"/>
              <a:t>decade</a:t>
            </a:r>
            <a:r>
              <a:rPr lang="da-DK"/>
              <a:t>, Denmark </a:t>
            </a:r>
            <a:r>
              <a:rPr lang="da-DK" err="1"/>
              <a:t>saw</a:t>
            </a:r>
            <a:r>
              <a:rPr lang="da-DK"/>
              <a:t> a growing </a:t>
            </a:r>
            <a:r>
              <a:rPr lang="da-DK" err="1"/>
              <a:t>awareness</a:t>
            </a:r>
            <a:r>
              <a:rPr lang="da-DK"/>
              <a:t> </a:t>
            </a:r>
            <a:r>
              <a:rPr lang="da-DK" err="1"/>
              <a:t>around</a:t>
            </a:r>
            <a:r>
              <a:rPr lang="da-DK"/>
              <a:t> pollution and the </a:t>
            </a:r>
            <a:r>
              <a:rPr lang="da-DK" err="1"/>
              <a:t>depletion</a:t>
            </a:r>
            <a:r>
              <a:rPr lang="da-DK"/>
              <a:t> of </a:t>
            </a:r>
            <a:r>
              <a:rPr lang="da-DK" err="1"/>
              <a:t>natural</a:t>
            </a:r>
            <a:r>
              <a:rPr lang="da-DK"/>
              <a:t> </a:t>
            </a:r>
            <a:r>
              <a:rPr lang="da-DK" err="1"/>
              <a:t>resources</a:t>
            </a:r>
            <a:endParaRPr lang="da-DK"/>
          </a:p>
          <a:p>
            <a:pPr marL="171443" indent="-171443">
              <a:buFont typeface="Arial" panose="020B0604020202020204" pitchFamily="34" charset="0"/>
              <a:buChar char="•"/>
            </a:pPr>
            <a:r>
              <a:rPr lang="da-DK"/>
              <a:t>This is </a:t>
            </a:r>
            <a:r>
              <a:rPr lang="da-DK" err="1"/>
              <a:t>when</a:t>
            </a:r>
            <a:r>
              <a:rPr lang="da-DK"/>
              <a:t> it all </a:t>
            </a:r>
            <a:r>
              <a:rPr lang="da-DK" err="1"/>
              <a:t>started</a:t>
            </a:r>
            <a:r>
              <a:rPr lang="da-DK"/>
              <a:t>, and the </a:t>
            </a:r>
            <a:r>
              <a:rPr lang="da-DK" err="1"/>
              <a:t>following</a:t>
            </a:r>
            <a:r>
              <a:rPr lang="da-DK"/>
              <a:t> </a:t>
            </a:r>
            <a:r>
              <a:rPr lang="da-DK" err="1"/>
              <a:t>decades</a:t>
            </a:r>
            <a:r>
              <a:rPr lang="da-DK"/>
              <a:t> all </a:t>
            </a:r>
            <a:r>
              <a:rPr lang="da-DK" err="1"/>
              <a:t>saw</a:t>
            </a:r>
            <a:r>
              <a:rPr lang="da-DK"/>
              <a:t> </a:t>
            </a:r>
            <a:r>
              <a:rPr lang="da-DK" err="1"/>
              <a:t>numerous</a:t>
            </a:r>
            <a:r>
              <a:rPr lang="da-DK"/>
              <a:t> steps to </a:t>
            </a:r>
            <a:r>
              <a:rPr lang="da-DK" err="1"/>
              <a:t>intensify</a:t>
            </a:r>
            <a:r>
              <a:rPr lang="da-DK"/>
              <a:t> the green transition in the </a:t>
            </a:r>
            <a:r>
              <a:rPr lang="da-DK" err="1"/>
              <a:t>energy</a:t>
            </a:r>
            <a:r>
              <a:rPr lang="da-DK"/>
              <a:t> </a:t>
            </a:r>
            <a:r>
              <a:rPr lang="da-DK" err="1"/>
              <a:t>field</a:t>
            </a:r>
            <a:r>
              <a:rPr lang="da-DK"/>
              <a:t> (green </a:t>
            </a:r>
            <a:r>
              <a:rPr lang="da-DK" err="1"/>
              <a:t>text</a:t>
            </a:r>
            <a:r>
              <a:rPr lang="da-DK"/>
              <a:t>) and in the </a:t>
            </a:r>
            <a:r>
              <a:rPr lang="da-DK" err="1"/>
              <a:t>environmental</a:t>
            </a:r>
            <a:r>
              <a:rPr lang="da-DK"/>
              <a:t> </a:t>
            </a:r>
            <a:r>
              <a:rPr lang="da-DK" err="1"/>
              <a:t>area</a:t>
            </a:r>
            <a:r>
              <a:rPr lang="da-DK"/>
              <a:t> (</a:t>
            </a:r>
            <a:r>
              <a:rPr lang="da-DK" err="1"/>
              <a:t>blue</a:t>
            </a:r>
            <a:r>
              <a:rPr lang="da-DK"/>
              <a:t> </a:t>
            </a:r>
            <a:r>
              <a:rPr lang="da-DK" err="1"/>
              <a:t>text</a:t>
            </a:r>
            <a:r>
              <a:rPr lang="da-DK"/>
              <a:t>)</a:t>
            </a:r>
          </a:p>
          <a:p>
            <a:pPr marL="171443" indent="-171443">
              <a:buFont typeface="Arial" panose="020B0604020202020204" pitchFamily="34" charset="0"/>
              <a:buChar char="•"/>
            </a:pPr>
            <a:r>
              <a:rPr lang="da-DK"/>
              <a:t>Due to time </a:t>
            </a:r>
            <a:r>
              <a:rPr lang="da-DK" err="1"/>
              <a:t>restraints</a:t>
            </a:r>
            <a:r>
              <a:rPr lang="da-DK"/>
              <a:t>, </a:t>
            </a:r>
            <a:r>
              <a:rPr lang="da-DK" err="1"/>
              <a:t>I’m</a:t>
            </a:r>
            <a:r>
              <a:rPr lang="da-DK"/>
              <a:t> not </a:t>
            </a:r>
            <a:r>
              <a:rPr lang="da-DK" err="1"/>
              <a:t>going</a:t>
            </a:r>
            <a:r>
              <a:rPr lang="da-DK"/>
              <a:t> to go </a:t>
            </a:r>
            <a:r>
              <a:rPr lang="da-DK" err="1"/>
              <a:t>through</a:t>
            </a:r>
            <a:r>
              <a:rPr lang="da-DK"/>
              <a:t> all </a:t>
            </a:r>
            <a:r>
              <a:rPr lang="da-DK" err="1"/>
              <a:t>decades</a:t>
            </a:r>
            <a:r>
              <a:rPr lang="da-DK"/>
              <a:t> </a:t>
            </a:r>
            <a:r>
              <a:rPr lang="da-DK" err="1"/>
              <a:t>today</a:t>
            </a:r>
            <a:r>
              <a:rPr lang="da-DK"/>
              <a:t>. The </a:t>
            </a:r>
            <a:r>
              <a:rPr lang="da-DK" err="1"/>
              <a:t>presentation</a:t>
            </a:r>
            <a:r>
              <a:rPr lang="da-DK"/>
              <a:t> handout </a:t>
            </a:r>
            <a:r>
              <a:rPr lang="da-DK" err="1"/>
              <a:t>that</a:t>
            </a:r>
            <a:r>
              <a:rPr lang="da-DK"/>
              <a:t> I </a:t>
            </a:r>
            <a:r>
              <a:rPr lang="da-DK" err="1"/>
              <a:t>will</a:t>
            </a:r>
            <a:r>
              <a:rPr lang="da-DK"/>
              <a:t> send </a:t>
            </a:r>
            <a:r>
              <a:rPr lang="da-DK" err="1"/>
              <a:t>you</a:t>
            </a:r>
            <a:r>
              <a:rPr lang="da-DK"/>
              <a:t> </a:t>
            </a:r>
            <a:r>
              <a:rPr lang="da-DK" err="1"/>
              <a:t>will</a:t>
            </a:r>
            <a:r>
              <a:rPr lang="da-DK"/>
              <a:t> </a:t>
            </a:r>
            <a:r>
              <a:rPr lang="da-DK" err="1"/>
              <a:t>include</a:t>
            </a:r>
            <a:r>
              <a:rPr lang="da-DK"/>
              <a:t> a slide for </a:t>
            </a:r>
            <a:r>
              <a:rPr lang="da-DK" err="1"/>
              <a:t>each</a:t>
            </a:r>
            <a:r>
              <a:rPr lang="da-DK"/>
              <a:t> </a:t>
            </a:r>
            <a:r>
              <a:rPr lang="da-DK" err="1"/>
              <a:t>decade</a:t>
            </a:r>
            <a:r>
              <a:rPr lang="da-DK"/>
              <a:t> with notes on the most </a:t>
            </a:r>
            <a:r>
              <a:rPr lang="da-DK" err="1"/>
              <a:t>important</a:t>
            </a:r>
            <a:r>
              <a:rPr lang="da-DK"/>
              <a:t> measures. If </a:t>
            </a:r>
            <a:r>
              <a:rPr lang="da-DK" err="1"/>
              <a:t>you</a:t>
            </a:r>
            <a:r>
              <a:rPr lang="da-DK"/>
              <a:t> have </a:t>
            </a:r>
            <a:r>
              <a:rPr lang="da-DK" err="1"/>
              <a:t>questions</a:t>
            </a:r>
            <a:r>
              <a:rPr lang="da-DK"/>
              <a:t> </a:t>
            </a:r>
            <a:r>
              <a:rPr lang="da-DK" err="1"/>
              <a:t>regarding</a:t>
            </a:r>
            <a:r>
              <a:rPr lang="da-DK"/>
              <a:t> </a:t>
            </a:r>
            <a:r>
              <a:rPr lang="da-DK" err="1"/>
              <a:t>specific</a:t>
            </a:r>
            <a:r>
              <a:rPr lang="da-DK"/>
              <a:t> </a:t>
            </a:r>
            <a:r>
              <a:rPr lang="da-DK" err="1"/>
              <a:t>historical</a:t>
            </a:r>
            <a:r>
              <a:rPr lang="da-DK"/>
              <a:t> events, </a:t>
            </a:r>
            <a:r>
              <a:rPr lang="da-DK" err="1"/>
              <a:t>you</a:t>
            </a:r>
            <a:r>
              <a:rPr lang="da-DK"/>
              <a:t> </a:t>
            </a:r>
            <a:r>
              <a:rPr lang="da-DK" err="1"/>
              <a:t>are</a:t>
            </a:r>
            <a:r>
              <a:rPr lang="da-DK"/>
              <a:t> </a:t>
            </a:r>
            <a:r>
              <a:rPr lang="da-DK" err="1"/>
              <a:t>very</a:t>
            </a:r>
            <a:r>
              <a:rPr lang="da-DK"/>
              <a:t> </a:t>
            </a:r>
            <a:r>
              <a:rPr lang="da-DK" err="1"/>
              <a:t>welcome</a:t>
            </a:r>
            <a:r>
              <a:rPr lang="da-DK"/>
              <a:t> to </a:t>
            </a:r>
            <a:r>
              <a:rPr lang="da-DK" err="1"/>
              <a:t>contact</a:t>
            </a:r>
            <a:r>
              <a:rPr lang="da-DK"/>
              <a:t> </a:t>
            </a:r>
            <a:r>
              <a:rPr lang="da-DK" err="1"/>
              <a:t>me</a:t>
            </a:r>
            <a:r>
              <a:rPr lang="da-DK"/>
              <a:t> </a:t>
            </a:r>
            <a:r>
              <a:rPr lang="da-DK" err="1"/>
              <a:t>later</a:t>
            </a:r>
            <a:endParaRPr lang="da-DK"/>
          </a:p>
          <a:p>
            <a:pPr marL="171443" indent="-171443">
              <a:buFont typeface="Arial" panose="020B0604020202020204" pitchFamily="34" charset="0"/>
              <a:buChar char="•"/>
            </a:pPr>
            <a:r>
              <a:rPr lang="da-DK" err="1"/>
              <a:t>Instead</a:t>
            </a:r>
            <a:r>
              <a:rPr lang="da-DK"/>
              <a:t>, </a:t>
            </a:r>
            <a:r>
              <a:rPr lang="da-DK" err="1"/>
              <a:t>I’m</a:t>
            </a:r>
            <a:r>
              <a:rPr lang="da-DK"/>
              <a:t> </a:t>
            </a:r>
            <a:r>
              <a:rPr lang="da-DK" err="1"/>
              <a:t>going</a:t>
            </a:r>
            <a:r>
              <a:rPr lang="da-DK"/>
              <a:t> to show </a:t>
            </a:r>
            <a:r>
              <a:rPr lang="da-DK" err="1"/>
              <a:t>you</a:t>
            </a:r>
            <a:r>
              <a:rPr lang="da-DK"/>
              <a:t> a short video, </a:t>
            </a:r>
            <a:r>
              <a:rPr lang="da-DK" err="1"/>
              <a:t>which</a:t>
            </a:r>
            <a:r>
              <a:rPr lang="da-DK"/>
              <a:t> sums up the </a:t>
            </a:r>
            <a:r>
              <a:rPr lang="da-DK" err="1"/>
              <a:t>main</a:t>
            </a:r>
            <a:r>
              <a:rPr lang="da-DK"/>
              <a:t> points in </a:t>
            </a:r>
            <a:r>
              <a:rPr lang="da-DK" err="1"/>
              <a:t>Denmark’s</a:t>
            </a:r>
            <a:r>
              <a:rPr lang="da-DK"/>
              <a:t> green transition in </a:t>
            </a:r>
            <a:r>
              <a:rPr lang="da-DK" err="1"/>
              <a:t>three</a:t>
            </a:r>
            <a:r>
              <a:rPr lang="da-DK"/>
              <a:t> </a:t>
            </a:r>
            <a:r>
              <a:rPr lang="da-DK" err="1"/>
              <a:t>minutes</a:t>
            </a:r>
            <a:endParaRPr lang="da-DK"/>
          </a:p>
        </p:txBody>
      </p:sp>
      <p:sp>
        <p:nvSpPr>
          <p:cNvPr id="4" name="Pladsholder til slidenummer 3"/>
          <p:cNvSpPr>
            <a:spLocks noGrp="1"/>
          </p:cNvSpPr>
          <p:nvPr>
            <p:ph type="sldNum" sz="quarter" idx="5"/>
          </p:nvPr>
        </p:nvSpPr>
        <p:spPr/>
        <p:txBody>
          <a:bodyPr/>
          <a:lstStyle/>
          <a:p>
            <a:fld id="{E59E10BB-F074-4B97-AD97-D9EE5DE249AD}" type="slidenum">
              <a:rPr lang="sv-SE" smtClean="0"/>
              <a:pPr/>
              <a:t>30</a:t>
            </a:fld>
            <a:endParaRPr lang="sv-SE"/>
          </a:p>
        </p:txBody>
      </p:sp>
    </p:spTree>
    <p:extLst>
      <p:ext uri="{BB962C8B-B14F-4D97-AF65-F5344CB8AC3E}">
        <p14:creationId xmlns:p14="http://schemas.microsoft.com/office/powerpoint/2010/main" val="17845050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43" indent="-171443">
              <a:buFont typeface="Arial" panose="020B0604020202020204" pitchFamily="34" charset="0"/>
              <a:buChar char="•"/>
            </a:pPr>
            <a:r>
              <a:rPr lang="da-DK"/>
              <a:t>Now, </a:t>
            </a:r>
            <a:r>
              <a:rPr lang="da-DK" err="1"/>
              <a:t>that</a:t>
            </a:r>
            <a:r>
              <a:rPr lang="da-DK"/>
              <a:t> </a:t>
            </a:r>
            <a:r>
              <a:rPr lang="da-DK" err="1"/>
              <a:t>was</a:t>
            </a:r>
            <a:r>
              <a:rPr lang="da-DK"/>
              <a:t> a </a:t>
            </a:r>
            <a:r>
              <a:rPr lang="da-DK" err="1"/>
              <a:t>quick</a:t>
            </a:r>
            <a:r>
              <a:rPr lang="da-DK"/>
              <a:t> summary of Denmark’s green transition </a:t>
            </a:r>
            <a:r>
              <a:rPr lang="da-DK" err="1"/>
              <a:t>through</a:t>
            </a:r>
            <a:r>
              <a:rPr lang="da-DK"/>
              <a:t> the </a:t>
            </a:r>
            <a:r>
              <a:rPr lang="da-DK" err="1"/>
              <a:t>past</a:t>
            </a:r>
            <a:r>
              <a:rPr lang="da-DK"/>
              <a:t> 50 </a:t>
            </a:r>
            <a:r>
              <a:rPr lang="da-DK" err="1"/>
              <a:t>years</a:t>
            </a:r>
            <a:endParaRPr lang="da-DK"/>
          </a:p>
          <a:p>
            <a:pPr marL="171443" indent="-171443">
              <a:buFont typeface="Arial" panose="020B0604020202020204" pitchFamily="34" charset="0"/>
              <a:buChar char="•"/>
            </a:pPr>
            <a:r>
              <a:rPr lang="da-DK"/>
              <a:t>Perhaps more </a:t>
            </a:r>
            <a:r>
              <a:rPr lang="da-DK" err="1"/>
              <a:t>interesting</a:t>
            </a:r>
            <a:r>
              <a:rPr lang="da-DK"/>
              <a:t> to </a:t>
            </a:r>
            <a:r>
              <a:rPr lang="da-DK" err="1"/>
              <a:t>you</a:t>
            </a:r>
            <a:r>
              <a:rPr lang="da-DK"/>
              <a:t> as a </a:t>
            </a:r>
            <a:r>
              <a:rPr lang="da-DK" err="1"/>
              <a:t>foreigner</a:t>
            </a:r>
            <a:r>
              <a:rPr lang="da-DK"/>
              <a:t> is </a:t>
            </a:r>
            <a:r>
              <a:rPr lang="da-DK" err="1"/>
              <a:t>what</a:t>
            </a:r>
            <a:r>
              <a:rPr lang="da-DK"/>
              <a:t> has Denmark </a:t>
            </a:r>
            <a:r>
              <a:rPr lang="da-DK" err="1"/>
              <a:t>learnt</a:t>
            </a:r>
            <a:r>
              <a:rPr lang="da-DK"/>
              <a:t> </a:t>
            </a:r>
            <a:r>
              <a:rPr lang="da-DK" err="1"/>
              <a:t>that</a:t>
            </a:r>
            <a:r>
              <a:rPr lang="da-DK"/>
              <a:t> </a:t>
            </a:r>
            <a:r>
              <a:rPr lang="da-DK" err="1"/>
              <a:t>may</a:t>
            </a:r>
            <a:r>
              <a:rPr lang="da-DK"/>
              <a:t> </a:t>
            </a:r>
            <a:r>
              <a:rPr lang="da-DK" err="1"/>
              <a:t>be</a:t>
            </a:r>
            <a:r>
              <a:rPr lang="da-DK"/>
              <a:t> </a:t>
            </a:r>
            <a:r>
              <a:rPr lang="da-DK" err="1"/>
              <a:t>useful</a:t>
            </a:r>
            <a:r>
              <a:rPr lang="da-DK"/>
              <a:t> for </a:t>
            </a:r>
            <a:r>
              <a:rPr lang="da-DK" err="1"/>
              <a:t>you</a:t>
            </a:r>
            <a:r>
              <a:rPr lang="da-DK"/>
              <a:t> in </a:t>
            </a:r>
            <a:r>
              <a:rPr lang="da-DK" err="1"/>
              <a:t>your</a:t>
            </a:r>
            <a:r>
              <a:rPr lang="da-DK"/>
              <a:t> green transition. </a:t>
            </a:r>
            <a:r>
              <a:rPr lang="da-DK" err="1"/>
              <a:t>That</a:t>
            </a:r>
            <a:r>
              <a:rPr lang="da-DK"/>
              <a:t> is </a:t>
            </a:r>
            <a:r>
              <a:rPr lang="da-DK" err="1"/>
              <a:t>what</a:t>
            </a:r>
            <a:r>
              <a:rPr lang="da-DK"/>
              <a:t> </a:t>
            </a:r>
            <a:r>
              <a:rPr lang="da-DK" err="1"/>
              <a:t>this</a:t>
            </a:r>
            <a:r>
              <a:rPr lang="da-DK"/>
              <a:t> </a:t>
            </a:r>
            <a:r>
              <a:rPr lang="da-DK" err="1"/>
              <a:t>next</a:t>
            </a:r>
            <a:r>
              <a:rPr lang="da-DK"/>
              <a:t> </a:t>
            </a:r>
            <a:r>
              <a:rPr lang="da-DK" err="1"/>
              <a:t>section</a:t>
            </a:r>
            <a:r>
              <a:rPr lang="da-DK"/>
              <a:t> </a:t>
            </a:r>
            <a:r>
              <a:rPr lang="da-DK" err="1"/>
              <a:t>will</a:t>
            </a:r>
            <a:r>
              <a:rPr lang="da-DK"/>
              <a:t> </a:t>
            </a:r>
            <a:r>
              <a:rPr lang="da-DK" err="1"/>
              <a:t>focus</a:t>
            </a:r>
            <a:r>
              <a:rPr lang="da-DK"/>
              <a:t> on</a:t>
            </a:r>
          </a:p>
          <a:p>
            <a:pPr marL="171443" indent="-171443">
              <a:buFont typeface="Arial" panose="020B0604020202020204" pitchFamily="34" charset="0"/>
              <a:buChar char="•"/>
            </a:pPr>
            <a:endParaRPr lang="da-DK"/>
          </a:p>
          <a:p>
            <a:pPr marL="171443" indent="-171443">
              <a:buFont typeface="Arial" panose="020B0604020202020204" pitchFamily="34" charset="0"/>
              <a:buChar char="•"/>
            </a:pPr>
            <a:r>
              <a:rPr lang="da-DK"/>
              <a:t>By the </a:t>
            </a:r>
            <a:r>
              <a:rPr lang="da-DK" err="1"/>
              <a:t>way</a:t>
            </a:r>
            <a:r>
              <a:rPr lang="da-DK"/>
              <a:t>, </a:t>
            </a:r>
            <a:r>
              <a:rPr lang="da-DK" err="1"/>
              <a:t>this</a:t>
            </a:r>
            <a:r>
              <a:rPr lang="da-DK"/>
              <a:t> </a:t>
            </a:r>
            <a:r>
              <a:rPr lang="da-DK" err="1"/>
              <a:t>building</a:t>
            </a:r>
            <a:r>
              <a:rPr lang="da-DK"/>
              <a:t> is the Amager Resource Centre, </a:t>
            </a:r>
            <a:r>
              <a:rPr lang="da-DK" err="1"/>
              <a:t>located</a:t>
            </a:r>
            <a:r>
              <a:rPr lang="da-DK"/>
              <a:t> just a </a:t>
            </a:r>
            <a:r>
              <a:rPr lang="da-DK" err="1"/>
              <a:t>few</a:t>
            </a:r>
            <a:r>
              <a:rPr lang="da-DK"/>
              <a:t> </a:t>
            </a:r>
            <a:r>
              <a:rPr lang="da-DK" err="1"/>
              <a:t>kilometres</a:t>
            </a:r>
            <a:r>
              <a:rPr lang="da-DK"/>
              <a:t> from </a:t>
            </a:r>
            <a:r>
              <a:rPr lang="da-DK" err="1"/>
              <a:t>here</a:t>
            </a:r>
            <a:r>
              <a:rPr lang="da-DK"/>
              <a:t>. It is a </a:t>
            </a:r>
            <a:r>
              <a:rPr lang="da-DK" err="1"/>
              <a:t>highly</a:t>
            </a:r>
            <a:r>
              <a:rPr lang="da-DK"/>
              <a:t> </a:t>
            </a:r>
            <a:r>
              <a:rPr lang="da-DK" err="1"/>
              <a:t>advanced</a:t>
            </a:r>
            <a:r>
              <a:rPr lang="da-DK"/>
              <a:t> and efficient </a:t>
            </a:r>
            <a:r>
              <a:rPr lang="da-DK" err="1"/>
              <a:t>municipal</a:t>
            </a:r>
            <a:r>
              <a:rPr lang="da-DK"/>
              <a:t> </a:t>
            </a:r>
            <a:r>
              <a:rPr lang="da-DK" err="1"/>
              <a:t>waste</a:t>
            </a:r>
            <a:r>
              <a:rPr lang="da-DK"/>
              <a:t> to energy plant, </a:t>
            </a:r>
            <a:r>
              <a:rPr lang="da-DK" err="1"/>
              <a:t>which</a:t>
            </a:r>
            <a:r>
              <a:rPr lang="da-DK"/>
              <a:t> </a:t>
            </a:r>
            <a:r>
              <a:rPr lang="da-DK" err="1"/>
              <a:t>turns</a:t>
            </a:r>
            <a:r>
              <a:rPr lang="da-DK"/>
              <a:t> </a:t>
            </a:r>
            <a:r>
              <a:rPr lang="da-DK" err="1"/>
              <a:t>household</a:t>
            </a:r>
            <a:r>
              <a:rPr lang="da-DK"/>
              <a:t> </a:t>
            </a:r>
            <a:r>
              <a:rPr lang="da-DK" err="1"/>
              <a:t>waste</a:t>
            </a:r>
            <a:r>
              <a:rPr lang="da-DK"/>
              <a:t> from more </a:t>
            </a:r>
            <a:r>
              <a:rPr lang="da-DK" err="1"/>
              <a:t>than</a:t>
            </a:r>
            <a:r>
              <a:rPr lang="da-DK"/>
              <a:t> 800,000 residents in the </a:t>
            </a:r>
            <a:r>
              <a:rPr lang="da-DK" err="1"/>
              <a:t>capital</a:t>
            </a:r>
            <a:r>
              <a:rPr lang="da-DK"/>
              <a:t> region </a:t>
            </a:r>
            <a:r>
              <a:rPr lang="da-DK" err="1"/>
              <a:t>into</a:t>
            </a:r>
            <a:r>
              <a:rPr lang="da-DK"/>
              <a:t> </a:t>
            </a:r>
            <a:r>
              <a:rPr lang="da-DK" err="1"/>
              <a:t>district</a:t>
            </a:r>
            <a:r>
              <a:rPr lang="da-DK"/>
              <a:t> heating and </a:t>
            </a:r>
            <a:r>
              <a:rPr lang="da-DK" err="1"/>
              <a:t>electricity</a:t>
            </a:r>
            <a:r>
              <a:rPr lang="da-DK"/>
              <a:t> for tens of </a:t>
            </a:r>
            <a:r>
              <a:rPr lang="da-DK" err="1"/>
              <a:t>thousands</a:t>
            </a:r>
            <a:r>
              <a:rPr lang="da-DK"/>
              <a:t> of </a:t>
            </a:r>
            <a:r>
              <a:rPr lang="da-DK" err="1"/>
              <a:t>Copenhageners</a:t>
            </a:r>
            <a:r>
              <a:rPr lang="da-DK"/>
              <a:t>. </a:t>
            </a:r>
            <a:r>
              <a:rPr lang="da-DK" err="1"/>
              <a:t>However</a:t>
            </a:r>
            <a:r>
              <a:rPr lang="da-DK"/>
              <a:t>, </a:t>
            </a:r>
            <a:r>
              <a:rPr lang="da-DK" err="1"/>
              <a:t>what</a:t>
            </a:r>
            <a:r>
              <a:rPr lang="da-DK"/>
              <a:t> the </a:t>
            </a:r>
            <a:r>
              <a:rPr lang="da-DK" err="1"/>
              <a:t>facility</a:t>
            </a:r>
            <a:r>
              <a:rPr lang="da-DK"/>
              <a:t> has </a:t>
            </a:r>
            <a:r>
              <a:rPr lang="da-DK" err="1"/>
              <a:t>become</a:t>
            </a:r>
            <a:r>
              <a:rPr lang="da-DK"/>
              <a:t> most </a:t>
            </a:r>
            <a:r>
              <a:rPr lang="da-DK" err="1"/>
              <a:t>famous</a:t>
            </a:r>
            <a:r>
              <a:rPr lang="da-DK"/>
              <a:t> for is </a:t>
            </a:r>
            <a:r>
              <a:rPr lang="da-DK" err="1"/>
              <a:t>its</a:t>
            </a:r>
            <a:r>
              <a:rPr lang="da-DK"/>
              <a:t> innovative design, </a:t>
            </a:r>
            <a:r>
              <a:rPr lang="da-DK" err="1"/>
              <a:t>devised</a:t>
            </a:r>
            <a:r>
              <a:rPr lang="da-DK"/>
              <a:t> by the Danish </a:t>
            </a:r>
            <a:r>
              <a:rPr lang="da-DK" err="1"/>
              <a:t>architect</a:t>
            </a:r>
            <a:r>
              <a:rPr lang="da-DK"/>
              <a:t> Bjarke </a:t>
            </a:r>
            <a:r>
              <a:rPr lang="da-DK" err="1"/>
              <a:t>Ingels</a:t>
            </a:r>
            <a:r>
              <a:rPr lang="da-DK"/>
              <a:t> of BIG (Bjarke </a:t>
            </a:r>
            <a:r>
              <a:rPr lang="da-DK" err="1"/>
              <a:t>Ingels</a:t>
            </a:r>
            <a:r>
              <a:rPr lang="da-DK"/>
              <a:t> Group). The </a:t>
            </a:r>
            <a:r>
              <a:rPr lang="da-DK" err="1"/>
              <a:t>roof</a:t>
            </a:r>
            <a:r>
              <a:rPr lang="da-DK"/>
              <a:t> </a:t>
            </a:r>
            <a:r>
              <a:rPr lang="da-DK" err="1"/>
              <a:t>surface</a:t>
            </a:r>
            <a:r>
              <a:rPr lang="da-DK"/>
              <a:t> </a:t>
            </a:r>
            <a:r>
              <a:rPr lang="da-DK" err="1"/>
              <a:t>contains</a:t>
            </a:r>
            <a:r>
              <a:rPr lang="da-DK"/>
              <a:t> a </a:t>
            </a:r>
            <a:r>
              <a:rPr lang="da-DK" err="1"/>
              <a:t>popular</a:t>
            </a:r>
            <a:r>
              <a:rPr lang="da-DK"/>
              <a:t> </a:t>
            </a:r>
            <a:r>
              <a:rPr lang="da-DK" err="1"/>
              <a:t>artificial</a:t>
            </a:r>
            <a:r>
              <a:rPr lang="da-DK"/>
              <a:t> ski </a:t>
            </a:r>
            <a:r>
              <a:rPr lang="da-DK" err="1"/>
              <a:t>slope</a:t>
            </a:r>
            <a:r>
              <a:rPr lang="da-DK"/>
              <a:t> and </a:t>
            </a:r>
            <a:r>
              <a:rPr lang="da-DK" err="1"/>
              <a:t>other</a:t>
            </a:r>
            <a:r>
              <a:rPr lang="da-DK"/>
              <a:t> </a:t>
            </a:r>
            <a:r>
              <a:rPr lang="da-DK" err="1"/>
              <a:t>recreational</a:t>
            </a:r>
            <a:r>
              <a:rPr lang="da-DK"/>
              <a:t> </a:t>
            </a:r>
            <a:r>
              <a:rPr lang="da-DK" err="1"/>
              <a:t>offerings</a:t>
            </a:r>
            <a:r>
              <a:rPr lang="da-DK"/>
              <a:t>, </a:t>
            </a:r>
            <a:r>
              <a:rPr lang="da-DK" err="1"/>
              <a:t>incl</a:t>
            </a:r>
            <a:r>
              <a:rPr lang="da-DK"/>
              <a:t>. a </a:t>
            </a:r>
            <a:r>
              <a:rPr lang="da-DK" err="1"/>
              <a:t>hiking</a:t>
            </a:r>
            <a:r>
              <a:rPr lang="da-DK"/>
              <a:t> </a:t>
            </a:r>
            <a:r>
              <a:rPr lang="da-DK" err="1"/>
              <a:t>path</a:t>
            </a:r>
            <a:r>
              <a:rPr lang="da-DK"/>
              <a:t> and a </a:t>
            </a:r>
            <a:r>
              <a:rPr lang="da-DK" err="1"/>
              <a:t>climbing</a:t>
            </a:r>
            <a:r>
              <a:rPr lang="da-DK"/>
              <a:t> wall. The view from the </a:t>
            </a:r>
            <a:r>
              <a:rPr lang="da-DK" err="1"/>
              <a:t>building</a:t>
            </a:r>
            <a:r>
              <a:rPr lang="da-DK"/>
              <a:t> is </a:t>
            </a:r>
            <a:r>
              <a:rPr lang="da-DK" err="1"/>
              <a:t>spectacular</a:t>
            </a:r>
            <a:r>
              <a:rPr lang="da-DK"/>
              <a:t> and I </a:t>
            </a:r>
            <a:r>
              <a:rPr lang="da-DK" err="1"/>
              <a:t>really</a:t>
            </a:r>
            <a:r>
              <a:rPr lang="da-DK"/>
              <a:t> </a:t>
            </a:r>
            <a:r>
              <a:rPr lang="da-DK" err="1"/>
              <a:t>recommend</a:t>
            </a:r>
            <a:r>
              <a:rPr lang="da-DK"/>
              <a:t> a visit </a:t>
            </a:r>
            <a:r>
              <a:rPr lang="da-DK" err="1"/>
              <a:t>there</a:t>
            </a:r>
            <a:r>
              <a:rPr lang="da-DK"/>
              <a:t> </a:t>
            </a:r>
            <a:r>
              <a:rPr lang="da-DK" err="1"/>
              <a:t>if</a:t>
            </a:r>
            <a:r>
              <a:rPr lang="da-DK"/>
              <a:t> </a:t>
            </a:r>
            <a:r>
              <a:rPr lang="da-DK" err="1"/>
              <a:t>you</a:t>
            </a:r>
            <a:r>
              <a:rPr lang="da-DK"/>
              <a:t> have the time.</a:t>
            </a:r>
          </a:p>
        </p:txBody>
      </p:sp>
      <p:sp>
        <p:nvSpPr>
          <p:cNvPr id="4" name="Pladsholder til slidenummer 3"/>
          <p:cNvSpPr>
            <a:spLocks noGrp="1"/>
          </p:cNvSpPr>
          <p:nvPr>
            <p:ph type="sldNum" sz="quarter" idx="5"/>
          </p:nvPr>
        </p:nvSpPr>
        <p:spPr/>
        <p:txBody>
          <a:bodyPr/>
          <a:lstStyle/>
          <a:p>
            <a:fld id="{E59E10BB-F074-4B97-AD97-D9EE5DE249AD}" type="slidenum">
              <a:rPr lang="sv-SE" smtClean="0"/>
              <a:pPr/>
              <a:t>31</a:t>
            </a:fld>
            <a:endParaRPr lang="sv-SE"/>
          </a:p>
        </p:txBody>
      </p:sp>
    </p:spTree>
    <p:extLst>
      <p:ext uri="{BB962C8B-B14F-4D97-AF65-F5344CB8AC3E}">
        <p14:creationId xmlns:p14="http://schemas.microsoft.com/office/powerpoint/2010/main" val="8803498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Let me dive into the main learnings from Denmark’s green transition</a:t>
            </a:r>
          </a:p>
          <a:p>
            <a:endParaRPr lang="en-US" b="1"/>
          </a:p>
          <a:p>
            <a:r>
              <a:rPr lang="en-US" b="1"/>
              <a:t>Financing</a:t>
            </a:r>
          </a:p>
          <a:p>
            <a:r>
              <a:rPr lang="en-US"/>
              <a:t>- Denmark has long been trailblazing the financing of the green transition. For instance, we allocated 60 per cent of the EU COVID-19 recovery funds to green initiatives (against the re-quired 37 per cent).</a:t>
            </a:r>
          </a:p>
          <a:p>
            <a:pPr marL="171443" indent="-171443">
              <a:buFontTx/>
              <a:buChar char="-"/>
            </a:pPr>
            <a:r>
              <a:rPr lang="en-US"/>
              <a:t>In 2019, Denmark’s pension industry committed to invest more than EUR 46 billion in green initiatives towards 2030, corresponding to some 10 per cent of Danish GDP. Only three years down the road, this target appears to be safely within reach.</a:t>
            </a:r>
          </a:p>
          <a:p>
            <a:pPr marL="171443" indent="-171443">
              <a:buFontTx/>
              <a:buChar char="-"/>
            </a:pPr>
            <a:endParaRPr lang="en-US"/>
          </a:p>
          <a:p>
            <a:pPr marL="171443" indent="-171443">
              <a:buFontTx/>
              <a:buChar char="-"/>
            </a:pPr>
            <a:r>
              <a:rPr lang="en-US"/>
              <a:t>Example: </a:t>
            </a:r>
            <a:r>
              <a:rPr lang="en-GB" sz="1800">
                <a:latin typeface="Unica 77 LL TT"/>
                <a:ea typeface="Arial" panose="020B0604020202020204" pitchFamily="34" charset="0"/>
                <a:cs typeface="Times New Roman (Body CS)"/>
              </a:rPr>
              <a:t>Energy islands</a:t>
            </a:r>
          </a:p>
          <a:p>
            <a:pPr marL="171443" indent="-171443">
              <a:buFontTx/>
              <a:buChar char="-"/>
            </a:pPr>
            <a:endParaRPr lang="en-GB"/>
          </a:p>
          <a:p>
            <a:r>
              <a:rPr lang="en-US" b="1"/>
              <a:t>Broad political agreements</a:t>
            </a:r>
          </a:p>
          <a:p>
            <a:r>
              <a:rPr lang="en-US"/>
              <a:t>- Since the 1970s, Denmark has had a tradition of enacting agreements with broad consensus across the political spectrum on energy and environment policy issues. Political stability has been vital in securing long-term investment and establishing ambitious, long-term targets.</a:t>
            </a:r>
          </a:p>
          <a:p>
            <a:endParaRPr lang="en-GB"/>
          </a:p>
          <a:p>
            <a:r>
              <a:rPr lang="en-US" b="1"/>
              <a:t>Public private partnerships</a:t>
            </a:r>
          </a:p>
          <a:p>
            <a:r>
              <a:rPr lang="en-US"/>
              <a:t>- Public-private partnership (PPP) models have proved a highly successful way of devising solutions to many of the sustainable development challenges. Effective PPPs have allowed shifting governments to enact regulations and </a:t>
            </a:r>
            <a:r>
              <a:rPr lang="en-US" err="1"/>
              <a:t>programmes</a:t>
            </a:r>
            <a:r>
              <a:rPr lang="en-US"/>
              <a:t> with the support of business and industry, ensuring successful implementation and adherence.</a:t>
            </a:r>
          </a:p>
          <a:p>
            <a:endParaRPr lang="en-US"/>
          </a:p>
          <a:p>
            <a:r>
              <a:rPr lang="en-US"/>
              <a:t>- The Danish PPP model is </a:t>
            </a:r>
            <a:r>
              <a:rPr lang="en-US" err="1"/>
              <a:t>characterised</a:t>
            </a:r>
            <a:r>
              <a:rPr lang="en-US"/>
              <a:t> by openness and high levels of trust and aims to harness the strengths of both public and private stakeholders. While the public sector provides the ambitious long-term goals and stable framework conditions, the private sector supplies the innovation, solutions and investments needed to achieve the visions.</a:t>
            </a:r>
          </a:p>
          <a:p>
            <a:endParaRPr lang="en-GB"/>
          </a:p>
          <a:p>
            <a:r>
              <a:rPr lang="en-GB"/>
              <a:t>- Example: The Climate Partnerships</a:t>
            </a:r>
          </a:p>
          <a:p>
            <a:pPr marL="171443" indent="-171443">
              <a:buFontTx/>
              <a:buChar char="-"/>
            </a:pPr>
            <a:endParaRPr lang="en-GB"/>
          </a:p>
          <a:p>
            <a:r>
              <a:rPr lang="en-GB" b="1"/>
              <a:t>Just transition</a:t>
            </a:r>
          </a:p>
          <a:p>
            <a:r>
              <a:rPr lang="en-GB"/>
              <a:t>- Just like other nations, Denmark still has many people employed in “black jobs” in fossil fuel industries. Our clear intention is to make a so-called just transition where we leave no one behind on the way to a greener future.</a:t>
            </a:r>
          </a:p>
          <a:p>
            <a:endParaRPr lang="en-GB"/>
          </a:p>
          <a:p>
            <a:r>
              <a:rPr lang="en-GB"/>
              <a:t>- Example: Port of Esbjerg</a:t>
            </a:r>
          </a:p>
          <a:p>
            <a:endParaRPr lang="en-US"/>
          </a:p>
          <a:p>
            <a:r>
              <a:rPr lang="en-US" b="1"/>
              <a:t>Collab across society </a:t>
            </a:r>
          </a:p>
          <a:p>
            <a:r>
              <a:rPr lang="en-US"/>
              <a:t>- Another key driver for the green transition to succeed is support from – and constructive interplay across – the entire society. This goes for public authorities (at national and local level), the business community, investors, academia, and citizens. Everyone may not agree on the measures and the speed, but each stakeholder plays an important role on the journey towards the common goal: a greener future.</a:t>
            </a:r>
          </a:p>
          <a:p>
            <a:endParaRPr lang="en-US"/>
          </a:p>
          <a:p>
            <a:r>
              <a:rPr lang="en-US" b="1"/>
              <a:t>Sector integration</a:t>
            </a:r>
          </a:p>
          <a:p>
            <a:r>
              <a:rPr lang="en-US"/>
              <a:t>- There is increasing awareness of the potential within sector coupling. In fact, the notion of usually separate players in the energy and environmental field working together for mutual benefits is not new. Trustful collaboration across sectors and industries has long been a key ingredient in the Danish way of innovating and doing business.</a:t>
            </a:r>
          </a:p>
          <a:p>
            <a:endParaRPr lang="en-US"/>
          </a:p>
          <a:p>
            <a:r>
              <a:rPr lang="en-US"/>
              <a:t>- An example of this is the collaboration between the water and electricity sector, where sludge from wastewater treatment plants is used to produce energy. Another example is climate adaptation solutions that prevent flooding in cities, while simultaneously creating greener, more resilient cities with strong </a:t>
            </a:r>
            <a:r>
              <a:rPr lang="en-US" err="1"/>
              <a:t>liveability</a:t>
            </a:r>
            <a:r>
              <a:rPr lang="en-US"/>
              <a:t>. Through decades of working across professional boundaries, we have learned that effective sector coupling requires trust, a pragmatic approach, and an experimental mind-set.  </a:t>
            </a:r>
          </a:p>
          <a:p>
            <a:endParaRPr lang="en-US"/>
          </a:p>
          <a:p>
            <a:r>
              <a:rPr lang="en-US" b="1"/>
              <a:t>Green innovation / R&amp;D</a:t>
            </a:r>
          </a:p>
          <a:p>
            <a:r>
              <a:rPr lang="en-US"/>
              <a:t>- When it comes to research and development in </a:t>
            </a:r>
            <a:r>
              <a:rPr lang="en-US" err="1"/>
              <a:t>greentech</a:t>
            </a:r>
            <a:r>
              <a:rPr lang="en-US"/>
              <a:t>, Denmark stands out. No other country displays a similar development of green technology measured in patent applications – especially within wind energy and water technology.</a:t>
            </a:r>
          </a:p>
          <a:p>
            <a:endParaRPr lang="en-US"/>
          </a:p>
          <a:p>
            <a:r>
              <a:rPr lang="en-US" err="1"/>
              <a:t>Kilder</a:t>
            </a:r>
            <a:r>
              <a:rPr lang="en-US"/>
              <a:t>:</a:t>
            </a:r>
          </a:p>
          <a:p>
            <a:r>
              <a:rPr lang="en-US"/>
              <a:t>https://em.dk/nyhedsarkiv/2021/oktober/ny-redegoerelse-danske-virksomheder-viser-vejen-for-den-groenne-omstilling/</a:t>
            </a:r>
          </a:p>
          <a:p>
            <a:r>
              <a:rPr lang="en-US"/>
              <a:t>https://greenpowerdenmark.dk/nyheder/danske-virksomheder-er-verdensmestre-groenne-patenter</a:t>
            </a:r>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32</a:t>
            </a:fld>
            <a:endParaRPr lang="sv-SE">
              <a:solidFill>
                <a:prstClr val="black"/>
              </a:solidFill>
            </a:endParaRPr>
          </a:p>
        </p:txBody>
      </p:sp>
    </p:spTree>
    <p:extLst>
      <p:ext uri="{BB962C8B-B14F-4D97-AF65-F5344CB8AC3E}">
        <p14:creationId xmlns:p14="http://schemas.microsoft.com/office/powerpoint/2010/main" val="31092354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91685C-E572-47E5-A712-666E2BD2A910}"/>
            </a:ext>
          </a:extLst>
        </p:cNvPr>
        <p:cNvGrpSpPr/>
        <p:nvPr/>
      </p:nvGrpSpPr>
      <p:grpSpPr>
        <a:xfrm>
          <a:off x="0" y="0"/>
          <a:ext cx="0" cy="0"/>
          <a:chOff x="0" y="0"/>
          <a:chExt cx="0" cy="0"/>
        </a:xfrm>
      </p:grpSpPr>
      <p:sp>
        <p:nvSpPr>
          <p:cNvPr id="2" name="Pladsholder til slidebillede 1">
            <a:extLst>
              <a:ext uri="{FF2B5EF4-FFF2-40B4-BE49-F238E27FC236}">
                <a16:creationId xmlns:a16="http://schemas.microsoft.com/office/drawing/2014/main" id="{C94C9573-B1B6-7DE4-A575-38E8E51EB5AD}"/>
              </a:ext>
            </a:extLst>
          </p:cNvPr>
          <p:cNvSpPr>
            <a:spLocks noGrp="1" noRot="1" noChangeAspect="1"/>
          </p:cNvSpPr>
          <p:nvPr>
            <p:ph type="sldImg"/>
          </p:nvPr>
        </p:nvSpPr>
        <p:spPr/>
      </p:sp>
      <p:sp>
        <p:nvSpPr>
          <p:cNvPr id="3" name="Pladsholder til noter 2">
            <a:extLst>
              <a:ext uri="{FF2B5EF4-FFF2-40B4-BE49-F238E27FC236}">
                <a16:creationId xmlns:a16="http://schemas.microsoft.com/office/drawing/2014/main" id="{D3F4E561-BD0E-C289-CA1C-07104BAEF78A}"/>
              </a:ext>
            </a:extLst>
          </p:cNvPr>
          <p:cNvSpPr>
            <a:spLocks noGrp="1"/>
          </p:cNvSpPr>
          <p:nvPr>
            <p:ph type="body" idx="1"/>
          </p:nvPr>
        </p:nvSpPr>
        <p:spPr/>
        <p:txBody>
          <a:bodyPr/>
          <a:lstStyle/>
          <a:p>
            <a:pPr marL="0" lvl="0" indent="0">
              <a:lnSpc>
                <a:spcPct val="115000"/>
              </a:lnSpc>
              <a:buFont typeface="Aptos" panose="020B0004020202020204" pitchFamily="34" charset="0"/>
              <a:buNone/>
            </a:pPr>
            <a:r>
              <a:rPr lang="en-GB" sz="1800" kern="100" noProof="0">
                <a:effectLst/>
                <a:latin typeface="Aptos" panose="020B0004020202020204" pitchFamily="34" charset="0"/>
                <a:ea typeface="Aptos" panose="020B0004020202020204" pitchFamily="34" charset="0"/>
                <a:cs typeface="Times New Roman" panose="02020603050405020304" pitchFamily="18" charset="0"/>
              </a:rPr>
              <a:t>Denmark’s historic tripartite agreement plays an important role in making it possible for Denmark to reach net-zero by 2050.</a:t>
            </a:r>
          </a:p>
          <a:p>
            <a:pPr marL="0" lvl="0" indent="0">
              <a:lnSpc>
                <a:spcPct val="115000"/>
              </a:lnSpc>
              <a:buFont typeface="Aptos" panose="020B0004020202020204" pitchFamily="34" charset="0"/>
              <a:buNone/>
            </a:pPr>
            <a:endParaRPr lang="en-GB" sz="1800" kern="100" noProof="0">
              <a:effectLst/>
              <a:latin typeface="Aptos" panose="020B0004020202020204" pitchFamily="34" charset="0"/>
              <a:ea typeface="Aptos" panose="020B0004020202020204" pitchFamily="34" charset="0"/>
              <a:cs typeface="Times New Roman" panose="02020603050405020304" pitchFamily="18" charset="0"/>
            </a:endParaRPr>
          </a:p>
          <a:p>
            <a:pPr marL="285750" lvl="0" indent="-285750">
              <a:lnSpc>
                <a:spcPct val="115000"/>
              </a:lnSpc>
              <a:buFontTx/>
              <a:buChar char="-"/>
            </a:pPr>
            <a:r>
              <a:rPr lang="en-GB" sz="1800" kern="100" noProof="0">
                <a:effectLst/>
                <a:latin typeface="Aptos" panose="020B0004020202020204" pitchFamily="34" charset="0"/>
                <a:ea typeface="Aptos" panose="020B0004020202020204" pitchFamily="34" charset="0"/>
                <a:cs typeface="Times New Roman" panose="02020603050405020304" pitchFamily="18" charset="0"/>
              </a:rPr>
              <a:t>Denmark is introducing the world’s first carbon tax on agricultural emissions, which is set to result in a 2 million CO2e reduction.</a:t>
            </a:r>
          </a:p>
          <a:p>
            <a:pPr marL="285750" marR="0" lvl="0" indent="-285750" algn="l" defTabSz="914400" rtl="0" eaLnBrk="1" fontAlgn="auto" latinLnBrk="0" hangingPunct="1">
              <a:lnSpc>
                <a:spcPct val="115000"/>
              </a:lnSpc>
              <a:spcBef>
                <a:spcPts val="0"/>
              </a:spcBef>
              <a:spcAft>
                <a:spcPts val="0"/>
              </a:spcAft>
              <a:buClrTx/>
              <a:buSzTx/>
              <a:buFontTx/>
              <a:buChar char="-"/>
              <a:tabLst/>
              <a:defRPr/>
            </a:pPr>
            <a:r>
              <a:rPr lang="en-GB" sz="1800" kern="100">
                <a:effectLst/>
                <a:latin typeface="Aptos" panose="020B0004020202020204" pitchFamily="34" charset="0"/>
                <a:ea typeface="Aptos" panose="020B0004020202020204" pitchFamily="34" charset="0"/>
                <a:cs typeface="Times New Roman" panose="02020603050405020304" pitchFamily="18" charset="0"/>
              </a:rPr>
              <a:t>It also involves a paradigm shift in regards to nitrogen pollution which has significantly impacted Danish coastal waters. With the agreement nitrogen emissions must be reduced by 13,780 tonnes. </a:t>
            </a:r>
            <a:endParaRPr lang="da-DK" sz="1800" kern="100">
              <a:effectLst/>
              <a:latin typeface="Aptos" panose="020B0004020202020204" pitchFamily="34" charset="0"/>
              <a:ea typeface="Aptos" panose="020B0004020202020204" pitchFamily="34" charset="0"/>
              <a:cs typeface="Times New Roman" panose="02020603050405020304" pitchFamily="18" charset="0"/>
            </a:endParaRPr>
          </a:p>
          <a:p>
            <a:pPr marL="285750" lvl="0" indent="-285750">
              <a:lnSpc>
                <a:spcPct val="115000"/>
              </a:lnSpc>
              <a:buFontTx/>
              <a:buChar char="-"/>
            </a:pPr>
            <a:endParaRPr lang="en-GB" sz="1800" kern="100" noProof="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15000"/>
              </a:lnSpc>
              <a:buFont typeface="Aptos" panose="020B0004020202020204" pitchFamily="34" charset="0"/>
              <a:buNone/>
            </a:pPr>
            <a:endParaRPr lang="da-DK"/>
          </a:p>
          <a:p>
            <a:pPr marL="0" lvl="0" indent="0">
              <a:lnSpc>
                <a:spcPct val="115000"/>
              </a:lnSpc>
              <a:buFont typeface="Aptos" panose="020B0004020202020204" pitchFamily="34" charset="0"/>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Besides the tax on natural emissions and the nitrogen emissions reduction, the agreement will also lead to the restoration of nature.</a:t>
            </a:r>
            <a:endParaRPr lang="da-DK" sz="12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Font typeface="Aptos" panose="020B0004020202020204" pitchFamily="34" charset="0"/>
              <a:buChar char="-"/>
            </a:pPr>
            <a:r>
              <a:rPr lang="en-GB" sz="1200" kern="100">
                <a:effectLst/>
                <a:latin typeface="Aptos" panose="020B0004020202020204" pitchFamily="34" charset="0"/>
                <a:ea typeface="Aptos" panose="020B0004020202020204" pitchFamily="34" charset="0"/>
                <a:cs typeface="Times New Roman" panose="02020603050405020304" pitchFamily="18" charset="0"/>
              </a:rPr>
              <a:t>10% of Denmark’s total area will be converted into nature and forest.</a:t>
            </a:r>
            <a:endParaRPr lang="da-DK" sz="1200" kern="10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15000"/>
              </a:lnSpc>
              <a:buFont typeface="Aptos" panose="020B0004020202020204" pitchFamily="34" charset="0"/>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6 new national parks will be established leading to the total number of 21 national parks</a:t>
            </a:r>
            <a:endParaRPr lang="da-DK" sz="12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ptos" panose="020B0004020202020204" pitchFamily="34" charset="0"/>
              <a:buChar char="-"/>
            </a:pPr>
            <a:r>
              <a:rPr lang="en-GB" sz="1200" kern="100">
                <a:effectLst/>
                <a:latin typeface="Aptos" panose="020B0004020202020204" pitchFamily="34" charset="0"/>
                <a:ea typeface="Aptos" panose="020B0004020202020204" pitchFamily="34" charset="0"/>
                <a:cs typeface="Times New Roman" panose="02020603050405020304" pitchFamily="18" charset="0"/>
              </a:rPr>
              <a:t>140.000 hectares of arable land (low-lying farmland) will be converted into nature. This is a key part of the nitrogen reduction ambitions.</a:t>
            </a:r>
            <a:endParaRPr lang="da-DK" sz="1200" kern="100">
              <a:effectLst/>
              <a:latin typeface="Aptos" panose="020B0004020202020204" pitchFamily="34" charset="0"/>
              <a:ea typeface="Aptos" panose="020B0004020202020204" pitchFamily="34" charset="0"/>
              <a:cs typeface="Times New Roman" panose="02020603050405020304" pitchFamily="18" charset="0"/>
            </a:endParaRPr>
          </a:p>
          <a:p>
            <a:pPr marL="171450" indent="-171450">
              <a:buFontTx/>
              <a:buChar char="-"/>
            </a:pPr>
            <a:r>
              <a:rPr lang="en-GB" sz="1200">
                <a:effectLst/>
                <a:latin typeface="Aptos" panose="020B0004020202020204" pitchFamily="34" charset="0"/>
                <a:ea typeface="Aptos" panose="020B0004020202020204" pitchFamily="34" charset="0"/>
                <a:cs typeface="Times New Roman" panose="02020603050405020304" pitchFamily="18" charset="0"/>
              </a:rPr>
              <a:t>Finally, 250.000 hectares of new forest will be established, this is equivalent to the size of Falster, Fyn and Bornholm. 100.000 hectares of this will be untouched forest. </a:t>
            </a:r>
          </a:p>
          <a:p>
            <a:pPr marL="171450" indent="-171450">
              <a:buFontTx/>
              <a:buChar char="-"/>
            </a:pPr>
            <a:endParaRPr lang="en-GB" sz="1200">
              <a:effectLst/>
              <a:latin typeface="Aptos" panose="020B0004020202020204" pitchFamily="34" charset="0"/>
              <a:cs typeface="Times New Roman" panose="02020603050405020304" pitchFamily="18" charset="0"/>
            </a:endParaRPr>
          </a:p>
          <a:p>
            <a:pPr marL="0" lvl="0" indent="0">
              <a:lnSpc>
                <a:spcPct val="115000"/>
              </a:lnSpc>
              <a:buFont typeface="Aptos" panose="020B0004020202020204" pitchFamily="34" charset="0"/>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A part of the agreement is the establishment of the Green Area Fund. This consists of approximately EUR 5.76 billion. </a:t>
            </a:r>
            <a:endParaRPr lang="da-DK" sz="12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Font typeface="Aptos" panose="020B0004020202020204" pitchFamily="34" charset="0"/>
              <a:buChar char="-"/>
            </a:pPr>
            <a:r>
              <a:rPr lang="da-DK" sz="1200" kern="100">
                <a:effectLst/>
                <a:latin typeface="Aptos" panose="020B0004020202020204" pitchFamily="34" charset="0"/>
                <a:ea typeface="Aptos" panose="020B0004020202020204" pitchFamily="34" charset="0"/>
                <a:cs typeface="Times New Roman" panose="02020603050405020304" pitchFamily="18" charset="0"/>
              </a:rPr>
              <a:t>51% of </a:t>
            </a:r>
            <a:r>
              <a:rPr lang="da-DK" sz="1200" kern="100" err="1">
                <a:effectLst/>
                <a:latin typeface="Aptos" panose="020B0004020202020204" pitchFamily="34" charset="0"/>
                <a:ea typeface="Aptos" panose="020B0004020202020204" pitchFamily="34" charset="0"/>
                <a:cs typeface="Times New Roman" panose="02020603050405020304" pitchFamily="18" charset="0"/>
              </a:rPr>
              <a:t>this</a:t>
            </a:r>
            <a:r>
              <a:rPr lang="da-DK" sz="1200" kern="100">
                <a:effectLst/>
                <a:latin typeface="Aptos" panose="020B0004020202020204" pitchFamily="34" charset="0"/>
                <a:ea typeface="Aptos" panose="020B0004020202020204" pitchFamily="34" charset="0"/>
                <a:cs typeface="Times New Roman" panose="02020603050405020304" pitchFamily="18" charset="0"/>
              </a:rPr>
              <a:t> </a:t>
            </a:r>
            <a:r>
              <a:rPr lang="da-DK" sz="1200" kern="100" err="1">
                <a:effectLst/>
                <a:latin typeface="Aptos" panose="020B0004020202020204" pitchFamily="34" charset="0"/>
                <a:ea typeface="Aptos" panose="020B0004020202020204" pitchFamily="34" charset="0"/>
                <a:cs typeface="Times New Roman" panose="02020603050405020304" pitchFamily="18" charset="0"/>
              </a:rPr>
              <a:t>will</a:t>
            </a:r>
            <a:r>
              <a:rPr lang="da-DK" sz="1200" kern="100">
                <a:effectLst/>
                <a:latin typeface="Aptos" panose="020B0004020202020204" pitchFamily="34" charset="0"/>
                <a:ea typeface="Aptos" panose="020B0004020202020204" pitchFamily="34" charset="0"/>
                <a:cs typeface="Times New Roman" panose="02020603050405020304" pitchFamily="18" charset="0"/>
              </a:rPr>
              <a:t> go to </a:t>
            </a:r>
            <a:r>
              <a:rPr lang="da-DK" sz="1200" kern="100" err="1">
                <a:effectLst/>
                <a:latin typeface="Aptos" panose="020B0004020202020204" pitchFamily="34" charset="0"/>
                <a:ea typeface="Aptos" panose="020B0004020202020204" pitchFamily="34" charset="0"/>
                <a:cs typeface="Times New Roman" panose="02020603050405020304" pitchFamily="18" charset="0"/>
              </a:rPr>
              <a:t>afforestation</a:t>
            </a:r>
            <a:r>
              <a:rPr lang="da-DK" sz="1200" kern="100">
                <a:effectLst/>
                <a:latin typeface="Aptos" panose="020B0004020202020204" pitchFamily="34" charset="0"/>
                <a:ea typeface="Aptos" panose="020B0004020202020204" pitchFamily="34" charset="0"/>
                <a:cs typeface="Times New Roman" panose="02020603050405020304" pitchFamily="18" charset="0"/>
              </a:rPr>
              <a:t> </a:t>
            </a:r>
            <a:r>
              <a:rPr lang="da-DK" sz="1200" kern="100" err="1">
                <a:effectLst/>
                <a:latin typeface="Aptos" panose="020B0004020202020204" pitchFamily="34" charset="0"/>
                <a:ea typeface="Aptos" panose="020B0004020202020204" pitchFamily="34" charset="0"/>
                <a:cs typeface="Times New Roman" panose="02020603050405020304" pitchFamily="18" charset="0"/>
              </a:rPr>
              <a:t>towards</a:t>
            </a:r>
            <a:r>
              <a:rPr lang="da-DK" sz="1200" kern="100">
                <a:effectLst/>
                <a:latin typeface="Aptos" panose="020B0004020202020204" pitchFamily="34" charset="0"/>
                <a:ea typeface="Aptos" panose="020B0004020202020204" pitchFamily="34" charset="0"/>
                <a:cs typeface="Times New Roman" panose="02020603050405020304" pitchFamily="18" charset="0"/>
              </a:rPr>
              <a:t> 2045</a:t>
            </a:r>
          </a:p>
          <a:p>
            <a:pPr marL="342900" lvl="0" indent="-342900">
              <a:lnSpc>
                <a:spcPct val="115000"/>
              </a:lnSpc>
              <a:buFont typeface="Aptos" panose="020B0004020202020204" pitchFamily="34" charset="0"/>
              <a:buChar char="-"/>
            </a:pPr>
            <a:r>
              <a:rPr lang="en-GB" sz="1200" kern="100">
                <a:effectLst/>
                <a:latin typeface="Aptos" panose="020B0004020202020204" pitchFamily="34" charset="0"/>
                <a:ea typeface="Aptos" panose="020B0004020202020204" pitchFamily="34" charset="0"/>
                <a:cs typeface="Times New Roman" panose="02020603050405020304" pitchFamily="18" charset="0"/>
              </a:rPr>
              <a:t>23 % towards nitrogen reduction efforts</a:t>
            </a:r>
          </a:p>
          <a:p>
            <a:pPr marL="342900" lvl="0" indent="-342900">
              <a:lnSpc>
                <a:spcPct val="115000"/>
              </a:lnSpc>
              <a:buFont typeface="Aptos" panose="020B0004020202020204" pitchFamily="34" charset="0"/>
              <a:buChar char="-"/>
            </a:pPr>
            <a:r>
              <a:rPr lang="en-GB" sz="1200" kern="100">
                <a:effectLst/>
                <a:latin typeface="Aptos" panose="020B0004020202020204" pitchFamily="34" charset="0"/>
                <a:ea typeface="Aptos" panose="020B0004020202020204" pitchFamily="34" charset="0"/>
                <a:cs typeface="Times New Roman" panose="02020603050405020304" pitchFamily="18" charset="0"/>
              </a:rPr>
              <a:t>23% will go towards investment in pyrolysis technology for the agricultural sector. </a:t>
            </a:r>
          </a:p>
          <a:p>
            <a:pPr marL="171450" indent="-171450">
              <a:buFontTx/>
              <a:buChar char="-"/>
            </a:pPr>
            <a:endParaRPr lang="da-DK"/>
          </a:p>
          <a:p>
            <a:pPr marL="0" lvl="0" indent="0">
              <a:lnSpc>
                <a:spcPct val="115000"/>
              </a:lnSpc>
              <a:buFont typeface="Aptos" panose="020B0004020202020204" pitchFamily="34" charset="0"/>
              <a:buNone/>
            </a:pPr>
            <a:endParaRPr lang="da-DK"/>
          </a:p>
        </p:txBody>
      </p:sp>
      <p:sp>
        <p:nvSpPr>
          <p:cNvPr id="4" name="Pladsholder til slidenummer 3">
            <a:extLst>
              <a:ext uri="{FF2B5EF4-FFF2-40B4-BE49-F238E27FC236}">
                <a16:creationId xmlns:a16="http://schemas.microsoft.com/office/drawing/2014/main" id="{67A67DEA-27E6-460B-FEED-64540FD12AB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87B19B-FAB9-4A45-A80A-9FF9773E9606}" type="slidenum">
              <a:rPr kumimoji="0" lang="da-DK"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da-DK"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751429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342900" lvl="0" indent="-342900">
              <a:lnSpc>
                <a:spcPct val="115000"/>
              </a:lnSpc>
              <a:buFont typeface="Aptos" panose="020B0004020202020204" pitchFamily="34" charset="0"/>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The Danish tripartite agreement, also called ”the deal on a green Denmark” was originally negotiated between the Danish Government, The Danish Agriculture and Food Council and The Danish Society for Nature Conservation and other organisations (</a:t>
            </a:r>
            <a:r>
              <a:rPr lang="en-GB" sz="1800" kern="100" err="1">
                <a:effectLst/>
                <a:latin typeface="Aptos" panose="020B0004020202020204" pitchFamily="34" charset="0"/>
                <a:ea typeface="Aptos" panose="020B0004020202020204" pitchFamily="34" charset="0"/>
                <a:cs typeface="Times New Roman" panose="02020603050405020304" pitchFamily="18" charset="0"/>
              </a:rPr>
              <a:t>Fødevareforbundet</a:t>
            </a:r>
            <a:r>
              <a:rPr lang="en-GB" sz="1800" kern="100">
                <a:effectLst/>
                <a:latin typeface="Aptos" panose="020B0004020202020204" pitchFamily="34" charset="0"/>
                <a:ea typeface="Aptos" panose="020B0004020202020204" pitchFamily="34" charset="0"/>
                <a:cs typeface="Times New Roman" panose="02020603050405020304" pitchFamily="18" charset="0"/>
              </a:rPr>
              <a:t> NFF, Danish Metal, Danish Industry, </a:t>
            </a:r>
            <a:r>
              <a:rPr lang="en-GB" sz="1800" kern="100" err="1">
                <a:effectLst/>
                <a:latin typeface="Aptos" panose="020B0004020202020204" pitchFamily="34" charset="0"/>
                <a:ea typeface="Aptos" panose="020B0004020202020204" pitchFamily="34" charset="0"/>
                <a:cs typeface="Times New Roman" panose="02020603050405020304" pitchFamily="18" charset="0"/>
              </a:rPr>
              <a:t>Concito</a:t>
            </a:r>
            <a:r>
              <a:rPr lang="en-GB" sz="1800" kern="100">
                <a:effectLst/>
                <a:latin typeface="Aptos" panose="020B0004020202020204" pitchFamily="34" charset="0"/>
                <a:ea typeface="Aptos" panose="020B0004020202020204" pitchFamily="34" charset="0"/>
                <a:cs typeface="Times New Roman" panose="02020603050405020304" pitchFamily="18" charset="0"/>
              </a:rPr>
              <a:t> and Local Government Denmark (KL)). </a:t>
            </a:r>
            <a:endParaRPr lang="da-DK" sz="1800" kern="10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15000"/>
              </a:lnSpc>
              <a:buFont typeface="Aptos" panose="020B0004020202020204" pitchFamily="34" charset="0"/>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The agreement was negotiated in the style of “The Danish model” which is widely practised in Denmark, specifically when it comes to negotiating wages. This practise insures consensus-based agreements which are stable and long lasting. </a:t>
            </a:r>
            <a:endParaRPr lang="da-DK" sz="1800" kern="10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15000"/>
              </a:lnSpc>
              <a:buFont typeface="Aptos" panose="020B0004020202020204" pitchFamily="34" charset="0"/>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After the agreement was made, the Danish Government and a number of opposition parties has since agreed on the implementation conditions and thereby turned the tripartite agreement into law. </a:t>
            </a:r>
            <a:endParaRPr lang="da-DK" sz="18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Font typeface="Aptos" panose="020B0004020202020204" pitchFamily="34" charset="0"/>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Continuing the Danish tradition of consensus-based agreements 23 local councils has been established to insure the following necessary decisions will be locally based.</a:t>
            </a:r>
            <a:endParaRPr lang="da-DK" sz="1800" kern="10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15000"/>
              </a:lnSpc>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 (Denmark is of course small country. The agreement requires collaboration with </a:t>
            </a:r>
            <a:r>
              <a:rPr lang="en-GB" sz="1800" kern="100" err="1">
                <a:effectLst/>
                <a:latin typeface="Aptos" panose="020B0004020202020204" pitchFamily="34" charset="0"/>
                <a:ea typeface="Aptos" panose="020B0004020202020204" pitchFamily="34" charset="0"/>
                <a:cs typeface="Times New Roman" panose="02020603050405020304" pitchFamily="18" charset="0"/>
              </a:rPr>
              <a:t>naboring</a:t>
            </a:r>
            <a:r>
              <a:rPr lang="en-GB" sz="1800" kern="100">
                <a:effectLst/>
                <a:latin typeface="Aptos" panose="020B0004020202020204" pitchFamily="34" charset="0"/>
                <a:ea typeface="Aptos" panose="020B0004020202020204" pitchFamily="34" charset="0"/>
                <a:cs typeface="Times New Roman" panose="02020603050405020304" pitchFamily="18" charset="0"/>
              </a:rPr>
              <a:t> countries.) </a:t>
            </a:r>
            <a:endParaRPr lang="da-DK" sz="18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Pladsholder til slide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87B19B-FAB9-4A45-A80A-9FF9773E9606}" type="slidenum">
              <a:rPr kumimoji="0" lang="da-DK"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da-DK"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28726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43" indent="-171443">
              <a:buFont typeface="Arial" panose="020B0604020202020204" pitchFamily="34" charset="0"/>
              <a:buChar char="•"/>
            </a:pPr>
            <a:r>
              <a:rPr lang="en-GB">
                <a:latin typeface="+mn-lt"/>
              </a:rPr>
              <a:t>In November 2019, the Danish government launched 14 Climate Partnerships with Denmark’s leading private sector business organisations, representing all branches of Danish business</a:t>
            </a:r>
            <a:endParaRPr lang="da-DK">
              <a:latin typeface="+mn-lt"/>
            </a:endParaRPr>
          </a:p>
          <a:p>
            <a:pPr marL="171443" indent="-171443">
              <a:buFont typeface="Arial" panose="020B0604020202020204" pitchFamily="34" charset="0"/>
              <a:buChar char="•"/>
            </a:pPr>
            <a:r>
              <a:rPr lang="en-GB">
                <a:latin typeface="+mn-lt"/>
              </a:rPr>
              <a:t>The purpose of the Climate Partnerships is to involve the business community in how Denmark will realise the 2030 target and pave the way for the sustainable solutions of the future…</a:t>
            </a:r>
            <a:endParaRPr lang="da-DK">
              <a:latin typeface="+mn-lt"/>
            </a:endParaRPr>
          </a:p>
          <a:p>
            <a:pPr marL="171443" indent="-171443">
              <a:buFont typeface="Arial" panose="020B0604020202020204" pitchFamily="34" charset="0"/>
              <a:buChar char="•"/>
            </a:pPr>
            <a:r>
              <a:rPr lang="en-GB">
                <a:latin typeface="+mn-lt"/>
              </a:rPr>
              <a:t>…while at the same time maintaining economic growth, strong innovation and contributing to the international green transition</a:t>
            </a:r>
            <a:endParaRPr lang="da-DK">
              <a:latin typeface="+mn-lt"/>
            </a:endParaRPr>
          </a:p>
          <a:p>
            <a:pPr marL="171443" indent="-171443">
              <a:buFont typeface="Arial" panose="020B0604020202020204" pitchFamily="34" charset="0"/>
              <a:buChar char="•"/>
            </a:pPr>
            <a:endParaRPr lang="en-GB">
              <a:latin typeface="+mn-lt"/>
            </a:endParaRPr>
          </a:p>
          <a:p>
            <a:pPr marL="171443" indent="-171443">
              <a:buFont typeface="Arial" panose="020B0604020202020204" pitchFamily="34" charset="0"/>
              <a:buChar char="•"/>
            </a:pPr>
            <a:r>
              <a:rPr lang="en-GB">
                <a:latin typeface="+mn-lt"/>
              </a:rPr>
              <a:t>When the Danish government announced the Climate Partnerships, the Danish Prime Minister, Mette Frederiksen, said: “The Danish business community is deeply involved in the climate issue. To be honest, many companies are a step ahead of us politicians. While we have been busy setting high climate targets for Denmark, the green transition is already in full swing at the workplaces.”</a:t>
            </a:r>
            <a:endParaRPr lang="da-DK">
              <a:latin typeface="+mn-lt"/>
            </a:endParaRPr>
          </a:p>
          <a:p>
            <a:r>
              <a:rPr lang="en-GB">
                <a:latin typeface="+mn-lt"/>
              </a:rPr>
              <a:t> </a:t>
            </a:r>
            <a:endParaRPr lang="da-DK">
              <a:latin typeface="+mn-lt"/>
            </a:endParaRPr>
          </a:p>
          <a:p>
            <a:endParaRPr lang="da-DK"/>
          </a:p>
        </p:txBody>
      </p:sp>
      <p:sp>
        <p:nvSpPr>
          <p:cNvPr id="4" name="Pladsholder til slidenummer 3"/>
          <p:cNvSpPr>
            <a:spLocks noGrp="1"/>
          </p:cNvSpPr>
          <p:nvPr>
            <p:ph type="sldNum" sz="quarter" idx="5"/>
          </p:nvPr>
        </p:nvSpPr>
        <p:spPr/>
        <p:txBody>
          <a:bodyPr/>
          <a:lstStyle/>
          <a:p>
            <a:pPr defTabSz="914365">
              <a:defRPr/>
            </a:pPr>
            <a:fld id="{E59E10BB-F074-4B97-AD97-D9EE5DE249AD}" type="slidenum">
              <a:rPr lang="sv-SE">
                <a:solidFill>
                  <a:prstClr val="black"/>
                </a:solidFill>
                <a:latin typeface="Century Gothic" panose="020B0502020202020204" pitchFamily="34" charset="0"/>
              </a:rPr>
              <a:pPr defTabSz="914365">
                <a:defRPr/>
              </a:pPr>
              <a:t>35</a:t>
            </a:fld>
            <a:endParaRPr lang="sv-SE">
              <a:solidFill>
                <a:prstClr val="black"/>
              </a:solidFill>
              <a:latin typeface="Century Gothic" panose="020B0502020202020204" pitchFamily="34" charset="0"/>
            </a:endParaRPr>
          </a:p>
        </p:txBody>
      </p:sp>
    </p:spTree>
    <p:extLst>
      <p:ext uri="{BB962C8B-B14F-4D97-AF65-F5344CB8AC3E}">
        <p14:creationId xmlns:p14="http://schemas.microsoft.com/office/powerpoint/2010/main" val="30517669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43" indent="-171443">
              <a:buFont typeface="Arial" panose="020B0604020202020204" pitchFamily="34" charset="0"/>
              <a:buChar char="•"/>
            </a:pPr>
            <a:r>
              <a:rPr lang="da-DK"/>
              <a:t>This model shows the </a:t>
            </a:r>
            <a:r>
              <a:rPr lang="da-DK" err="1"/>
              <a:t>complex</a:t>
            </a:r>
            <a:r>
              <a:rPr lang="da-DK"/>
              <a:t> proces of </a:t>
            </a:r>
            <a:r>
              <a:rPr lang="da-DK" err="1"/>
              <a:t>defining</a:t>
            </a:r>
            <a:r>
              <a:rPr lang="da-DK"/>
              <a:t> </a:t>
            </a:r>
            <a:r>
              <a:rPr lang="da-DK" err="1"/>
              <a:t>each</a:t>
            </a:r>
            <a:r>
              <a:rPr lang="da-DK"/>
              <a:t> </a:t>
            </a:r>
            <a:r>
              <a:rPr lang="da-DK" err="1"/>
              <a:t>climate</a:t>
            </a:r>
            <a:r>
              <a:rPr lang="da-DK"/>
              <a:t> </a:t>
            </a:r>
            <a:r>
              <a:rPr lang="da-DK" err="1"/>
              <a:t>partnerships</a:t>
            </a:r>
            <a:r>
              <a:rPr lang="da-DK"/>
              <a:t> </a:t>
            </a:r>
            <a:r>
              <a:rPr lang="da-DK" err="1"/>
              <a:t>recommendations</a:t>
            </a:r>
            <a:r>
              <a:rPr lang="da-DK"/>
              <a:t> and </a:t>
            </a:r>
            <a:r>
              <a:rPr lang="da-DK" err="1"/>
              <a:t>delivering</a:t>
            </a:r>
            <a:r>
              <a:rPr lang="da-DK"/>
              <a:t> </a:t>
            </a:r>
            <a:r>
              <a:rPr lang="da-DK" err="1"/>
              <a:t>them</a:t>
            </a:r>
            <a:r>
              <a:rPr lang="da-DK"/>
              <a:t> to the Danish </a:t>
            </a:r>
            <a:r>
              <a:rPr lang="da-DK" err="1"/>
              <a:t>Government</a:t>
            </a:r>
            <a:endParaRPr lang="da-DK"/>
          </a:p>
        </p:txBody>
      </p:sp>
      <p:sp>
        <p:nvSpPr>
          <p:cNvPr id="4" name="Pladsholder til slidenummer 3"/>
          <p:cNvSpPr>
            <a:spLocks noGrp="1"/>
          </p:cNvSpPr>
          <p:nvPr>
            <p:ph type="sldNum" sz="quarter" idx="5"/>
          </p:nvPr>
        </p:nvSpPr>
        <p:spPr/>
        <p:txBody>
          <a:bodyPr/>
          <a:lstStyle/>
          <a:p>
            <a:pPr defTabSz="914365">
              <a:defRPr/>
            </a:pPr>
            <a:fld id="{E59E10BB-F074-4B97-AD97-D9EE5DE249AD}" type="slidenum">
              <a:rPr lang="sv-SE">
                <a:solidFill>
                  <a:prstClr val="black"/>
                </a:solidFill>
                <a:latin typeface="Century Gothic" panose="020B0502020202020204" pitchFamily="34" charset="0"/>
              </a:rPr>
              <a:pPr defTabSz="914365">
                <a:defRPr/>
              </a:pPr>
              <a:t>36</a:t>
            </a:fld>
            <a:endParaRPr lang="sv-SE">
              <a:solidFill>
                <a:prstClr val="black"/>
              </a:solidFill>
              <a:latin typeface="Century Gothic" panose="020B0502020202020204" pitchFamily="34" charset="0"/>
            </a:endParaRPr>
          </a:p>
        </p:txBody>
      </p:sp>
    </p:spTree>
    <p:extLst>
      <p:ext uri="{BB962C8B-B14F-4D97-AF65-F5344CB8AC3E}">
        <p14:creationId xmlns:p14="http://schemas.microsoft.com/office/powerpoint/2010/main" val="38230341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43" indent="-171443">
              <a:buFontTx/>
              <a:buChar char="-"/>
            </a:pPr>
            <a:r>
              <a:rPr lang="da-DK"/>
              <a:t>This slide briefly presents </a:t>
            </a:r>
            <a:r>
              <a:rPr lang="da-DK" err="1"/>
              <a:t>how</a:t>
            </a:r>
            <a:r>
              <a:rPr lang="da-DK"/>
              <a:t> </a:t>
            </a:r>
            <a:r>
              <a:rPr lang="da-DK" err="1"/>
              <a:t>we</a:t>
            </a:r>
            <a:r>
              <a:rPr lang="da-DK"/>
              <a:t> </a:t>
            </a:r>
            <a:r>
              <a:rPr lang="da-DK" err="1"/>
              <a:t>work</a:t>
            </a:r>
            <a:r>
              <a:rPr lang="da-DK"/>
              <a:t> to </a:t>
            </a:r>
            <a:r>
              <a:rPr lang="da-DK" err="1"/>
              <a:t>create</a:t>
            </a:r>
            <a:r>
              <a:rPr lang="da-DK"/>
              <a:t> </a:t>
            </a:r>
            <a:r>
              <a:rPr lang="da-DK" err="1"/>
              <a:t>value</a:t>
            </a:r>
            <a:r>
              <a:rPr lang="da-DK"/>
              <a:t> at State of Green </a:t>
            </a:r>
          </a:p>
          <a:p>
            <a:pPr marL="171443" indent="-171443">
              <a:buFontTx/>
              <a:buChar char="-"/>
            </a:pPr>
            <a:r>
              <a:rPr lang="da-DK" err="1"/>
              <a:t>Our</a:t>
            </a:r>
            <a:r>
              <a:rPr lang="da-DK"/>
              <a:t> </a:t>
            </a:r>
            <a:r>
              <a:rPr lang="da-DK" err="1"/>
              <a:t>main</a:t>
            </a:r>
            <a:r>
              <a:rPr lang="da-DK"/>
              <a:t> </a:t>
            </a:r>
            <a:r>
              <a:rPr lang="da-DK" err="1"/>
              <a:t>target</a:t>
            </a:r>
            <a:r>
              <a:rPr lang="da-DK"/>
              <a:t> </a:t>
            </a:r>
            <a:r>
              <a:rPr lang="da-DK" err="1"/>
              <a:t>group</a:t>
            </a:r>
            <a:r>
              <a:rPr lang="da-DK"/>
              <a:t> is public and private decision </a:t>
            </a:r>
            <a:r>
              <a:rPr lang="da-DK" err="1"/>
              <a:t>makers</a:t>
            </a:r>
            <a:r>
              <a:rPr lang="da-DK"/>
              <a:t> from all </a:t>
            </a:r>
            <a:r>
              <a:rPr lang="da-DK" err="1"/>
              <a:t>around</a:t>
            </a:r>
            <a:r>
              <a:rPr lang="da-DK"/>
              <a:t> the </a:t>
            </a:r>
            <a:r>
              <a:rPr lang="da-DK" err="1"/>
              <a:t>world</a:t>
            </a:r>
            <a:r>
              <a:rPr lang="da-DK"/>
              <a:t> </a:t>
            </a:r>
          </a:p>
          <a:p>
            <a:pPr marL="171443" indent="-171443">
              <a:buFontTx/>
              <a:buChar char="-"/>
            </a:pPr>
            <a:r>
              <a:rPr lang="da-DK" err="1"/>
              <a:t>We</a:t>
            </a:r>
            <a:r>
              <a:rPr lang="da-DK"/>
              <a:t> </a:t>
            </a:r>
            <a:r>
              <a:rPr lang="da-DK" err="1"/>
              <a:t>work</a:t>
            </a:r>
            <a:r>
              <a:rPr lang="da-DK"/>
              <a:t> with </a:t>
            </a:r>
            <a:r>
              <a:rPr lang="da-DK" err="1"/>
              <a:t>four</a:t>
            </a:r>
            <a:r>
              <a:rPr lang="da-DK"/>
              <a:t> </a:t>
            </a:r>
            <a:r>
              <a:rPr lang="da-DK" err="1"/>
              <a:t>main</a:t>
            </a:r>
            <a:r>
              <a:rPr lang="da-DK"/>
              <a:t> </a:t>
            </a:r>
            <a:r>
              <a:rPr lang="da-DK" err="1"/>
              <a:t>focus</a:t>
            </a:r>
            <a:r>
              <a:rPr lang="da-DK"/>
              <a:t> </a:t>
            </a:r>
            <a:r>
              <a:rPr lang="da-DK" err="1"/>
              <a:t>areas</a:t>
            </a:r>
            <a:r>
              <a:rPr lang="da-DK"/>
              <a:t>: Energy, Water, </a:t>
            </a:r>
            <a:r>
              <a:rPr lang="da-DK" err="1"/>
              <a:t>Cities</a:t>
            </a:r>
            <a:r>
              <a:rPr lang="da-DK"/>
              <a:t> and </a:t>
            </a:r>
            <a:r>
              <a:rPr lang="da-DK" err="1"/>
              <a:t>Circular</a:t>
            </a:r>
            <a:r>
              <a:rPr lang="da-DK"/>
              <a:t> </a:t>
            </a:r>
            <a:r>
              <a:rPr lang="da-DK" err="1"/>
              <a:t>economy</a:t>
            </a:r>
            <a:endParaRPr lang="da-DK"/>
          </a:p>
          <a:p>
            <a:pPr marL="171443" indent="-171443">
              <a:buFontTx/>
              <a:buChar char="-"/>
            </a:pPr>
            <a:r>
              <a:rPr lang="da-DK"/>
              <a:t>To the right, </a:t>
            </a:r>
            <a:r>
              <a:rPr lang="da-DK" err="1"/>
              <a:t>you</a:t>
            </a:r>
            <a:r>
              <a:rPr lang="da-DK"/>
              <a:t> </a:t>
            </a:r>
            <a:r>
              <a:rPr lang="da-DK" err="1"/>
              <a:t>can</a:t>
            </a:r>
            <a:r>
              <a:rPr lang="da-DK"/>
              <a:t> </a:t>
            </a:r>
            <a:r>
              <a:rPr lang="da-DK" err="1"/>
              <a:t>see</a:t>
            </a:r>
            <a:r>
              <a:rPr lang="da-DK"/>
              <a:t> </a:t>
            </a:r>
            <a:r>
              <a:rPr lang="da-DK" err="1"/>
              <a:t>how</a:t>
            </a:r>
            <a:r>
              <a:rPr lang="da-DK"/>
              <a:t> </a:t>
            </a:r>
            <a:r>
              <a:rPr lang="da-DK" err="1"/>
              <a:t>we</a:t>
            </a:r>
            <a:r>
              <a:rPr lang="da-DK"/>
              <a:t> do </a:t>
            </a:r>
            <a:r>
              <a:rPr lang="da-DK" err="1"/>
              <a:t>this</a:t>
            </a:r>
            <a:r>
              <a:rPr lang="da-DK"/>
              <a:t> on a </a:t>
            </a:r>
            <a:r>
              <a:rPr lang="da-DK" err="1"/>
              <a:t>day</a:t>
            </a:r>
            <a:r>
              <a:rPr lang="da-DK"/>
              <a:t>-to-</a:t>
            </a:r>
            <a:r>
              <a:rPr lang="da-DK" err="1"/>
              <a:t>day</a:t>
            </a:r>
            <a:r>
              <a:rPr lang="da-DK"/>
              <a:t> basis</a:t>
            </a:r>
          </a:p>
          <a:p>
            <a:pPr marL="171443" indent="-171443">
              <a:buFontTx/>
              <a:buChar char="-"/>
            </a:pPr>
            <a:endParaRPr lang="da-DK"/>
          </a:p>
          <a:p>
            <a:pPr marL="457183" lvl="1"/>
            <a:endParaRPr lang="da-DK"/>
          </a:p>
          <a:p>
            <a:pPr marL="628626" lvl="1" indent="-171443">
              <a:buFontTx/>
              <a:buChar char="-"/>
            </a:pPr>
            <a:endParaRPr lang="da-DK"/>
          </a:p>
          <a:p>
            <a:pPr marL="628626" lvl="1" indent="-171443">
              <a:buFontTx/>
              <a:buChar char="-"/>
            </a:pPr>
            <a:endParaRPr lang="da-DK"/>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37</a:t>
            </a:fld>
            <a:endParaRPr lang="sv-SE">
              <a:solidFill>
                <a:prstClr val="black"/>
              </a:solidFill>
            </a:endParaRPr>
          </a:p>
        </p:txBody>
      </p:sp>
    </p:spTree>
    <p:extLst>
      <p:ext uri="{BB962C8B-B14F-4D97-AF65-F5344CB8AC3E}">
        <p14:creationId xmlns:p14="http://schemas.microsoft.com/office/powerpoint/2010/main" val="390815568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Denmark’s electricity consumption is one of the world’s greenest. By 2030 we aim to have 100 pct. renewable energy in our electricity grid.</a:t>
            </a:r>
          </a:p>
          <a:p>
            <a:r>
              <a:rPr lang="en-GB"/>
              <a:t>As of 2024, we have reached 64 pct. with wind energy and solar power alone. </a:t>
            </a:r>
          </a:p>
          <a:p>
            <a:endParaRPr lang="en-GB"/>
          </a:p>
          <a:p>
            <a:r>
              <a:rPr lang="en-GB"/>
              <a:t>Denmark’s installed capacity of wind and solar amounts to 11 GW in total – of which 3.5 GW is solar power and the remaining 7.5 GW is wind power. Which is quite a lot for such a small country like Denmark.</a:t>
            </a:r>
          </a:p>
          <a:p>
            <a:endParaRPr lang="en-GB"/>
          </a:p>
          <a:p>
            <a:r>
              <a:rPr lang="en-GB"/>
              <a:t>In addition to wind and solar, Denmark’s electricity grid is also powered by biogas, waste, </a:t>
            </a:r>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38</a:t>
            </a:fld>
            <a:endParaRPr lang="sv-SE">
              <a:solidFill>
                <a:prstClr val="black"/>
              </a:solidFill>
            </a:endParaRPr>
          </a:p>
        </p:txBody>
      </p:sp>
    </p:spTree>
    <p:extLst>
      <p:ext uri="{BB962C8B-B14F-4D97-AF65-F5344CB8AC3E}">
        <p14:creationId xmlns:p14="http://schemas.microsoft.com/office/powerpoint/2010/main" val="182410321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591" indent="-228591" defTabSz="914365">
              <a:buFont typeface="+mj-lt"/>
              <a:buAutoNum type="arabicPeriod"/>
              <a:defRPr/>
            </a:pPr>
            <a:r>
              <a:rPr lang="en-US" sz="1800">
                <a:latin typeface="Segoe UI" panose="020B0502040204020203" pitchFamily="34" charset="0"/>
              </a:rPr>
              <a:t>In 2020, the Danish state institutions reduced their energy consumption with 18 % compared to 2006, ensuring that the public sector leads by example in implementing energy efficient practices.</a:t>
            </a:r>
            <a:endParaRPr lang="en-US" sz="1800">
              <a:latin typeface="Arial" panose="020B0604020202020204" pitchFamily="34" charset="0"/>
            </a:endParaRPr>
          </a:p>
          <a:p>
            <a:pPr marL="228591" indent="-228591">
              <a:buFont typeface="+mj-lt"/>
              <a:buAutoNum type="arabicPeriod"/>
            </a:pPr>
            <a:endParaRPr lang="en-GB"/>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39</a:t>
            </a:fld>
            <a:endParaRPr lang="sv-SE">
              <a:solidFill>
                <a:prstClr val="black"/>
              </a:solidFill>
            </a:endParaRPr>
          </a:p>
        </p:txBody>
      </p:sp>
    </p:spTree>
    <p:extLst>
      <p:ext uri="{BB962C8B-B14F-4D97-AF65-F5344CB8AC3E}">
        <p14:creationId xmlns:p14="http://schemas.microsoft.com/office/powerpoint/2010/main" val="362122406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591" indent="-228591">
              <a:buFont typeface="+mj-lt"/>
              <a:buAutoNum type="arabicPeriod"/>
            </a:pPr>
            <a:r>
              <a:rPr lang="en-GB" err="1"/>
              <a:t>Vandtab</a:t>
            </a:r>
            <a:r>
              <a:rPr lang="en-GB"/>
              <a:t> </a:t>
            </a:r>
            <a:r>
              <a:rPr lang="en-GB" err="1"/>
              <a:t>i</a:t>
            </a:r>
            <a:r>
              <a:rPr lang="en-GB"/>
              <a:t> Danmark 2024: 7,5 %</a:t>
            </a:r>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40</a:t>
            </a:fld>
            <a:endParaRPr lang="sv-SE">
              <a:solidFill>
                <a:prstClr val="black"/>
              </a:solidFill>
            </a:endParaRPr>
          </a:p>
        </p:txBody>
      </p:sp>
    </p:spTree>
    <p:extLst>
      <p:ext uri="{BB962C8B-B14F-4D97-AF65-F5344CB8AC3E}">
        <p14:creationId xmlns:p14="http://schemas.microsoft.com/office/powerpoint/2010/main" val="286926963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latin typeface="Segoe UI" panose="020B0502040204020203" pitchFamily="34" charset="0"/>
              </a:rPr>
              <a:t>1. </a:t>
            </a:r>
            <a:r>
              <a:rPr lang="en-GB" sz="1800" err="1">
                <a:latin typeface="Segoe UI" panose="020B0502040204020203" pitchFamily="34" charset="0"/>
              </a:rPr>
              <a:t>København</a:t>
            </a:r>
            <a:r>
              <a:rPr lang="en-GB" sz="1800">
                <a:latin typeface="Segoe UI" panose="020B0502040204020203" pitchFamily="34" charset="0"/>
              </a:rPr>
              <a:t>: 74% emission reduction in 2022 compared to 2010</a:t>
            </a:r>
          </a:p>
          <a:p>
            <a:pPr defTabSz="914365">
              <a:defRPr/>
            </a:pPr>
            <a:r>
              <a:rPr lang="en-GB" sz="1800">
                <a:latin typeface="Segoe UI" panose="020B0502040204020203" pitchFamily="34" charset="0"/>
              </a:rPr>
              <a:t>2. </a:t>
            </a:r>
            <a:r>
              <a:rPr lang="da-DK" sz="1800">
                <a:latin typeface="Segoe UI" panose="020B0502040204020203" pitchFamily="34" charset="0"/>
              </a:rPr>
              <a:t>96 af Danmarks 98 kommuner har udviklet pariskompatible klimahandlingsplaner ud fra https://resourcecentre.c40.org/climate-action-planning-framework-home. </a:t>
            </a:r>
          </a:p>
          <a:p>
            <a:pPr defTabSz="914365">
              <a:defRPr/>
            </a:pPr>
            <a:r>
              <a:rPr lang="da-DK" sz="1800">
                <a:latin typeface="Segoe UI" panose="020B0502040204020203" pitchFamily="34" charset="0"/>
              </a:rPr>
              <a:t>Alle 98 er en del af Klimaalliancen</a:t>
            </a:r>
            <a:endParaRPr lang="da-DK" sz="1800">
              <a:latin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41</a:t>
            </a:fld>
            <a:endParaRPr lang="sv-SE">
              <a:solidFill>
                <a:prstClr val="black"/>
              </a:solidFill>
            </a:endParaRPr>
          </a:p>
        </p:txBody>
      </p:sp>
    </p:spTree>
    <p:extLst>
      <p:ext uri="{BB962C8B-B14F-4D97-AF65-F5344CB8AC3E}">
        <p14:creationId xmlns:p14="http://schemas.microsoft.com/office/powerpoint/2010/main" val="352406443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US" b="0" i="0">
                <a:solidFill>
                  <a:srgbClr val="363636"/>
                </a:solidFill>
                <a:effectLst/>
                <a:latin typeface="Unica"/>
              </a:rPr>
              <a:t>Denmark has integrated large amounts of renewable energy into the grid while maintaining a 99.99 percent security of electricity supply.</a:t>
            </a:r>
            <a:endParaRPr lang="en-GB"/>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42</a:t>
            </a:fld>
            <a:endParaRPr lang="sv-SE">
              <a:solidFill>
                <a:prstClr val="black"/>
              </a:solidFill>
            </a:endParaRPr>
          </a:p>
        </p:txBody>
      </p:sp>
    </p:spTree>
    <p:extLst>
      <p:ext uri="{BB962C8B-B14F-4D97-AF65-F5344CB8AC3E}">
        <p14:creationId xmlns:p14="http://schemas.microsoft.com/office/powerpoint/2010/main" val="320350995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591" indent="-228591" defTabSz="914365">
              <a:buFont typeface="+mj-lt"/>
              <a:buAutoNum type="arabicPeriod"/>
              <a:defRPr/>
            </a:pPr>
            <a:r>
              <a:rPr lang="en-GB" sz="1800">
                <a:latin typeface="Segoe UI" panose="020B0502040204020203" pitchFamily="34" charset="0"/>
              </a:rPr>
              <a:t>- In the UN’s maritime organisation IMO a historic agreement on a climate strategy was agreed on. 175 member countries agreed that the maritime industry aims for climate neutrality by 2050.</a:t>
            </a:r>
            <a:br>
              <a:rPr lang="en-GB" sz="1800">
                <a:latin typeface="Segoe UI" panose="020B0502040204020203" pitchFamily="34" charset="0"/>
              </a:rPr>
            </a:br>
            <a:r>
              <a:rPr lang="en-GB" sz="1800">
                <a:latin typeface="Segoe UI" panose="020B0502040204020203" pitchFamily="34" charset="0"/>
              </a:rPr>
              <a:t>Denmark was among the countries that pushed for such an ambitious agreement.</a:t>
            </a:r>
            <a:br>
              <a:rPr lang="en-GB" sz="1800">
                <a:latin typeface="Segoe UI" panose="020B0502040204020203" pitchFamily="34" charset="0"/>
              </a:rPr>
            </a:br>
            <a:r>
              <a:rPr lang="en-GB" sz="1800">
                <a:latin typeface="Segoe UI" panose="020B0502040204020203" pitchFamily="34" charset="0"/>
              </a:rPr>
              <a:t>The Danish shipping industry is investing heavily in a greener future. For example:</a:t>
            </a:r>
            <a:br>
              <a:rPr lang="en-GB" sz="1800">
                <a:latin typeface="Segoe UI" panose="020B0502040204020203" pitchFamily="34" charset="0"/>
              </a:rPr>
            </a:br>
            <a:r>
              <a:rPr lang="en-GB" sz="1800">
                <a:latin typeface="Segoe UI" panose="020B0502040204020203" pitchFamily="34" charset="0"/>
              </a:rPr>
              <a:t>1)    More than 80 % of ordered tonnage are ships that can run on green fuels.</a:t>
            </a:r>
            <a:br>
              <a:rPr lang="en-GB" sz="1800">
                <a:latin typeface="Segoe UI" panose="020B0502040204020203" pitchFamily="34" charset="0"/>
              </a:rPr>
            </a:br>
            <a:r>
              <a:rPr lang="en-GB" sz="1800">
                <a:latin typeface="Segoe UI" panose="020B0502040204020203" pitchFamily="34" charset="0"/>
              </a:rPr>
              <a:t>2)    Last year, Laura </a:t>
            </a:r>
            <a:r>
              <a:rPr lang="en-GB" sz="1800" err="1">
                <a:latin typeface="Segoe UI" panose="020B0502040204020203" pitchFamily="34" charset="0"/>
              </a:rPr>
              <a:t>Mærsk</a:t>
            </a:r>
            <a:r>
              <a:rPr lang="en-GB" sz="1800">
                <a:latin typeface="Segoe UI" panose="020B0502040204020203" pitchFamily="34" charset="0"/>
              </a:rPr>
              <a:t>, the world’s first container ship to run on e-methanol was launched</a:t>
            </a:r>
            <a:br>
              <a:rPr lang="en-GB" sz="1800">
                <a:latin typeface="Segoe UI" panose="020B0502040204020203" pitchFamily="34" charset="0"/>
              </a:rPr>
            </a:br>
            <a:r>
              <a:rPr lang="en-GB" sz="1800">
                <a:latin typeface="Segoe UI" panose="020B0502040204020203" pitchFamily="34" charset="0"/>
              </a:rPr>
              <a:t>3)    ESVAGT has ordered the world’s first wind turbine service vessel able to run on green fuels</a:t>
            </a:r>
            <a:br>
              <a:rPr lang="en-GB" sz="1800">
                <a:latin typeface="Segoe UI" panose="020B0502040204020203" pitchFamily="34" charset="0"/>
              </a:rPr>
            </a:br>
            <a:br>
              <a:rPr lang="en-GB" sz="1800">
                <a:latin typeface="Segoe UI" panose="020B0502040204020203" pitchFamily="34" charset="0"/>
              </a:rPr>
            </a:br>
            <a:r>
              <a:rPr lang="en-GB" sz="1800">
                <a:latin typeface="Segoe UI" panose="020B0502040204020203" pitchFamily="34" charset="0"/>
              </a:rPr>
              <a:t>- Kilde: https://danishshipping.dk/om-os/danske-rederier/aarsskrift-2024/</a:t>
            </a:r>
          </a:p>
          <a:p>
            <a:pPr marL="228591" indent="-228591" defTabSz="914365">
              <a:buFont typeface="+mj-lt"/>
              <a:buAutoNum type="arabicPeriod"/>
              <a:defRPr/>
            </a:pPr>
            <a:endParaRPr lang="en-GB" sz="1800">
              <a:latin typeface="Segoe UI" panose="020B0502040204020203" pitchFamily="34" charset="0"/>
            </a:endParaRPr>
          </a:p>
          <a:p>
            <a:pPr defTabSz="914365">
              <a:defRPr/>
            </a:pPr>
            <a:r>
              <a:rPr lang="en-GB" sz="1800">
                <a:latin typeface="Segoe UI" panose="020B0502040204020203" pitchFamily="34" charset="0"/>
              </a:rPr>
              <a:t>- Green aviation fuels are today much more costly than the fossil fuels. That’s why the Danish government has proposed to invest in the development of green aviation in Denmark. More specifically, from 2025 they will offer a subsidy for one green domestic route and from 2027 they will introduce a subsidy scheme that will enable a transition to 100 % green aviation fuels for the entire domestic aviation industry by 2030.</a:t>
            </a:r>
            <a:br>
              <a:rPr lang="en-GB" sz="1800">
                <a:latin typeface="Segoe UI" panose="020B0502040204020203" pitchFamily="34" charset="0"/>
              </a:rPr>
            </a:br>
            <a:r>
              <a:rPr lang="en-GB" sz="1800">
                <a:latin typeface="Segoe UI" panose="020B0502040204020203" pitchFamily="34" charset="0"/>
              </a:rPr>
              <a:t>The specific domestic route in 2025 will be determined through a tender for the aviation and fuel industry.</a:t>
            </a:r>
            <a:br>
              <a:rPr lang="en-GB" sz="1800">
                <a:latin typeface="Segoe UI" panose="020B0502040204020203" pitchFamily="34" charset="0"/>
              </a:rPr>
            </a:br>
            <a:br>
              <a:rPr lang="en-GB" sz="1800">
                <a:latin typeface="Segoe UI" panose="020B0502040204020203" pitchFamily="34" charset="0"/>
              </a:rPr>
            </a:br>
            <a:r>
              <a:rPr lang="en-GB" sz="1800">
                <a:latin typeface="Segoe UI" panose="020B0502040204020203" pitchFamily="34" charset="0"/>
              </a:rPr>
              <a:t>- Kilde: https://www.trm.dk/nyheder/2022/regeringen-klar-med-plan-for-groen-luftfart#:~:text=Regeringens%20nye%20udspil%20skal%20sikre%2C%20at%20danske%20indenrigsfly,Omstillingen%20finansieres%20af%20en%20passagerafgift%20p%C3%A5%2013%20kr.</a:t>
            </a:r>
            <a:endParaRPr lang="en-GB" sz="1800">
              <a:latin typeface="Arial" panose="020B0604020202020204" pitchFamily="34" charset="0"/>
            </a:endParaRPr>
          </a:p>
          <a:p>
            <a:pPr defTabSz="914365">
              <a:defRPr/>
            </a:pPr>
            <a:endParaRPr lang="en-GB" sz="1800">
              <a:latin typeface="Arial" panose="020B0604020202020204" pitchFamily="34" charset="0"/>
            </a:endParaRPr>
          </a:p>
          <a:p>
            <a:pPr marL="228591" indent="-228591">
              <a:buFont typeface="+mj-lt"/>
              <a:buAutoNum type="arabicPeriod"/>
            </a:pPr>
            <a:endParaRPr lang="en-GB"/>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43</a:t>
            </a:fld>
            <a:endParaRPr lang="sv-SE">
              <a:solidFill>
                <a:prstClr val="black"/>
              </a:solidFill>
            </a:endParaRPr>
          </a:p>
        </p:txBody>
      </p:sp>
    </p:spTree>
    <p:extLst>
      <p:ext uri="{BB962C8B-B14F-4D97-AF65-F5344CB8AC3E}">
        <p14:creationId xmlns:p14="http://schemas.microsoft.com/office/powerpoint/2010/main" val="3040845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591" indent="-228591">
              <a:buFont typeface="+mj-lt"/>
              <a:buAutoNum type="arabicPeriod"/>
            </a:pPr>
            <a:endParaRPr lang="en-GB"/>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44</a:t>
            </a:fld>
            <a:endParaRPr lang="sv-SE">
              <a:solidFill>
                <a:prstClr val="black"/>
              </a:solidFill>
            </a:endParaRPr>
          </a:p>
        </p:txBody>
      </p:sp>
    </p:spTree>
    <p:extLst>
      <p:ext uri="{BB962C8B-B14F-4D97-AF65-F5344CB8AC3E}">
        <p14:creationId xmlns:p14="http://schemas.microsoft.com/office/powerpoint/2010/main" val="308871969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591" indent="-228591" defTabSz="914365">
              <a:buFont typeface="+mj-lt"/>
              <a:buAutoNum type="arabicPeriod"/>
              <a:defRPr/>
            </a:pPr>
            <a:r>
              <a:rPr lang="en-GB"/>
              <a:t>LCA: </a:t>
            </a:r>
            <a:r>
              <a:rPr lang="da-DK" sz="1800">
                <a:latin typeface="Segoe UI" panose="020B0502040204020203" pitchFamily="34" charset="0"/>
              </a:rPr>
              <a:t>In 2021, a limit </a:t>
            </a:r>
            <a:r>
              <a:rPr lang="da-DK" sz="1800" err="1">
                <a:latin typeface="Segoe UI" panose="020B0502040204020203" pitchFamily="34" charset="0"/>
              </a:rPr>
              <a:t>value</a:t>
            </a:r>
            <a:r>
              <a:rPr lang="da-DK" sz="1800">
                <a:latin typeface="Segoe UI" panose="020B0502040204020203" pitchFamily="34" charset="0"/>
              </a:rPr>
              <a:t> for </a:t>
            </a:r>
            <a:r>
              <a:rPr lang="da-DK" sz="1800" err="1">
                <a:latin typeface="Segoe UI" panose="020B0502040204020203" pitchFamily="34" charset="0"/>
              </a:rPr>
              <a:t>life</a:t>
            </a:r>
            <a:r>
              <a:rPr lang="da-DK" sz="1800">
                <a:latin typeface="Segoe UI" panose="020B0502040204020203" pitchFamily="34" charset="0"/>
              </a:rPr>
              <a:t> </a:t>
            </a:r>
            <a:r>
              <a:rPr lang="da-DK" sz="1800" err="1">
                <a:latin typeface="Segoe UI" panose="020B0502040204020203" pitchFamily="34" charset="0"/>
              </a:rPr>
              <a:t>cycle</a:t>
            </a:r>
            <a:r>
              <a:rPr lang="da-DK" sz="1800">
                <a:latin typeface="Segoe UI" panose="020B0502040204020203" pitchFamily="34" charset="0"/>
              </a:rPr>
              <a:t> CO2-emissions in new </a:t>
            </a:r>
            <a:r>
              <a:rPr lang="da-DK" sz="1800" err="1">
                <a:latin typeface="Segoe UI" panose="020B0502040204020203" pitchFamily="34" charset="0"/>
              </a:rPr>
              <a:t>buildings</a:t>
            </a:r>
            <a:r>
              <a:rPr lang="da-DK" sz="1800">
                <a:latin typeface="Segoe UI" panose="020B0502040204020203" pitchFamily="34" charset="0"/>
              </a:rPr>
              <a:t> </a:t>
            </a:r>
            <a:r>
              <a:rPr lang="da-DK" sz="1800" err="1">
                <a:latin typeface="Segoe UI" panose="020B0502040204020203" pitchFamily="34" charset="0"/>
              </a:rPr>
              <a:t>was</a:t>
            </a:r>
            <a:r>
              <a:rPr lang="da-DK" sz="1800">
                <a:latin typeface="Segoe UI" panose="020B0502040204020203" pitchFamily="34" charset="0"/>
              </a:rPr>
              <a:t> </a:t>
            </a:r>
            <a:r>
              <a:rPr lang="da-DK" sz="1800" err="1">
                <a:latin typeface="Segoe UI" panose="020B0502040204020203" pitchFamily="34" charset="0"/>
              </a:rPr>
              <a:t>introduced</a:t>
            </a:r>
            <a:r>
              <a:rPr lang="da-DK" sz="1800">
                <a:latin typeface="Segoe UI" panose="020B0502040204020203" pitchFamily="34" charset="0"/>
              </a:rPr>
              <a:t> – the limit </a:t>
            </a:r>
            <a:r>
              <a:rPr lang="da-DK" sz="1800" err="1">
                <a:latin typeface="Segoe UI" panose="020B0502040204020203" pitchFamily="34" charset="0"/>
              </a:rPr>
              <a:t>value</a:t>
            </a:r>
            <a:r>
              <a:rPr lang="da-DK" sz="1800">
                <a:latin typeface="Segoe UI" panose="020B0502040204020203" pitchFamily="34" charset="0"/>
              </a:rPr>
              <a:t> </a:t>
            </a:r>
            <a:r>
              <a:rPr lang="da-DK" sz="1800" err="1">
                <a:latin typeface="Segoe UI" panose="020B0502040204020203" pitchFamily="34" charset="0"/>
              </a:rPr>
              <a:t>was</a:t>
            </a:r>
            <a:r>
              <a:rPr lang="da-DK" sz="1800">
                <a:latin typeface="Segoe UI" panose="020B0502040204020203" pitchFamily="34" charset="0"/>
              </a:rPr>
              <a:t> lowered with 33% in 2024 and with </a:t>
            </a:r>
            <a:r>
              <a:rPr lang="da-DK" sz="1800" err="1">
                <a:latin typeface="Segoe UI" panose="020B0502040204020203" pitchFamily="34" charset="0"/>
              </a:rPr>
              <a:t>additional</a:t>
            </a:r>
            <a:r>
              <a:rPr lang="da-DK" sz="1800">
                <a:latin typeface="Segoe UI" panose="020B0502040204020203" pitchFamily="34" charset="0"/>
              </a:rPr>
              <a:t> 10 % </a:t>
            </a:r>
            <a:r>
              <a:rPr lang="da-DK" sz="1800" err="1">
                <a:latin typeface="Segoe UI" panose="020B0502040204020203" pitchFamily="34" charset="0"/>
              </a:rPr>
              <a:t>decrease</a:t>
            </a:r>
            <a:r>
              <a:rPr lang="da-DK" sz="1800">
                <a:latin typeface="Segoe UI" panose="020B0502040204020203" pitchFamily="34" charset="0"/>
              </a:rPr>
              <a:t> </a:t>
            </a:r>
            <a:r>
              <a:rPr lang="da-DK" sz="1800" err="1">
                <a:latin typeface="Segoe UI" panose="020B0502040204020203" pitchFamily="34" charset="0"/>
              </a:rPr>
              <a:t>every</a:t>
            </a:r>
            <a:r>
              <a:rPr lang="da-DK" sz="1800">
                <a:latin typeface="Segoe UI" panose="020B0502040204020203" pitchFamily="34" charset="0"/>
              </a:rPr>
              <a:t> </a:t>
            </a:r>
            <a:r>
              <a:rPr lang="da-DK" sz="1800" err="1">
                <a:latin typeface="Segoe UI" panose="020B0502040204020203" pitchFamily="34" charset="0"/>
              </a:rPr>
              <a:t>two</a:t>
            </a:r>
            <a:r>
              <a:rPr lang="da-DK" sz="1800">
                <a:latin typeface="Segoe UI" panose="020B0502040204020203" pitchFamily="34" charset="0"/>
              </a:rPr>
              <a:t> </a:t>
            </a:r>
            <a:r>
              <a:rPr lang="da-DK" sz="1800" err="1">
                <a:latin typeface="Segoe UI" panose="020B0502040204020203" pitchFamily="34" charset="0"/>
              </a:rPr>
              <a:t>years</a:t>
            </a:r>
            <a:r>
              <a:rPr lang="da-DK" sz="1800">
                <a:latin typeface="Segoe UI" panose="020B0502040204020203" pitchFamily="34" charset="0"/>
              </a:rPr>
              <a:t>.</a:t>
            </a:r>
            <a:br>
              <a:rPr lang="da-DK" sz="1800">
                <a:latin typeface="Segoe UI" panose="020B0502040204020203" pitchFamily="34" charset="0"/>
              </a:rPr>
            </a:br>
            <a:r>
              <a:rPr lang="da-DK" sz="1800">
                <a:latin typeface="Segoe UI" panose="020B0502040204020203" pitchFamily="34" charset="0"/>
              </a:rPr>
              <a:t>(I løbet af 2023 blev Life </a:t>
            </a:r>
            <a:r>
              <a:rPr lang="da-DK" sz="1800" err="1">
                <a:latin typeface="Segoe UI" panose="020B0502040204020203" pitchFamily="34" charset="0"/>
              </a:rPr>
              <a:t>Cycle</a:t>
            </a:r>
            <a:r>
              <a:rPr lang="da-DK" sz="1800">
                <a:latin typeface="Segoe UI" panose="020B0502040204020203" pitchFamily="34" charset="0"/>
              </a:rPr>
              <a:t> </a:t>
            </a:r>
            <a:r>
              <a:rPr lang="da-DK" sz="1800" err="1">
                <a:latin typeface="Segoe UI" panose="020B0502040204020203" pitchFamily="34" charset="0"/>
              </a:rPr>
              <a:t>Assessment</a:t>
            </a:r>
            <a:r>
              <a:rPr lang="da-DK" sz="1800">
                <a:latin typeface="Segoe UI" panose="020B0502040204020203" pitchFamily="34" charset="0"/>
              </a:rPr>
              <a:t> (LCA), der omfatter bygningernes klimabelastning, en obligatorisk del af bygningsreglementet for al nybyggeri med en grænseværdi for byggeri over 1.000 m2.).</a:t>
            </a:r>
            <a:endParaRPr lang="da-DK" sz="1800">
              <a:latin typeface="Arial" panose="020B0604020202020204" pitchFamily="34" charset="0"/>
            </a:endParaRPr>
          </a:p>
          <a:p>
            <a:pPr marL="228591" indent="-228591">
              <a:buFont typeface="+mj-lt"/>
              <a:buAutoNum type="arabicPeriod"/>
            </a:pPr>
            <a:endParaRPr lang="en-GB"/>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45</a:t>
            </a:fld>
            <a:endParaRPr lang="sv-SE">
              <a:solidFill>
                <a:prstClr val="black"/>
              </a:solidFill>
            </a:endParaRPr>
          </a:p>
        </p:txBody>
      </p:sp>
    </p:spTree>
    <p:extLst>
      <p:ext uri="{BB962C8B-B14F-4D97-AF65-F5344CB8AC3E}">
        <p14:creationId xmlns:p14="http://schemas.microsoft.com/office/powerpoint/2010/main" val="340610866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591" indent="-228591">
              <a:buFont typeface="+mj-lt"/>
              <a:buAutoNum type="arabicPeriod"/>
            </a:pPr>
            <a:endParaRPr lang="en-GB"/>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46</a:t>
            </a:fld>
            <a:endParaRPr lang="sv-SE">
              <a:solidFill>
                <a:prstClr val="black"/>
              </a:solidFill>
            </a:endParaRPr>
          </a:p>
        </p:txBody>
      </p:sp>
    </p:spTree>
    <p:extLst>
      <p:ext uri="{BB962C8B-B14F-4D97-AF65-F5344CB8AC3E}">
        <p14:creationId xmlns:p14="http://schemas.microsoft.com/office/powerpoint/2010/main" val="94616157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3AA9C9-E511-1202-D818-03696A6B52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9B3F1B-BB90-D8FA-66CE-23C3D2F683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BC05E1-8F6F-3E09-5781-8A204C4C935E}"/>
              </a:ext>
            </a:extLst>
          </p:cNvPr>
          <p:cNvSpPr>
            <a:spLocks noGrp="1"/>
          </p:cNvSpPr>
          <p:nvPr>
            <p:ph type="body" idx="1"/>
          </p:nvPr>
        </p:nvSpPr>
        <p:spPr/>
        <p:txBody>
          <a:bodyPr/>
          <a:lstStyle/>
          <a:p>
            <a:pPr marL="0" indent="0">
              <a:buFont typeface="+mj-lt"/>
              <a:buNone/>
            </a:pPr>
            <a:r>
              <a:rPr lang="en-US" b="0"/>
              <a:t>Climate and biodiversity are deeply intertwined challenges</a:t>
            </a:r>
            <a:r>
              <a:rPr lang="en-US"/>
              <a:t>. Climate change accelerates biodiversity loss, while intact and functioning ecosystems are essential for mitigating and adapting to climate change. </a:t>
            </a:r>
            <a:br>
              <a:rPr lang="en-US"/>
            </a:br>
            <a:endParaRPr lang="en-US"/>
          </a:p>
          <a:p>
            <a:pPr marL="0" indent="0">
              <a:buFont typeface="+mj-lt"/>
              <a:buNone/>
            </a:pPr>
            <a:r>
              <a:rPr lang="en-US"/>
              <a:t>Like many other countries, Denmark is facing a significant biodiversity challenge. At the same time, there is growing recognition across the Danish business sector that protecting biodiversity is not only an environmental responsibility, but also a strategic business issue</a:t>
            </a:r>
            <a:br>
              <a:rPr lang="en-US"/>
            </a:br>
            <a:endParaRPr lang="en-US"/>
          </a:p>
          <a:p>
            <a:pPr marL="0" indent="0">
              <a:buFont typeface="+mj-lt"/>
              <a:buNone/>
            </a:pPr>
            <a:r>
              <a:rPr lang="en-US" b="1"/>
              <a:t>The Danish Biodiversity Partnership</a:t>
            </a:r>
            <a:br>
              <a:rPr lang="en-US" b="1"/>
            </a:br>
            <a:r>
              <a:rPr lang="en-US"/>
              <a:t> </a:t>
            </a:r>
            <a:endParaRPr lang="en-GB"/>
          </a:p>
        </p:txBody>
      </p:sp>
      <p:sp>
        <p:nvSpPr>
          <p:cNvPr id="4" name="Slide Number Placeholder 3">
            <a:extLst>
              <a:ext uri="{FF2B5EF4-FFF2-40B4-BE49-F238E27FC236}">
                <a16:creationId xmlns:a16="http://schemas.microsoft.com/office/drawing/2014/main" id="{8D20A50A-D76F-927C-9377-F5327ED33E8F}"/>
              </a:ext>
            </a:extLst>
          </p:cNvPr>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47</a:t>
            </a:fld>
            <a:endParaRPr lang="sv-SE">
              <a:solidFill>
                <a:prstClr val="black"/>
              </a:solidFill>
            </a:endParaRPr>
          </a:p>
        </p:txBody>
      </p:sp>
    </p:spTree>
    <p:extLst>
      <p:ext uri="{BB962C8B-B14F-4D97-AF65-F5344CB8AC3E}">
        <p14:creationId xmlns:p14="http://schemas.microsoft.com/office/powerpoint/2010/main" val="274388650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591" indent="-228591">
              <a:buFont typeface="+mj-lt"/>
              <a:buAutoNum type="arabicPeriod"/>
            </a:pPr>
            <a:endParaRPr lang="en-GB"/>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48</a:t>
            </a:fld>
            <a:endParaRPr lang="sv-SE">
              <a:solidFill>
                <a:prstClr val="black"/>
              </a:solidFill>
            </a:endParaRPr>
          </a:p>
        </p:txBody>
      </p:sp>
    </p:spTree>
    <p:extLst>
      <p:ext uri="{BB962C8B-B14F-4D97-AF65-F5344CB8AC3E}">
        <p14:creationId xmlns:p14="http://schemas.microsoft.com/office/powerpoint/2010/main" val="94616157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43" indent="-171443">
              <a:buFont typeface="Arial" panose="020B0604020202020204" pitchFamily="34" charset="0"/>
              <a:buChar char="•"/>
            </a:pPr>
            <a:r>
              <a:rPr lang="en-GB"/>
              <a:t>We are still in the section called “What have we learnt”.</a:t>
            </a:r>
          </a:p>
          <a:p>
            <a:pPr marL="171443" indent="-171443" defTabSz="914365">
              <a:buFont typeface="Arial" panose="020B0604020202020204" pitchFamily="34" charset="0"/>
              <a:buChar char="•"/>
              <a:defRPr/>
            </a:pPr>
            <a:r>
              <a:rPr lang="en-US"/>
              <a:t>Over the past several decades, Denmark has learned that ”green business is good business”. Pioneering the green transition </a:t>
            </a:r>
            <a:r>
              <a:rPr lang="en-GB"/>
              <a:t>has proven to be a very good idea from a socio-economic point-of-view</a:t>
            </a:r>
          </a:p>
          <a:p>
            <a:pPr marL="171443" indent="-171443" defTabSz="914365">
              <a:buFont typeface="Arial" panose="020B0604020202020204" pitchFamily="34" charset="0"/>
              <a:buChar char="•"/>
              <a:defRPr/>
            </a:pPr>
            <a:r>
              <a:rPr lang="en-US"/>
              <a:t>Investing in renewable energy, water and energy efficiency and resource </a:t>
            </a:r>
            <a:r>
              <a:rPr lang="en-US" err="1"/>
              <a:t>optimisation</a:t>
            </a:r>
            <a:r>
              <a:rPr lang="en-US"/>
              <a:t> makes good economic sense.</a:t>
            </a:r>
          </a:p>
          <a:p>
            <a:pPr marL="171443" indent="-171443" defTabSz="914365">
              <a:buFont typeface="Arial" panose="020B0604020202020204" pitchFamily="34" charset="0"/>
              <a:buChar char="•"/>
              <a:defRPr/>
            </a:pPr>
            <a:r>
              <a:rPr lang="en-US"/>
              <a:t>In 2024, more than 107,000 people are employed in the Danish energy sector, which is about 6 percent of Denmark’s total private sector workforce.  And the </a:t>
            </a:r>
            <a:r>
              <a:rPr lang="en-US" err="1"/>
              <a:t>realisation</a:t>
            </a:r>
            <a:r>
              <a:rPr lang="en-US"/>
              <a:t> of the Danish 2030 climate target may create up to 300,000 green jobs. As an example, every time one gigawatt of offshore wind is set up in Denmark, 14,600 jobs are secured in Danish companies</a:t>
            </a:r>
          </a:p>
          <a:p>
            <a:pPr marL="171443" indent="-171443">
              <a:buFont typeface="Arial" panose="020B0604020202020204" pitchFamily="34" charset="0"/>
              <a:buChar char="•"/>
            </a:pPr>
            <a:r>
              <a:rPr lang="en-US"/>
              <a:t>With an annual turnover of EUR 33 billion, Denmark’s green economy share of GDP </a:t>
            </a:r>
            <a:r>
              <a:rPr lang="en-US" i="1">
                <a:highlight>
                  <a:srgbClr val="FFFF00"/>
                </a:highlight>
              </a:rPr>
              <a:t>(11 per cent) </a:t>
            </a:r>
            <a:r>
              <a:rPr lang="en-US"/>
              <a:t>is more than twice the EU average. Contributing some 8% of total Danish exports, the green share of energy and water technology exports has grown by more than 55 per cent since 2010 – compared to a 35 per cent increase in total exports of Danish goods. Green technologies account for more than three quarters of total Danish energy and water technology exports.</a:t>
            </a:r>
          </a:p>
          <a:p>
            <a:pPr marL="171443" indent="-171443">
              <a:buFont typeface="Arial" panose="020B0604020202020204" pitchFamily="34" charset="0"/>
              <a:buChar char="•"/>
            </a:pPr>
            <a:endParaRPr lang="en-US"/>
          </a:p>
          <a:p>
            <a:pPr marL="0" indent="0">
              <a:buFont typeface="Arial" panose="020B0604020202020204" pitchFamily="34" charset="0"/>
              <a:buNone/>
            </a:pPr>
            <a:r>
              <a:rPr lang="en-US" b="1"/>
              <a:t>Kilde</a:t>
            </a:r>
            <a:r>
              <a:rPr lang="en-US"/>
              <a:t> </a:t>
            </a:r>
            <a:r>
              <a:rPr lang="en-US" err="1"/>
              <a:t>til</a:t>
            </a:r>
            <a:r>
              <a:rPr lang="en-US"/>
              <a:t> </a:t>
            </a:r>
            <a:r>
              <a:rPr lang="en-US" err="1"/>
              <a:t>antal</a:t>
            </a:r>
            <a:r>
              <a:rPr lang="en-US"/>
              <a:t> </a:t>
            </a:r>
            <a:r>
              <a:rPr lang="en-US" err="1"/>
              <a:t>ansatte</a:t>
            </a:r>
            <a:r>
              <a:rPr lang="en-US"/>
              <a:t> I </a:t>
            </a:r>
            <a:r>
              <a:rPr lang="en-US" err="1"/>
              <a:t>energisektoren</a:t>
            </a:r>
            <a:r>
              <a:rPr lang="en-US"/>
              <a:t>: </a:t>
            </a:r>
            <a:r>
              <a:rPr lang="da-DK" sz="1800">
                <a:effectLst/>
                <a:latin typeface="Segoe UI" panose="020B0502040204020203" pitchFamily="34" charset="0"/>
              </a:rPr>
              <a:t>https://greenpowerdenmark.dk/fakta-om-groen-energi/energisektorens-samfundsbidrag</a:t>
            </a:r>
            <a:endParaRPr lang="en-US"/>
          </a:p>
          <a:p>
            <a:pPr marL="171443" indent="-171443">
              <a:buFont typeface="Arial" panose="020B0604020202020204" pitchFamily="34" charset="0"/>
              <a:buChar char="•"/>
            </a:pPr>
            <a:endParaRPr lang="en-US"/>
          </a:p>
          <a:p>
            <a:pPr marL="0" indent="0">
              <a:buFont typeface="Arial" panose="020B0604020202020204" pitchFamily="34" charset="0"/>
              <a:buNone/>
            </a:pPr>
            <a:r>
              <a:rPr lang="en-US"/>
              <a:t>D. 08/01/2026 er </a:t>
            </a:r>
            <a:r>
              <a:rPr lang="en-US" err="1"/>
              <a:t>nedenstående</a:t>
            </a:r>
            <a:r>
              <a:rPr lang="en-US"/>
              <a:t> </a:t>
            </a:r>
            <a:r>
              <a:rPr lang="en-US" err="1"/>
              <a:t>tal</a:t>
            </a:r>
            <a:r>
              <a:rPr lang="en-US"/>
              <a:t> </a:t>
            </a:r>
            <a:r>
              <a:rPr lang="en-US" err="1"/>
              <a:t>fra</a:t>
            </a:r>
            <a:r>
              <a:rPr lang="en-US"/>
              <a:t> 2024 </a:t>
            </a:r>
            <a:r>
              <a:rPr lang="en-US" err="1"/>
              <a:t>endnu</a:t>
            </a:r>
            <a:r>
              <a:rPr lang="en-US"/>
              <a:t> </a:t>
            </a:r>
            <a:r>
              <a:rPr lang="en-US" err="1"/>
              <a:t>ikke</a:t>
            </a:r>
            <a:r>
              <a:rPr lang="en-US"/>
              <a:t> </a:t>
            </a:r>
            <a:r>
              <a:rPr lang="en-US" err="1"/>
              <a:t>tilgængelige</a:t>
            </a:r>
            <a:endParaRPr lang="en-US"/>
          </a:p>
          <a:p>
            <a:pPr marL="0" indent="0">
              <a:buFont typeface="Arial" panose="020B0604020202020204" pitchFamily="34" charset="0"/>
              <a:buNone/>
            </a:pPr>
            <a:r>
              <a:rPr lang="en-US" b="1"/>
              <a:t>2024-tal (</a:t>
            </a:r>
            <a:r>
              <a:rPr lang="en-US" b="1" err="1"/>
              <a:t>som</a:t>
            </a:r>
            <a:r>
              <a:rPr lang="en-US" b="1"/>
              <a:t> </a:t>
            </a:r>
            <a:r>
              <a:rPr lang="en-US" b="1" err="1"/>
              <a:t>tæller</a:t>
            </a:r>
            <a:r>
              <a:rPr lang="en-US" b="1"/>
              <a:t> for 2023): </a:t>
            </a:r>
          </a:p>
          <a:p>
            <a:pPr marL="0" indent="0">
              <a:buFont typeface="Arial" panose="020B0604020202020204" pitchFamily="34" charset="0"/>
              <a:buNone/>
            </a:pPr>
            <a:r>
              <a:rPr lang="en-US" err="1"/>
              <a:t>Eksport</a:t>
            </a:r>
            <a:r>
              <a:rPr lang="en-US"/>
              <a:t> </a:t>
            </a:r>
            <a:r>
              <a:rPr lang="en-US" err="1"/>
              <a:t>af</a:t>
            </a:r>
            <a:r>
              <a:rPr lang="en-US"/>
              <a:t> </a:t>
            </a:r>
            <a:r>
              <a:rPr lang="en-US" err="1"/>
              <a:t>varer</a:t>
            </a:r>
            <a:r>
              <a:rPr lang="en-US"/>
              <a:t> </a:t>
            </a:r>
            <a:r>
              <a:rPr lang="en-US" err="1"/>
              <a:t>omsætning</a:t>
            </a:r>
            <a:r>
              <a:rPr lang="en-US"/>
              <a:t> I 2023: 	1082,7 mia </a:t>
            </a:r>
            <a:r>
              <a:rPr lang="en-US" err="1"/>
              <a:t>dkk</a:t>
            </a:r>
            <a:r>
              <a:rPr lang="en-US"/>
              <a:t> </a:t>
            </a:r>
          </a:p>
          <a:p>
            <a:pPr marL="0" indent="0">
              <a:buFont typeface="Arial" panose="020B0604020202020204" pitchFamily="34" charset="0"/>
              <a:buNone/>
            </a:pPr>
            <a:r>
              <a:rPr lang="en-US"/>
              <a:t>(https://www.dst.dk/da/Statistik/nyheder-analyser-publ/nyt/NytHtml?cid=48453)</a:t>
            </a:r>
          </a:p>
          <a:p>
            <a:pPr marL="0" indent="0">
              <a:buFont typeface="Arial" panose="020B0604020202020204" pitchFamily="34" charset="0"/>
              <a:buNone/>
            </a:pPr>
            <a:endParaRPr lang="en-US"/>
          </a:p>
          <a:p>
            <a:pPr marL="0" indent="0">
              <a:buFont typeface="Arial" panose="020B0604020202020204" pitchFamily="34" charset="0"/>
              <a:buNone/>
            </a:pPr>
            <a:r>
              <a:rPr lang="en-US" err="1"/>
              <a:t>Figur</a:t>
            </a:r>
            <a:r>
              <a:rPr lang="en-US"/>
              <a:t> 32 I </a:t>
            </a:r>
            <a:r>
              <a:rPr lang="en-US" err="1"/>
              <a:t>Danmarks</a:t>
            </a:r>
            <a:r>
              <a:rPr lang="en-US"/>
              <a:t> </a:t>
            </a:r>
            <a:r>
              <a:rPr lang="en-US" err="1"/>
              <a:t>globale</a:t>
            </a:r>
            <a:r>
              <a:rPr lang="en-US"/>
              <a:t> </a:t>
            </a:r>
            <a:r>
              <a:rPr lang="en-US" err="1"/>
              <a:t>klimapåvirkning</a:t>
            </a:r>
            <a:r>
              <a:rPr lang="en-US"/>
              <a:t> 2024: https://stateofgreen.sharepoint.com/sites/faelles/delte%20dokumenter/05%20powerpoints/03%20sog%20master%20powerpoint%20(hog)/data%20til%20pr%C3%A6sentationer/datakilder/17.12.2025%20raw%20data%20til%20master%20pr%C3%A6sentation%202025/danmarks%20globale%20klimap%C3%A5virkning%202024%20(tal%20fra%202023).pdf?web=1</a:t>
            </a:r>
          </a:p>
          <a:p>
            <a:pPr marL="0" indent="0">
              <a:buFont typeface="Arial" panose="020B0604020202020204" pitchFamily="34" charset="0"/>
              <a:buNone/>
            </a:pPr>
            <a:endParaRPr lang="en-US"/>
          </a:p>
          <a:p>
            <a:pPr marL="0" indent="0">
              <a:buFont typeface="Arial" panose="020B0604020202020204" pitchFamily="34" charset="0"/>
              <a:buNone/>
            </a:pPr>
            <a:r>
              <a:rPr lang="en-US" err="1"/>
              <a:t>Eksport</a:t>
            </a:r>
            <a:r>
              <a:rPr lang="en-US"/>
              <a:t> </a:t>
            </a:r>
            <a:r>
              <a:rPr lang="en-US" err="1"/>
              <a:t>af</a:t>
            </a:r>
            <a:r>
              <a:rPr lang="en-US"/>
              <a:t> </a:t>
            </a:r>
            <a:r>
              <a:rPr lang="en-US" err="1"/>
              <a:t>energiteknologi</a:t>
            </a:r>
            <a:r>
              <a:rPr lang="en-US"/>
              <a:t> I 2023: 	</a:t>
            </a:r>
            <a:r>
              <a:rPr lang="da-DK" sz="1200" b="0" i="0" u="none" strike="noStrike" kern="1200">
                <a:solidFill>
                  <a:schemeClr val="tx1"/>
                </a:solidFill>
                <a:effectLst/>
                <a:latin typeface="Unica 77 LL" panose="020B0504010101010104" pitchFamily="34" charset="77"/>
                <a:ea typeface="+mn-ea"/>
                <a:cs typeface="+mn-cs"/>
              </a:rPr>
              <a:t>64,33445324 </a:t>
            </a:r>
            <a:r>
              <a:rPr lang="da-DK" sz="1200" b="0" i="0" u="none" strike="noStrike" kern="1200" err="1">
                <a:solidFill>
                  <a:schemeClr val="tx1"/>
                </a:solidFill>
                <a:effectLst/>
                <a:latin typeface="Unica 77 LL" panose="020B0504010101010104" pitchFamily="34" charset="77"/>
                <a:ea typeface="+mn-ea"/>
                <a:cs typeface="+mn-cs"/>
              </a:rPr>
              <a:t>mia</a:t>
            </a:r>
            <a:r>
              <a:rPr lang="da-DK">
                <a:effectLst/>
              </a:rPr>
              <a:t> dkk / 5,9% af samlede eksport</a:t>
            </a:r>
          </a:p>
          <a:p>
            <a:pPr marL="0" indent="0">
              <a:buFont typeface="Arial" panose="020B0604020202020204" pitchFamily="34" charset="0"/>
              <a:buNone/>
            </a:pPr>
            <a:r>
              <a:rPr lang="da-DK">
                <a:effectLst/>
              </a:rPr>
              <a:t>			</a:t>
            </a:r>
          </a:p>
          <a:p>
            <a:pPr marL="0" indent="0">
              <a:buFont typeface="Arial" panose="020B0604020202020204" pitchFamily="34" charset="0"/>
              <a:buNone/>
            </a:pPr>
            <a:r>
              <a:rPr lang="da-DK">
                <a:effectLst/>
              </a:rPr>
              <a:t>Eksport af miljøteknologieksport i 2023: 	</a:t>
            </a:r>
            <a:r>
              <a:rPr lang="da-DK" sz="1200" b="0" i="0" u="none" strike="noStrike" kern="1200">
                <a:solidFill>
                  <a:schemeClr val="tx1"/>
                </a:solidFill>
                <a:effectLst/>
                <a:latin typeface="Unica 77 LL" panose="020B0504010101010104" pitchFamily="34" charset="77"/>
                <a:ea typeface="+mn-ea"/>
                <a:cs typeface="+mn-cs"/>
              </a:rPr>
              <a:t>23,41 </a:t>
            </a:r>
            <a:r>
              <a:rPr lang="da-DK" sz="1200" b="0" i="0" u="none" strike="noStrike" kern="1200" err="1">
                <a:solidFill>
                  <a:schemeClr val="tx1"/>
                </a:solidFill>
                <a:effectLst/>
                <a:latin typeface="Unica 77 LL" panose="020B0504010101010104" pitchFamily="34" charset="77"/>
                <a:ea typeface="+mn-ea"/>
                <a:cs typeface="+mn-cs"/>
              </a:rPr>
              <a:t>mia</a:t>
            </a:r>
            <a:r>
              <a:rPr lang="da-DK" sz="1200" b="0" i="0" u="none" strike="noStrike" kern="1200">
                <a:solidFill>
                  <a:schemeClr val="tx1"/>
                </a:solidFill>
                <a:effectLst/>
                <a:latin typeface="Unica 77 LL" panose="020B0504010101010104" pitchFamily="34" charset="77"/>
                <a:ea typeface="+mn-ea"/>
                <a:cs typeface="+mn-cs"/>
              </a:rPr>
              <a:t> dkk / 2,16%</a:t>
            </a:r>
          </a:p>
          <a:p>
            <a:pPr marL="0" indent="0">
              <a:buFont typeface="Arial" panose="020B0604020202020204" pitchFamily="34" charset="0"/>
              <a:buNone/>
            </a:pPr>
            <a:endParaRPr lang="en-US"/>
          </a:p>
          <a:p>
            <a:pPr marL="0" indent="0">
              <a:buFont typeface="Arial" panose="020B0604020202020204" pitchFamily="34" charset="0"/>
              <a:buNone/>
            </a:pPr>
            <a:r>
              <a:rPr lang="en-US"/>
              <a:t>Samlet </a:t>
            </a:r>
            <a:r>
              <a:rPr lang="en-US" err="1"/>
              <a:t>eksport</a:t>
            </a:r>
            <a:r>
              <a:rPr lang="en-US"/>
              <a:t> </a:t>
            </a:r>
            <a:r>
              <a:rPr lang="en-US" err="1"/>
              <a:t>af</a:t>
            </a:r>
            <a:r>
              <a:rPr lang="en-US"/>
              <a:t> </a:t>
            </a:r>
            <a:r>
              <a:rPr lang="en-US" err="1"/>
              <a:t>grøn</a:t>
            </a:r>
            <a:r>
              <a:rPr lang="en-US"/>
              <a:t> </a:t>
            </a:r>
            <a:r>
              <a:rPr lang="en-US" err="1"/>
              <a:t>teknologi</a:t>
            </a:r>
            <a:r>
              <a:rPr lang="en-US"/>
              <a:t> </a:t>
            </a:r>
            <a:r>
              <a:rPr lang="en-US" err="1"/>
              <a:t>udgør</a:t>
            </a:r>
            <a:r>
              <a:rPr lang="en-US"/>
              <a:t> </a:t>
            </a:r>
            <a:r>
              <a:rPr lang="en-US" err="1"/>
              <a:t>derfor</a:t>
            </a:r>
            <a:r>
              <a:rPr lang="en-US"/>
              <a:t> </a:t>
            </a:r>
            <a:r>
              <a:rPr lang="en-US" err="1"/>
              <a:t>stadig</a:t>
            </a:r>
            <a:r>
              <a:rPr lang="en-US"/>
              <a:t> = </a:t>
            </a:r>
            <a:r>
              <a:rPr lang="en-US" b="1"/>
              <a:t>2,16 + 5,9 = 8%</a:t>
            </a:r>
          </a:p>
          <a:p>
            <a:pPr marL="0" indent="0">
              <a:buFont typeface="Arial" panose="020B0604020202020204" pitchFamily="34" charset="0"/>
              <a:buNone/>
            </a:pPr>
            <a:endParaRPr lang="en-US"/>
          </a:p>
          <a:p>
            <a:pPr marL="0" indent="0">
              <a:buFont typeface="Arial" panose="020B0604020202020204" pitchFamily="34" charset="0"/>
              <a:buNone/>
            </a:pPr>
            <a:r>
              <a:rPr lang="en-US" b="1"/>
              <a:t>2023-tal (</a:t>
            </a:r>
            <a:r>
              <a:rPr lang="en-US" b="1" err="1"/>
              <a:t>som</a:t>
            </a:r>
            <a:r>
              <a:rPr lang="en-US" b="1"/>
              <a:t> </a:t>
            </a:r>
            <a:r>
              <a:rPr lang="en-US" b="1" err="1"/>
              <a:t>tæller</a:t>
            </a:r>
            <a:r>
              <a:rPr lang="en-US" b="1"/>
              <a:t> for 2022): </a:t>
            </a:r>
          </a:p>
          <a:p>
            <a:pPr marL="0" indent="0">
              <a:buFont typeface="Arial" panose="020B0604020202020204" pitchFamily="34" charset="0"/>
              <a:buNone/>
            </a:pPr>
            <a:r>
              <a:rPr lang="nb-NO">
                <a:hlinkClick r:id="rId3"/>
              </a:rPr>
              <a:t>Danmarks Globale Klimapåvirkning (ens.dk)</a:t>
            </a:r>
            <a:r>
              <a:rPr lang="en-GB"/>
              <a:t> – side 69 pkt. 11.1.1 – 6% = ren </a:t>
            </a:r>
            <a:r>
              <a:rPr lang="en-GB" b="1"/>
              <a:t>energy technologies </a:t>
            </a:r>
            <a:r>
              <a:rPr lang="en-GB" b="1" err="1"/>
              <a:t>alene</a:t>
            </a:r>
            <a:r>
              <a:rPr lang="en-GB" b="1"/>
              <a:t> </a:t>
            </a:r>
            <a:r>
              <a:rPr lang="en-GB" b="1">
                <a:sym typeface="Wingdings" panose="05000000000000000000" pitchFamily="2" charset="2"/>
              </a:rPr>
              <a:t> energy </a:t>
            </a:r>
            <a:r>
              <a:rPr lang="en-GB" b="1" err="1">
                <a:sym typeface="Wingdings" panose="05000000000000000000" pitchFamily="2" charset="2"/>
              </a:rPr>
              <a:t>techolonogies</a:t>
            </a:r>
            <a:r>
              <a:rPr lang="en-GB" b="1">
                <a:sym typeface="Wingdings" panose="05000000000000000000" pitchFamily="2" charset="2"/>
              </a:rPr>
              <a:t> (6%)+ </a:t>
            </a:r>
            <a:r>
              <a:rPr lang="en-GB" b="1" err="1">
                <a:sym typeface="Wingdings" panose="05000000000000000000" pitchFamily="2" charset="2"/>
              </a:rPr>
              <a:t>miljøtechnologies</a:t>
            </a:r>
            <a:r>
              <a:rPr lang="en-GB" b="1">
                <a:sym typeface="Wingdings" panose="05000000000000000000" pitchFamily="2" charset="2"/>
              </a:rPr>
              <a:t> (2%) = 8%</a:t>
            </a:r>
          </a:p>
          <a:p>
            <a:pPr marL="0" indent="0">
              <a:buFont typeface="Arial" panose="020B0604020202020204" pitchFamily="34" charset="0"/>
              <a:buNone/>
            </a:pPr>
            <a:endParaRPr lang="en-GB" b="1">
              <a:sym typeface="Wingdings" panose="05000000000000000000" pitchFamily="2" charset="2"/>
            </a:endParaRPr>
          </a:p>
          <a:p>
            <a:pPr marL="0" indent="0">
              <a:buFont typeface="Arial" panose="020B0604020202020204" pitchFamily="34" charset="0"/>
              <a:buNone/>
            </a:pPr>
            <a:r>
              <a:rPr lang="en-GB" b="1"/>
              <a:t>2022 (</a:t>
            </a:r>
            <a:r>
              <a:rPr lang="en-GB" b="1" err="1"/>
              <a:t>som</a:t>
            </a:r>
            <a:r>
              <a:rPr lang="en-GB" b="1"/>
              <a:t> </a:t>
            </a:r>
            <a:r>
              <a:rPr lang="en-GB" b="1" err="1"/>
              <a:t>tæller</a:t>
            </a:r>
            <a:r>
              <a:rPr lang="en-GB" b="1"/>
              <a:t> for 2021) </a:t>
            </a:r>
            <a:r>
              <a:rPr lang="en-GB" b="1" err="1"/>
              <a:t>tal</a:t>
            </a:r>
            <a:r>
              <a:rPr lang="en-GB" b="1"/>
              <a:t> </a:t>
            </a:r>
            <a:r>
              <a:rPr lang="en-GB">
                <a:sym typeface="Wingdings" panose="05000000000000000000" pitchFamily="2" charset="2"/>
              </a:rPr>
              <a:t> </a:t>
            </a:r>
            <a:r>
              <a:rPr lang="en-GB"/>
              <a:t>Side 67 pkt. 13.1.1.1: https://ens.dk/sites/ens.dk/files/Basisfremskrivning/hovedrapport_-_danmarks_globale_klimapaavirkning_-_global_afrapportering_2023.pdf</a:t>
            </a:r>
          </a:p>
          <a:p>
            <a:pPr marL="0" indent="0">
              <a:buFont typeface="Arial" panose="020B0604020202020204" pitchFamily="34" charset="0"/>
              <a:buNone/>
            </a:pPr>
            <a:endParaRPr lang="en-GB"/>
          </a:p>
          <a:p>
            <a:pPr marL="0" indent="0">
              <a:buFont typeface="Arial" panose="020B0604020202020204" pitchFamily="34" charset="0"/>
              <a:buNone/>
            </a:pPr>
            <a:r>
              <a:rPr lang="en-GB"/>
              <a:t>D. 08/01/2026 er der </a:t>
            </a:r>
            <a:r>
              <a:rPr lang="en-GB" err="1"/>
              <a:t>stadig</a:t>
            </a:r>
            <a:r>
              <a:rPr lang="en-GB"/>
              <a:t> </a:t>
            </a:r>
            <a:r>
              <a:rPr lang="en-GB" err="1"/>
              <a:t>kun</a:t>
            </a:r>
            <a:r>
              <a:rPr lang="en-GB"/>
              <a:t> </a:t>
            </a:r>
            <a:r>
              <a:rPr lang="en-GB" err="1"/>
              <a:t>tal</a:t>
            </a:r>
            <a:r>
              <a:rPr lang="en-GB"/>
              <a:t> </a:t>
            </a:r>
            <a:r>
              <a:rPr lang="en-GB" err="1"/>
              <a:t>fra</a:t>
            </a:r>
            <a:r>
              <a:rPr lang="en-GB"/>
              <a:t> 2023:</a:t>
            </a:r>
          </a:p>
          <a:p>
            <a:pPr marL="0" indent="0">
              <a:buFont typeface="Arial" panose="020B0604020202020204" pitchFamily="34" charset="0"/>
              <a:buNone/>
            </a:pPr>
            <a:r>
              <a:rPr lang="en-GB"/>
              <a:t>Grøn </a:t>
            </a:r>
            <a:r>
              <a:rPr lang="en-GB" err="1"/>
              <a:t>omsætning</a:t>
            </a:r>
            <a:r>
              <a:rPr lang="en-GB"/>
              <a:t> 2023: Grønne </a:t>
            </a:r>
            <a:r>
              <a:rPr lang="en-GB" err="1"/>
              <a:t>varer</a:t>
            </a:r>
            <a:r>
              <a:rPr lang="en-GB"/>
              <a:t> </a:t>
            </a:r>
            <a:r>
              <a:rPr lang="en-GB" err="1"/>
              <a:t>og</a:t>
            </a:r>
            <a:r>
              <a:rPr lang="en-GB"/>
              <a:t> </a:t>
            </a:r>
            <a:r>
              <a:rPr lang="en-GB" err="1"/>
              <a:t>tjenester</a:t>
            </a:r>
            <a:r>
              <a:rPr lang="en-GB"/>
              <a:t> 2023 (</a:t>
            </a:r>
            <a:r>
              <a:rPr lang="en-GB" err="1"/>
              <a:t>Danmarks</a:t>
            </a:r>
            <a:r>
              <a:rPr lang="en-GB"/>
              <a:t> </a:t>
            </a:r>
            <a:r>
              <a:rPr lang="en-GB" err="1"/>
              <a:t>Statistik</a:t>
            </a:r>
            <a:r>
              <a:rPr lang="en-GB"/>
              <a:t>): </a:t>
            </a:r>
          </a:p>
          <a:p>
            <a:pPr marL="0" indent="0">
              <a:buFont typeface="Arial" panose="020B0604020202020204" pitchFamily="34" charset="0"/>
              <a:buNone/>
            </a:pPr>
            <a:r>
              <a:rPr lang="en-GB"/>
              <a:t>https://www.dst.dk/Site/Dst/Udgivelser/nyt/GetPdf.aspx?cid=50007</a:t>
            </a:r>
          </a:p>
          <a:p>
            <a:pPr marL="457183" lvl="1"/>
            <a:endParaRPr lang="en-GB"/>
          </a:p>
          <a:p>
            <a:pPr marL="628626" lvl="1" indent="-171443">
              <a:buFont typeface="Arial" panose="020B0604020202020204" pitchFamily="34" charset="0"/>
              <a:buChar char="•"/>
            </a:pPr>
            <a:endParaRPr lang="en-GB"/>
          </a:p>
          <a:p>
            <a:pPr marL="628626" lvl="1" indent="-171443">
              <a:buFont typeface="Arial" panose="020B0604020202020204" pitchFamily="34" charset="0"/>
              <a:buChar char="•"/>
            </a:pPr>
            <a:endParaRPr lang="en-GB"/>
          </a:p>
        </p:txBody>
      </p:sp>
      <p:sp>
        <p:nvSpPr>
          <p:cNvPr id="4" name="Slide Number Placehold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49</a:t>
            </a:fld>
            <a:endParaRPr lang="sv-SE">
              <a:solidFill>
                <a:prstClr val="black"/>
              </a:solidFill>
            </a:endParaRPr>
          </a:p>
        </p:txBody>
      </p:sp>
    </p:spTree>
    <p:extLst>
      <p:ext uri="{BB962C8B-B14F-4D97-AF65-F5344CB8AC3E}">
        <p14:creationId xmlns:p14="http://schemas.microsoft.com/office/powerpoint/2010/main" val="214526865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da-DK" sz="1800">
              <a:latin typeface="Unica 77 LL TT"/>
              <a:ea typeface="Arial" panose="020B0604020202020204" pitchFamily="34" charset="0"/>
              <a:cs typeface="Times New Roman (Body CS)"/>
            </a:endParaRPr>
          </a:p>
          <a:p>
            <a:pPr marL="171443" indent="-171443">
              <a:buFont typeface="Arial" panose="020B0604020202020204" pitchFamily="34" charset="0"/>
              <a:buChar char="•"/>
            </a:pPr>
            <a:r>
              <a:rPr lang="en-GB" sz="1800">
                <a:latin typeface="Unica 77 LL TT"/>
                <a:ea typeface="Arial" panose="020B0604020202020204" pitchFamily="34" charset="0"/>
                <a:cs typeface="Times New Roman (Body CS)"/>
              </a:rPr>
              <a:t>As mentioned in the beginning of my presentation, Denmark is a country small in size, yet considered by many a global front-runner in the green transition. Despite our diminutive size, we take an active role in helping to solve global environmental challenges and accelerate the international transition towards a sustainable, low-carbon, and resource-efficient society</a:t>
            </a:r>
          </a:p>
          <a:p>
            <a:pPr marL="171443" indent="-171443">
              <a:buFont typeface="Arial" panose="020B0604020202020204" pitchFamily="34" charset="0"/>
              <a:buChar char="•"/>
            </a:pPr>
            <a:endParaRPr lang="en-GB" sz="1800">
              <a:latin typeface="Unica 77 LL TT"/>
              <a:ea typeface="Arial" panose="020B0604020202020204" pitchFamily="34" charset="0"/>
              <a:cs typeface="Times New Roman (Body CS)"/>
            </a:endParaRPr>
          </a:p>
          <a:p>
            <a:pPr marL="171443" indent="-171443">
              <a:buFont typeface="Arial" panose="020B0604020202020204" pitchFamily="34" charset="0"/>
              <a:buChar char="•"/>
            </a:pPr>
            <a:r>
              <a:rPr lang="en-GB" sz="1800">
                <a:latin typeface="Unica 77 LL TT"/>
                <a:ea typeface="Arial" panose="020B0604020202020204" pitchFamily="34" charset="0"/>
                <a:cs typeface="Times New Roman (Body CS)"/>
              </a:rPr>
              <a:t>Denmark only accounts for around 0.1 per cent of global greenhouse gas emissions, so what really matters is our contribution to the global green transition. We want to lead by example, developing and demonstrating replicable and scalable ways to protect the planet while maintaining a prosperous, socially cohesive and just society. Hopefully, Denmark’s efforts and results will show the world that there is such a thing as green, sustainable growth.</a:t>
            </a:r>
            <a:endParaRPr lang="da-DK" sz="1800">
              <a:latin typeface="Unica 77 LL TT"/>
              <a:ea typeface="Arial" panose="020B0604020202020204" pitchFamily="34" charset="0"/>
              <a:cs typeface="Times New Roman (Body CS)"/>
            </a:endParaRPr>
          </a:p>
          <a:p>
            <a:pPr marL="171443" indent="-171443">
              <a:buFont typeface="Arial" panose="020B0604020202020204" pitchFamily="34" charset="0"/>
              <a:buChar char="•"/>
            </a:pPr>
            <a:endParaRPr lang="da-DK"/>
          </a:p>
        </p:txBody>
      </p:sp>
      <p:sp>
        <p:nvSpPr>
          <p:cNvPr id="4" name="Pladsholder til slidenummer 3"/>
          <p:cNvSpPr>
            <a:spLocks noGrp="1"/>
          </p:cNvSpPr>
          <p:nvPr>
            <p:ph type="sldNum" sz="quarter" idx="5"/>
          </p:nvPr>
        </p:nvSpPr>
        <p:spPr/>
        <p:txBody>
          <a:bodyPr/>
          <a:lstStyle/>
          <a:p>
            <a:fld id="{E59E10BB-F074-4B97-AD97-D9EE5DE249AD}" type="slidenum">
              <a:rPr lang="sv-SE" smtClean="0"/>
              <a:pPr/>
              <a:t>50</a:t>
            </a:fld>
            <a:endParaRPr lang="sv-SE"/>
          </a:p>
        </p:txBody>
      </p:sp>
    </p:spTree>
    <p:extLst>
      <p:ext uri="{BB962C8B-B14F-4D97-AF65-F5344CB8AC3E}">
        <p14:creationId xmlns:p14="http://schemas.microsoft.com/office/powerpoint/2010/main" val="257839036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dirty="0"/>
              <a:t>Here is a </a:t>
            </a:r>
            <a:r>
              <a:rPr lang="da-DK" dirty="0" err="1"/>
              <a:t>great</a:t>
            </a:r>
            <a:r>
              <a:rPr lang="da-DK" dirty="0"/>
              <a:t> </a:t>
            </a:r>
            <a:r>
              <a:rPr lang="da-DK" dirty="0" err="1"/>
              <a:t>example</a:t>
            </a:r>
            <a:r>
              <a:rPr lang="da-DK" dirty="0"/>
              <a:t> of </a:t>
            </a:r>
            <a:r>
              <a:rPr lang="da-DK" dirty="0" err="1"/>
              <a:t>how</a:t>
            </a:r>
            <a:r>
              <a:rPr lang="da-DK" dirty="0"/>
              <a:t> Denmark </a:t>
            </a:r>
            <a:r>
              <a:rPr lang="da-DK" dirty="0" err="1"/>
              <a:t>works</a:t>
            </a:r>
            <a:r>
              <a:rPr lang="da-DK" dirty="0"/>
              <a:t> to </a:t>
            </a:r>
            <a:r>
              <a:rPr lang="da-DK" dirty="0" err="1"/>
              <a:t>reduce</a:t>
            </a:r>
            <a:r>
              <a:rPr lang="da-DK" dirty="0"/>
              <a:t> emissions </a:t>
            </a:r>
            <a:r>
              <a:rPr lang="da-DK" dirty="0" err="1"/>
              <a:t>beyond</a:t>
            </a:r>
            <a:r>
              <a:rPr lang="da-DK" dirty="0"/>
              <a:t> </a:t>
            </a:r>
            <a:r>
              <a:rPr lang="da-DK" dirty="0" err="1"/>
              <a:t>its</a:t>
            </a:r>
            <a:r>
              <a:rPr lang="da-DK" dirty="0"/>
              <a:t> </a:t>
            </a:r>
            <a:r>
              <a:rPr lang="da-DK" dirty="0" err="1"/>
              <a:t>borders</a:t>
            </a:r>
            <a:endParaRPr lang="da-DK" dirty="0"/>
          </a:p>
          <a:p>
            <a:endParaRPr lang="da-DK" dirty="0"/>
          </a:p>
          <a:p>
            <a:pPr marL="171443" indent="-171443" defTabSz="914365">
              <a:buFont typeface="Arial" panose="020B0604020202020204" pitchFamily="34" charset="0"/>
              <a:buChar char="•"/>
              <a:defRPr/>
            </a:pPr>
            <a:r>
              <a:rPr lang="en-GB" sz="1800" dirty="0">
                <a:latin typeface="Unica 77 LL TT"/>
                <a:ea typeface="Arial" panose="020B0604020202020204" pitchFamily="34" charset="0"/>
                <a:cs typeface="Times New Roman (Body CS)"/>
              </a:rPr>
              <a:t>Denmark’s government-to-government energy partnerships with 24 nations representing 70 per cent of global </a:t>
            </a:r>
            <a:r>
              <a:rPr lang="da-DK" sz="1800" dirty="0">
                <a:latin typeface="Unica 77 LL TT"/>
                <a:ea typeface="Arial" panose="020B0604020202020204" pitchFamily="34" charset="0"/>
                <a:cs typeface="Times New Roman (Body CS)"/>
              </a:rPr>
              <a:t>GHG</a:t>
            </a:r>
            <a:r>
              <a:rPr lang="en-GB" sz="1800" dirty="0">
                <a:latin typeface="Unica 77 LL TT"/>
                <a:ea typeface="Arial" panose="020B0604020202020204" pitchFamily="34" charset="0"/>
                <a:cs typeface="Times New Roman (Body CS)"/>
              </a:rPr>
              <a:t> emissions, including China, the U.S. and India. A global partnership model that continues to grow in size and strength.</a:t>
            </a:r>
          </a:p>
          <a:p>
            <a:pPr marL="171443" indent="-171443" defTabSz="914365">
              <a:buFont typeface="Arial" panose="020B0604020202020204" pitchFamily="34" charset="0"/>
              <a:buChar char="•"/>
              <a:defRPr/>
            </a:pPr>
            <a:r>
              <a:rPr lang="da-DK" sz="1800" dirty="0" err="1">
                <a:latin typeface="Unica 77 LL TT"/>
                <a:ea typeface="Arial" panose="020B0604020202020204" pitchFamily="34" charset="0"/>
                <a:cs typeface="Times New Roman (Body CS)"/>
              </a:rPr>
              <a:t>Likewise</a:t>
            </a:r>
            <a:r>
              <a:rPr lang="da-DK" sz="1800" dirty="0">
                <a:latin typeface="Unica 77 LL TT"/>
                <a:ea typeface="Arial" panose="020B0604020202020204" pitchFamily="34" charset="0"/>
                <a:cs typeface="Times New Roman (Body CS)"/>
              </a:rPr>
              <a:t>, Denmark </a:t>
            </a:r>
            <a:r>
              <a:rPr lang="da-DK" sz="1800" dirty="0" err="1">
                <a:latin typeface="Unica 77 LL TT"/>
                <a:ea typeface="Arial" panose="020B0604020202020204" pitchFamily="34" charset="0"/>
                <a:cs typeface="Times New Roman (Body CS)"/>
              </a:rPr>
              <a:t>maintains</a:t>
            </a:r>
            <a:r>
              <a:rPr lang="da-DK" sz="1800" dirty="0">
                <a:latin typeface="Unica 77 LL TT"/>
                <a:ea typeface="Arial" panose="020B0604020202020204" pitchFamily="34" charset="0"/>
                <a:cs typeface="Times New Roman (Body CS)"/>
              </a:rPr>
              <a:t> cross-national </a:t>
            </a:r>
            <a:r>
              <a:rPr lang="da-DK" sz="1800" dirty="0" err="1">
                <a:latin typeface="Unica 77 LL TT"/>
                <a:ea typeface="Arial" panose="020B0604020202020204" pitchFamily="34" charset="0"/>
                <a:cs typeface="Times New Roman (Body CS)"/>
              </a:rPr>
              <a:t>partnerships</a:t>
            </a:r>
            <a:r>
              <a:rPr lang="da-DK" sz="1800" dirty="0">
                <a:latin typeface="Unica 77 LL TT"/>
                <a:ea typeface="Arial" panose="020B0604020202020204" pitchFamily="34" charset="0"/>
                <a:cs typeface="Times New Roman (Body CS)"/>
              </a:rPr>
              <a:t> on the </a:t>
            </a:r>
            <a:r>
              <a:rPr lang="da-DK" sz="1800" dirty="0" err="1">
                <a:latin typeface="Unica 77 LL TT"/>
                <a:ea typeface="Arial" panose="020B0604020202020204" pitchFamily="34" charset="0"/>
                <a:cs typeface="Times New Roman (Body CS)"/>
              </a:rPr>
              <a:t>environment</a:t>
            </a:r>
            <a:r>
              <a:rPr lang="da-DK" sz="1800" dirty="0">
                <a:latin typeface="Unica 77 LL TT"/>
                <a:ea typeface="Arial" panose="020B0604020202020204" pitchFamily="34" charset="0"/>
                <a:cs typeface="Times New Roman (Body CS)"/>
              </a:rPr>
              <a:t> side, </a:t>
            </a:r>
            <a:r>
              <a:rPr lang="da-DK" sz="1800" dirty="0" err="1">
                <a:latin typeface="Unica 77 LL TT"/>
                <a:ea typeface="Arial" panose="020B0604020202020204" pitchFamily="34" charset="0"/>
                <a:cs typeface="Times New Roman (Body CS)"/>
              </a:rPr>
              <a:t>currently</a:t>
            </a:r>
            <a:r>
              <a:rPr lang="da-DK" sz="1800" dirty="0">
                <a:latin typeface="Unica 77 LL TT"/>
                <a:ea typeface="Arial" panose="020B0604020202020204" pitchFamily="34" charset="0"/>
                <a:cs typeface="Times New Roman (Body CS)"/>
              </a:rPr>
              <a:t> with </a:t>
            </a:r>
            <a:r>
              <a:rPr lang="da-DK" sz="1800" dirty="0" err="1">
                <a:latin typeface="Unica 77 LL TT"/>
                <a:ea typeface="Arial" panose="020B0604020202020204" pitchFamily="34" charset="0"/>
                <a:cs typeface="Times New Roman (Body CS)"/>
              </a:rPr>
              <a:t>eigth</a:t>
            </a:r>
            <a:r>
              <a:rPr lang="da-DK" sz="1800" dirty="0">
                <a:latin typeface="Unica 77 LL TT"/>
                <a:ea typeface="Arial" panose="020B0604020202020204" pitchFamily="34" charset="0"/>
                <a:cs typeface="Times New Roman (Body CS)"/>
              </a:rPr>
              <a:t> </a:t>
            </a:r>
            <a:r>
              <a:rPr lang="da-DK" sz="1800" dirty="0" err="1">
                <a:latin typeface="Unica 77 LL TT"/>
                <a:ea typeface="Arial" panose="020B0604020202020204" pitchFamily="34" charset="0"/>
                <a:cs typeface="Times New Roman (Body CS)"/>
              </a:rPr>
              <a:t>countries</a:t>
            </a:r>
            <a:r>
              <a:rPr lang="da-DK" sz="1800" dirty="0">
                <a:latin typeface="Unica 77 LL TT"/>
                <a:ea typeface="Arial" panose="020B0604020202020204" pitchFamily="34" charset="0"/>
                <a:cs typeface="Times New Roman (Body CS)"/>
              </a:rPr>
              <a:t> </a:t>
            </a:r>
            <a:r>
              <a:rPr lang="da-DK" sz="1800" dirty="0" err="1">
                <a:latin typeface="Unica 77 LL TT"/>
                <a:ea typeface="Arial" panose="020B0604020202020204" pitchFamily="34" charset="0"/>
                <a:cs typeface="Times New Roman (Body CS)"/>
              </a:rPr>
              <a:t>that</a:t>
            </a:r>
            <a:r>
              <a:rPr lang="da-DK" sz="1800" dirty="0">
                <a:latin typeface="Unica 77 LL TT"/>
                <a:ea typeface="Arial" panose="020B0604020202020204" pitchFamily="34" charset="0"/>
                <a:cs typeface="Times New Roman (Body CS)"/>
              </a:rPr>
              <a:t> </a:t>
            </a:r>
            <a:r>
              <a:rPr lang="da-DK" sz="1800" dirty="0" err="1">
                <a:latin typeface="Unica 77 LL TT"/>
                <a:ea typeface="Arial" panose="020B0604020202020204" pitchFamily="34" charset="0"/>
                <a:cs typeface="Times New Roman (Body CS)"/>
              </a:rPr>
              <a:t>represent</a:t>
            </a:r>
            <a:r>
              <a:rPr lang="da-DK" sz="1800" dirty="0">
                <a:latin typeface="Unica 77 LL TT"/>
                <a:ea typeface="Arial" panose="020B0604020202020204" pitchFamily="34" charset="0"/>
                <a:cs typeface="Times New Roman (Body CS)"/>
              </a:rPr>
              <a:t> more </a:t>
            </a:r>
            <a:r>
              <a:rPr lang="da-DK" sz="1800" dirty="0" err="1">
                <a:latin typeface="Unica 77 LL TT"/>
                <a:ea typeface="Arial" panose="020B0604020202020204" pitchFamily="34" charset="0"/>
                <a:cs typeface="Times New Roman (Body CS)"/>
              </a:rPr>
              <a:t>than</a:t>
            </a:r>
            <a:r>
              <a:rPr lang="da-DK" sz="1800" dirty="0">
                <a:latin typeface="Unica 77 LL TT"/>
                <a:ea typeface="Arial" panose="020B0604020202020204" pitchFamily="34" charset="0"/>
                <a:cs typeface="Times New Roman (Body CS)"/>
              </a:rPr>
              <a:t> 40% of global GHG emissions</a:t>
            </a:r>
          </a:p>
          <a:p>
            <a:pPr marL="171443" indent="-171443" defTabSz="914365">
              <a:buFont typeface="Arial" panose="020B0604020202020204" pitchFamily="34" charset="0"/>
              <a:buChar char="•"/>
              <a:defRPr/>
            </a:pPr>
            <a:endParaRPr lang="da-DK" sz="1800" dirty="0">
              <a:latin typeface="Unica 77 LL TT"/>
              <a:ea typeface="Arial" panose="020B0604020202020204" pitchFamily="34" charset="0"/>
              <a:cs typeface="Times New Roman (Body CS)"/>
            </a:endParaRPr>
          </a:p>
          <a:p>
            <a:r>
              <a:rPr lang="da-DK" dirty="0"/>
              <a:t>Data:</a:t>
            </a:r>
          </a:p>
          <a:p>
            <a:r>
              <a:rPr lang="da-DK" dirty="0"/>
              <a:t>Energisamarbejde: </a:t>
            </a:r>
            <a:r>
              <a:rPr lang="da-DK" dirty="0" err="1"/>
              <a:t>https</a:t>
            </a:r>
            <a:r>
              <a:rPr lang="da-DK" dirty="0"/>
              <a:t>://</a:t>
            </a:r>
            <a:r>
              <a:rPr lang="da-DK" dirty="0" err="1"/>
              <a:t>ens.dk</a:t>
            </a:r>
            <a:r>
              <a:rPr lang="da-DK" dirty="0"/>
              <a:t>/en/</a:t>
            </a:r>
            <a:r>
              <a:rPr lang="da-DK" dirty="0" err="1"/>
              <a:t>our-responsibilities</a:t>
            </a:r>
            <a:r>
              <a:rPr lang="da-DK" dirty="0"/>
              <a:t>/global-</a:t>
            </a:r>
            <a:r>
              <a:rPr lang="da-DK" dirty="0" err="1"/>
              <a:t>cooperation</a:t>
            </a:r>
            <a:r>
              <a:rPr lang="da-DK" dirty="0"/>
              <a:t>/country-</a:t>
            </a:r>
            <a:r>
              <a:rPr lang="da-DK" dirty="0" err="1"/>
              <a:t>cooperation</a:t>
            </a:r>
            <a:r>
              <a:rPr lang="da-DK" dirty="0"/>
              <a:t> </a:t>
            </a:r>
          </a:p>
          <a:p>
            <a:r>
              <a:rPr lang="da-DK" dirty="0"/>
              <a:t>Miljøsamarbejde: </a:t>
            </a:r>
            <a:r>
              <a:rPr lang="da-DK" dirty="0" err="1"/>
              <a:t>https</a:t>
            </a:r>
            <a:r>
              <a:rPr lang="da-DK" dirty="0"/>
              <a:t>://</a:t>
            </a:r>
            <a:r>
              <a:rPr lang="da-DK" dirty="0" err="1"/>
              <a:t>mst.dk</a:t>
            </a:r>
            <a:r>
              <a:rPr lang="da-DK" dirty="0"/>
              <a:t>/service/internationalt/internationalt-</a:t>
            </a:r>
            <a:r>
              <a:rPr lang="da-DK" dirty="0" err="1"/>
              <a:t>miljoesamarbejde</a:t>
            </a:r>
            <a:r>
              <a:rPr lang="da-DK" dirty="0"/>
              <a:t>/internationalt-myndighedssamarbejde/ </a:t>
            </a:r>
          </a:p>
          <a:p>
            <a:r>
              <a:rPr lang="da-DK" dirty="0"/>
              <a:t>Energistyrelsen har meldt ud, at det er 25 partnerskaber nu – Marokko </a:t>
            </a:r>
          </a:p>
          <a:p>
            <a:endParaRPr lang="da-DK" dirty="0"/>
          </a:p>
          <a:p>
            <a:r>
              <a:rPr lang="da-DK" dirty="0"/>
              <a:t>Energistyrelsens myndighedssamarbejde forklaret:</a:t>
            </a:r>
          </a:p>
          <a:p>
            <a:r>
              <a:rPr lang="da-DK" dirty="0" err="1"/>
              <a:t>https</a:t>
            </a:r>
            <a:r>
              <a:rPr lang="da-DK" dirty="0"/>
              <a:t>://</a:t>
            </a:r>
            <a:r>
              <a:rPr lang="da-DK" dirty="0" err="1"/>
              <a:t>klimamonitor.dk</a:t>
            </a:r>
            <a:r>
              <a:rPr lang="da-DK" dirty="0"/>
              <a:t>/debat/art9291188/Danmark-er-det-gr%C3%B8nne-tandhjul-der-kan-s%C3%A6tte-fart-p%C3%A5-den-globale-gr%C3%B8nne-omstilling</a:t>
            </a:r>
          </a:p>
        </p:txBody>
      </p:sp>
      <p:sp>
        <p:nvSpPr>
          <p:cNvPr id="4" name="Pladsholder til slidenummer 3"/>
          <p:cNvSpPr>
            <a:spLocks noGrp="1"/>
          </p:cNvSpPr>
          <p:nvPr>
            <p:ph type="sldNum" sz="quarter" idx="5"/>
          </p:nvPr>
        </p:nvSpPr>
        <p:spPr/>
        <p:txBody>
          <a:bodyPr/>
          <a:lstStyle/>
          <a:p>
            <a:pPr defTabSz="914365">
              <a:defRPr/>
            </a:pPr>
            <a:fld id="{E59E10BB-F074-4B97-AD97-D9EE5DE249AD}" type="slidenum">
              <a:rPr lang="sv-SE">
                <a:solidFill>
                  <a:prstClr val="black"/>
                </a:solidFill>
              </a:rPr>
              <a:pPr defTabSz="914365">
                <a:defRPr/>
              </a:pPr>
              <a:t>51</a:t>
            </a:fld>
            <a:endParaRPr lang="sv-SE">
              <a:solidFill>
                <a:prstClr val="black"/>
              </a:solidFill>
            </a:endParaRPr>
          </a:p>
        </p:txBody>
      </p:sp>
    </p:spTree>
    <p:extLst>
      <p:ext uri="{BB962C8B-B14F-4D97-AF65-F5344CB8AC3E}">
        <p14:creationId xmlns:p14="http://schemas.microsoft.com/office/powerpoint/2010/main" val="325285184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da-DK"/>
          </a:p>
          <a:p>
            <a:pPr marL="171443" indent="-171443">
              <a:buFont typeface="Arial" panose="020B0604020202020204" pitchFamily="34" charset="0"/>
              <a:buChar char="•"/>
            </a:pPr>
            <a:r>
              <a:rPr lang="en-US"/>
              <a:t>Denmark has come far, but there is still a long way to go – and we must collaborate with others to make it happen</a:t>
            </a:r>
          </a:p>
          <a:p>
            <a:pPr marL="171443" indent="-171443">
              <a:buFont typeface="Arial" panose="020B0604020202020204" pitchFamily="34" charset="0"/>
              <a:buChar char="•"/>
            </a:pPr>
            <a:r>
              <a:rPr lang="en-US"/>
              <a:t>Even if we succeed, the global effect will be small. The green transition is a global task so </a:t>
            </a:r>
            <a:r>
              <a:rPr lang="en-GB" sz="1800">
                <a:latin typeface="Unica 77 LL TT"/>
                <a:ea typeface="Arial" panose="020B0604020202020204" pitchFamily="34" charset="0"/>
                <a:cs typeface="Times New Roman (Body CS)"/>
              </a:rPr>
              <a:t>let’s go green together!</a:t>
            </a:r>
            <a:endParaRPr lang="en-US"/>
          </a:p>
          <a:p>
            <a:endParaRPr lang="da-DK"/>
          </a:p>
        </p:txBody>
      </p:sp>
      <p:sp>
        <p:nvSpPr>
          <p:cNvPr id="4" name="Pladsholder til slidenummer 3"/>
          <p:cNvSpPr>
            <a:spLocks noGrp="1"/>
          </p:cNvSpPr>
          <p:nvPr>
            <p:ph type="sldNum" sz="quarter" idx="5"/>
          </p:nvPr>
        </p:nvSpPr>
        <p:spPr/>
        <p:txBody>
          <a:bodyPr/>
          <a:lstStyle/>
          <a:p>
            <a:fld id="{E59E10BB-F074-4B97-AD97-D9EE5DE249AD}" type="slidenum">
              <a:rPr lang="sv-SE" smtClean="0"/>
              <a:pPr/>
              <a:t>52</a:t>
            </a:fld>
            <a:endParaRPr lang="sv-SE"/>
          </a:p>
        </p:txBody>
      </p:sp>
    </p:spTree>
    <p:extLst>
      <p:ext uri="{BB962C8B-B14F-4D97-AF65-F5344CB8AC3E}">
        <p14:creationId xmlns:p14="http://schemas.microsoft.com/office/powerpoint/2010/main" val="121582454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43" indent="-171443">
              <a:buFontTx/>
              <a:buChar char="-"/>
            </a:pPr>
            <a:r>
              <a:rPr lang="da-DK" err="1"/>
              <a:t>Our</a:t>
            </a:r>
            <a:r>
              <a:rPr lang="da-DK"/>
              <a:t> website is </a:t>
            </a:r>
            <a:r>
              <a:rPr lang="da-DK" err="1"/>
              <a:t>your</a:t>
            </a:r>
            <a:r>
              <a:rPr lang="da-DK"/>
              <a:t> </a:t>
            </a:r>
            <a:r>
              <a:rPr lang="da-DK" err="1"/>
              <a:t>one</a:t>
            </a:r>
            <a:r>
              <a:rPr lang="da-DK"/>
              <a:t>-point </a:t>
            </a:r>
            <a:r>
              <a:rPr lang="da-DK" err="1"/>
              <a:t>entry</a:t>
            </a:r>
            <a:r>
              <a:rPr lang="da-DK"/>
              <a:t> to a </a:t>
            </a:r>
            <a:r>
              <a:rPr lang="da-DK" err="1"/>
              <a:t>huge</a:t>
            </a:r>
            <a:r>
              <a:rPr lang="da-DK"/>
              <a:t> database of green solutions and solution </a:t>
            </a:r>
            <a:r>
              <a:rPr lang="da-DK" err="1"/>
              <a:t>providers</a:t>
            </a:r>
            <a:endParaRPr lang="da-DK"/>
          </a:p>
          <a:p>
            <a:pPr marL="171443" indent="-171443">
              <a:buFontTx/>
              <a:buChar char="-"/>
            </a:pPr>
            <a:r>
              <a:rPr lang="da-DK"/>
              <a:t>Read news and </a:t>
            </a:r>
            <a:r>
              <a:rPr lang="da-DK" err="1"/>
              <a:t>explore</a:t>
            </a:r>
            <a:r>
              <a:rPr lang="da-DK"/>
              <a:t> </a:t>
            </a:r>
            <a:r>
              <a:rPr lang="da-DK" err="1"/>
              <a:t>our</a:t>
            </a:r>
            <a:r>
              <a:rPr lang="da-DK"/>
              <a:t> events – scan the QR </a:t>
            </a:r>
            <a:r>
              <a:rPr lang="da-DK" err="1"/>
              <a:t>code</a:t>
            </a:r>
            <a:r>
              <a:rPr lang="da-DK"/>
              <a:t> to start </a:t>
            </a:r>
          </a:p>
        </p:txBody>
      </p:sp>
      <p:sp>
        <p:nvSpPr>
          <p:cNvPr id="4" name="Pladsholder til slidenummer 3"/>
          <p:cNvSpPr>
            <a:spLocks noGrp="1"/>
          </p:cNvSpPr>
          <p:nvPr>
            <p:ph type="sldNum" sz="quarter" idx="5"/>
          </p:nvPr>
        </p:nvSpPr>
        <p:spPr/>
        <p:txBody>
          <a:bodyPr/>
          <a:lstStyle/>
          <a:p>
            <a:fld id="{E59E10BB-F074-4B97-AD97-D9EE5DE249AD}" type="slidenum">
              <a:rPr lang="sv-SE" smtClean="0"/>
              <a:pPr/>
              <a:t>53</a:t>
            </a:fld>
            <a:endParaRPr lang="sv-SE"/>
          </a:p>
        </p:txBody>
      </p:sp>
    </p:spTree>
    <p:extLst>
      <p:ext uri="{BB962C8B-B14F-4D97-AF65-F5344CB8AC3E}">
        <p14:creationId xmlns:p14="http://schemas.microsoft.com/office/powerpoint/2010/main" val="419851518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43" indent="-171443">
              <a:buFontTx/>
              <a:buChar char="-"/>
            </a:pPr>
            <a:r>
              <a:rPr lang="da-DK" err="1"/>
              <a:t>Each</a:t>
            </a:r>
            <a:r>
              <a:rPr lang="da-DK"/>
              <a:t> </a:t>
            </a:r>
            <a:r>
              <a:rPr lang="da-DK" err="1"/>
              <a:t>year</a:t>
            </a:r>
            <a:r>
              <a:rPr lang="da-DK"/>
              <a:t>, </a:t>
            </a:r>
            <a:r>
              <a:rPr lang="da-DK" err="1"/>
              <a:t>we</a:t>
            </a:r>
            <a:r>
              <a:rPr lang="da-DK"/>
              <a:t> </a:t>
            </a:r>
            <a:r>
              <a:rPr lang="da-DK" err="1"/>
              <a:t>publish</a:t>
            </a:r>
            <a:r>
              <a:rPr lang="da-DK"/>
              <a:t> </a:t>
            </a:r>
            <a:r>
              <a:rPr lang="da-DK" err="1"/>
              <a:t>around</a:t>
            </a:r>
            <a:r>
              <a:rPr lang="da-DK"/>
              <a:t> 3 </a:t>
            </a:r>
            <a:r>
              <a:rPr lang="da-DK" err="1"/>
              <a:t>publications</a:t>
            </a:r>
            <a:r>
              <a:rPr lang="da-DK"/>
              <a:t> </a:t>
            </a:r>
            <a:r>
              <a:rPr lang="da-DK" err="1"/>
              <a:t>focusing</a:t>
            </a:r>
            <a:r>
              <a:rPr lang="da-DK"/>
              <a:t> on a </a:t>
            </a:r>
            <a:r>
              <a:rPr lang="da-DK" err="1"/>
              <a:t>specific</a:t>
            </a:r>
            <a:r>
              <a:rPr lang="da-DK"/>
              <a:t> </a:t>
            </a:r>
            <a:r>
              <a:rPr lang="da-DK" err="1"/>
              <a:t>sector</a:t>
            </a:r>
            <a:r>
              <a:rPr lang="da-DK"/>
              <a:t> og </a:t>
            </a:r>
            <a:r>
              <a:rPr lang="da-DK" err="1"/>
              <a:t>theme</a:t>
            </a:r>
            <a:endParaRPr lang="da-DK"/>
          </a:p>
          <a:p>
            <a:pPr marL="171443" indent="-171443">
              <a:buFontTx/>
              <a:buChar char="-"/>
            </a:pPr>
            <a:r>
              <a:rPr lang="da-DK" err="1"/>
              <a:t>Remember</a:t>
            </a:r>
            <a:r>
              <a:rPr lang="da-DK"/>
              <a:t> to grab </a:t>
            </a:r>
            <a:r>
              <a:rPr lang="da-DK" err="1"/>
              <a:t>some</a:t>
            </a:r>
            <a:r>
              <a:rPr lang="da-DK"/>
              <a:t> of the </a:t>
            </a:r>
            <a:r>
              <a:rPr lang="da-DK" err="1"/>
              <a:t>way</a:t>
            </a:r>
            <a:r>
              <a:rPr lang="da-DK"/>
              <a:t> out or download </a:t>
            </a:r>
            <a:r>
              <a:rPr lang="da-DK" err="1"/>
              <a:t>them</a:t>
            </a:r>
            <a:r>
              <a:rPr lang="da-DK"/>
              <a:t> </a:t>
            </a:r>
            <a:r>
              <a:rPr lang="da-DK" err="1"/>
              <a:t>directly</a:t>
            </a:r>
            <a:r>
              <a:rPr lang="da-DK"/>
              <a:t> from </a:t>
            </a:r>
            <a:r>
              <a:rPr lang="da-DK" err="1"/>
              <a:t>our</a:t>
            </a:r>
            <a:r>
              <a:rPr lang="da-DK"/>
              <a:t> </a:t>
            </a:r>
            <a:r>
              <a:rPr lang="da-DK" err="1"/>
              <a:t>websiite</a:t>
            </a:r>
            <a:endParaRPr lang="da-DK"/>
          </a:p>
          <a:p>
            <a:pPr marL="171443" indent="-171443">
              <a:buFontTx/>
              <a:buChar char="-"/>
            </a:pPr>
            <a:endParaRPr lang="da-DK"/>
          </a:p>
          <a:p>
            <a:endParaRPr lang="da-DK"/>
          </a:p>
        </p:txBody>
      </p:sp>
      <p:sp>
        <p:nvSpPr>
          <p:cNvPr id="4" name="Pladsholder til slidenummer 3"/>
          <p:cNvSpPr>
            <a:spLocks noGrp="1"/>
          </p:cNvSpPr>
          <p:nvPr>
            <p:ph type="sldNum" sz="quarter" idx="5"/>
          </p:nvPr>
        </p:nvSpPr>
        <p:spPr/>
        <p:txBody>
          <a:bodyPr/>
          <a:lstStyle/>
          <a:p>
            <a:fld id="{E59E10BB-F074-4B97-AD97-D9EE5DE249AD}" type="slidenum">
              <a:rPr lang="sv-SE" smtClean="0"/>
              <a:pPr/>
              <a:t>54</a:t>
            </a:fld>
            <a:endParaRPr lang="sv-SE"/>
          </a:p>
        </p:txBody>
      </p:sp>
    </p:spTree>
    <p:extLst>
      <p:ext uri="{BB962C8B-B14F-4D97-AF65-F5344CB8AC3E}">
        <p14:creationId xmlns:p14="http://schemas.microsoft.com/office/powerpoint/2010/main" val="69046869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en-US"/>
              <a:t>I hope you have enjoyed your visit here in House of Green. I have certainly enjoined having you here.  As a partly publicly funded organization we must evaluate on our work. Therefore, we kindly ask you to scan this QR-code and fill in a short questionnaire. </a:t>
            </a:r>
          </a:p>
          <a:p>
            <a:endParaRPr lang="en-US"/>
          </a:p>
          <a:p>
            <a:r>
              <a:rPr lang="en-US"/>
              <a:t>This will not only help us in bettering our internal structure, but also improve the output we are able to provide you and other delegations with, in the future.</a:t>
            </a:r>
          </a:p>
        </p:txBody>
      </p:sp>
      <p:sp>
        <p:nvSpPr>
          <p:cNvPr id="4" name="Pladsholder til slidenummer 3"/>
          <p:cNvSpPr>
            <a:spLocks noGrp="1"/>
          </p:cNvSpPr>
          <p:nvPr>
            <p:ph type="sldNum" sz="quarter" idx="5"/>
          </p:nvPr>
        </p:nvSpPr>
        <p:spPr/>
        <p:txBody>
          <a:bodyPr/>
          <a:lstStyle/>
          <a:p>
            <a:fld id="{E59E10BB-F074-4B97-AD97-D9EE5DE249AD}" type="slidenum">
              <a:rPr lang="sv-SE" smtClean="0"/>
              <a:t>55</a:t>
            </a:fld>
            <a:endParaRPr lang="sv-SE"/>
          </a:p>
        </p:txBody>
      </p:sp>
    </p:spTree>
    <p:extLst>
      <p:ext uri="{BB962C8B-B14F-4D97-AF65-F5344CB8AC3E}">
        <p14:creationId xmlns:p14="http://schemas.microsoft.com/office/powerpoint/2010/main" val="281831551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171443" indent="-171443">
              <a:buFontTx/>
              <a:buChar char="-"/>
            </a:pPr>
            <a:r>
              <a:rPr lang="da-DK"/>
              <a:t>This </a:t>
            </a:r>
            <a:r>
              <a:rPr lang="da-DK" err="1"/>
              <a:t>was</a:t>
            </a:r>
            <a:r>
              <a:rPr lang="da-DK"/>
              <a:t> the end of the </a:t>
            </a:r>
            <a:r>
              <a:rPr lang="da-DK" err="1"/>
              <a:t>presentation</a:t>
            </a:r>
            <a:r>
              <a:rPr lang="da-DK"/>
              <a:t> </a:t>
            </a:r>
          </a:p>
          <a:p>
            <a:pPr marL="171443" indent="-171443">
              <a:buFontTx/>
              <a:buChar char="-"/>
            </a:pPr>
            <a:r>
              <a:rPr lang="da-DK" err="1"/>
              <a:t>We</a:t>
            </a:r>
            <a:r>
              <a:rPr lang="da-DK"/>
              <a:t> </a:t>
            </a:r>
            <a:r>
              <a:rPr lang="da-DK" err="1"/>
              <a:t>hope</a:t>
            </a:r>
            <a:r>
              <a:rPr lang="da-DK"/>
              <a:t> </a:t>
            </a:r>
            <a:r>
              <a:rPr lang="da-DK" err="1"/>
              <a:t>you</a:t>
            </a:r>
            <a:r>
              <a:rPr lang="da-DK"/>
              <a:t> feel </a:t>
            </a:r>
            <a:r>
              <a:rPr lang="da-DK" err="1"/>
              <a:t>inspired</a:t>
            </a:r>
            <a:r>
              <a:rPr lang="da-DK"/>
              <a:t> to kickstart </a:t>
            </a:r>
            <a:r>
              <a:rPr lang="da-DK" err="1"/>
              <a:t>your</a:t>
            </a:r>
            <a:r>
              <a:rPr lang="da-DK"/>
              <a:t> </a:t>
            </a:r>
            <a:r>
              <a:rPr lang="da-DK" err="1"/>
              <a:t>own</a:t>
            </a:r>
            <a:r>
              <a:rPr lang="da-DK"/>
              <a:t> </a:t>
            </a:r>
            <a:r>
              <a:rPr lang="da-DK" err="1"/>
              <a:t>journey</a:t>
            </a:r>
            <a:endParaRPr lang="da-DK"/>
          </a:p>
          <a:p>
            <a:pPr marL="171443" indent="-171443">
              <a:buFontTx/>
              <a:buChar char="-"/>
            </a:pPr>
            <a:r>
              <a:rPr lang="da-DK"/>
              <a:t>Feel </a:t>
            </a:r>
            <a:r>
              <a:rPr lang="da-DK" err="1"/>
              <a:t>free</a:t>
            </a:r>
            <a:r>
              <a:rPr lang="da-DK"/>
              <a:t> to </a:t>
            </a:r>
            <a:r>
              <a:rPr lang="da-DK" err="1"/>
              <a:t>reach</a:t>
            </a:r>
            <a:r>
              <a:rPr lang="da-DK"/>
              <a:t> out to </a:t>
            </a:r>
            <a:r>
              <a:rPr lang="da-DK" err="1"/>
              <a:t>me</a:t>
            </a:r>
            <a:r>
              <a:rPr lang="da-DK"/>
              <a:t> via </a:t>
            </a:r>
            <a:r>
              <a:rPr lang="da-DK" err="1"/>
              <a:t>this</a:t>
            </a:r>
            <a:r>
              <a:rPr lang="da-DK"/>
              <a:t> </a:t>
            </a:r>
            <a:r>
              <a:rPr lang="da-DK" err="1"/>
              <a:t>email</a:t>
            </a:r>
            <a:r>
              <a:rPr lang="da-DK"/>
              <a:t> </a:t>
            </a:r>
          </a:p>
          <a:p>
            <a:pPr marL="171443" indent="-171443">
              <a:buFontTx/>
              <a:buChar char="-"/>
            </a:pPr>
            <a:r>
              <a:rPr lang="da-DK"/>
              <a:t>And please </a:t>
            </a:r>
            <a:r>
              <a:rPr lang="da-DK" err="1"/>
              <a:t>remember</a:t>
            </a:r>
            <a:r>
              <a:rPr lang="da-DK"/>
              <a:t> to scan the QR </a:t>
            </a:r>
            <a:r>
              <a:rPr lang="da-DK" err="1"/>
              <a:t>codes</a:t>
            </a:r>
            <a:r>
              <a:rPr lang="da-DK"/>
              <a:t> to </a:t>
            </a:r>
            <a:r>
              <a:rPr lang="da-DK" err="1"/>
              <a:t>stay</a:t>
            </a:r>
            <a:r>
              <a:rPr lang="da-DK"/>
              <a:t> </a:t>
            </a:r>
            <a:r>
              <a:rPr lang="da-DK" err="1"/>
              <a:t>updated</a:t>
            </a:r>
            <a:r>
              <a:rPr lang="da-DK"/>
              <a:t> – I </a:t>
            </a:r>
            <a:r>
              <a:rPr lang="da-DK" err="1"/>
              <a:t>would</a:t>
            </a:r>
            <a:r>
              <a:rPr lang="da-DK"/>
              <a:t> </a:t>
            </a:r>
            <a:r>
              <a:rPr lang="da-DK" err="1"/>
              <a:t>especially</a:t>
            </a:r>
            <a:r>
              <a:rPr lang="da-DK"/>
              <a:t> </a:t>
            </a:r>
            <a:r>
              <a:rPr lang="da-DK" err="1"/>
              <a:t>recommend</a:t>
            </a:r>
            <a:r>
              <a:rPr lang="da-DK"/>
              <a:t> </a:t>
            </a:r>
            <a:r>
              <a:rPr lang="da-DK" err="1"/>
              <a:t>signing</a:t>
            </a:r>
            <a:r>
              <a:rPr lang="da-DK"/>
              <a:t> up to </a:t>
            </a:r>
            <a:r>
              <a:rPr lang="da-DK" err="1"/>
              <a:t>our</a:t>
            </a:r>
            <a:r>
              <a:rPr lang="da-DK"/>
              <a:t> </a:t>
            </a:r>
            <a:r>
              <a:rPr lang="da-DK" err="1"/>
              <a:t>weekly</a:t>
            </a:r>
            <a:r>
              <a:rPr lang="da-DK"/>
              <a:t> newsletter, State of Green </a:t>
            </a:r>
            <a:r>
              <a:rPr lang="da-DK" err="1"/>
              <a:t>Weekly</a:t>
            </a:r>
            <a:r>
              <a:rPr lang="da-DK"/>
              <a:t> </a:t>
            </a:r>
          </a:p>
        </p:txBody>
      </p:sp>
      <p:sp>
        <p:nvSpPr>
          <p:cNvPr id="4" name="Pladsholder til slidenummer 3"/>
          <p:cNvSpPr>
            <a:spLocks noGrp="1"/>
          </p:cNvSpPr>
          <p:nvPr>
            <p:ph type="sldNum" sz="quarter" idx="5"/>
          </p:nvPr>
        </p:nvSpPr>
        <p:spPr/>
        <p:txBody>
          <a:bodyPr/>
          <a:lstStyle/>
          <a:p>
            <a:fld id="{E59E10BB-F074-4B97-AD97-D9EE5DE249AD}" type="slidenum">
              <a:rPr lang="sv-SE" smtClean="0"/>
              <a:t>56</a:t>
            </a:fld>
            <a:endParaRPr lang="sv-SE"/>
          </a:p>
        </p:txBody>
      </p:sp>
    </p:spTree>
    <p:extLst>
      <p:ext uri="{BB962C8B-B14F-4D97-AF65-F5344CB8AC3E}">
        <p14:creationId xmlns:p14="http://schemas.microsoft.com/office/powerpoint/2010/main" val="118341284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defTabSz="914365">
              <a:defRPr/>
            </a:pPr>
            <a:r>
              <a:rPr lang="da-DK" dirty="0">
                <a:solidFill>
                  <a:srgbClr val="FFFFFF"/>
                </a:solidFill>
                <a:latin typeface="+mn-lt"/>
              </a:rPr>
              <a:t>Sound of Green, a podcast by State of Green, offers </a:t>
            </a:r>
            <a:r>
              <a:rPr lang="da-DK" dirty="0" err="1">
                <a:solidFill>
                  <a:srgbClr val="FFFFFF"/>
                </a:solidFill>
                <a:latin typeface="+mn-lt"/>
              </a:rPr>
              <a:t>insights</a:t>
            </a:r>
            <a:r>
              <a:rPr lang="da-DK" dirty="0">
                <a:solidFill>
                  <a:srgbClr val="FFFFFF"/>
                </a:solidFill>
                <a:latin typeface="+mn-lt"/>
              </a:rPr>
              <a:t> and </a:t>
            </a:r>
            <a:r>
              <a:rPr lang="da-DK" dirty="0" err="1">
                <a:solidFill>
                  <a:srgbClr val="FFFFFF"/>
                </a:solidFill>
                <a:latin typeface="+mn-lt"/>
              </a:rPr>
              <a:t>perspective</a:t>
            </a:r>
            <a:r>
              <a:rPr lang="da-DK" dirty="0">
                <a:solidFill>
                  <a:srgbClr val="FFFFFF"/>
                </a:solidFill>
                <a:latin typeface="+mn-lt"/>
              </a:rPr>
              <a:t> on the green global </a:t>
            </a:r>
            <a:r>
              <a:rPr lang="da-DK" dirty="0" err="1">
                <a:solidFill>
                  <a:srgbClr val="FFFFFF"/>
                </a:solidFill>
                <a:latin typeface="+mn-lt"/>
              </a:rPr>
              <a:t>challenges</a:t>
            </a:r>
            <a:r>
              <a:rPr lang="da-DK" dirty="0">
                <a:solidFill>
                  <a:srgbClr val="FFFFFF"/>
                </a:solidFill>
                <a:latin typeface="+mn-lt"/>
              </a:rPr>
              <a:t>.</a:t>
            </a:r>
          </a:p>
          <a:p>
            <a:pPr defTabSz="914365">
              <a:defRPr/>
            </a:pPr>
            <a:endParaRPr lang="da-DK" dirty="0">
              <a:solidFill>
                <a:srgbClr val="FFFFFF"/>
              </a:solidFill>
              <a:latin typeface="+mn-lt"/>
            </a:endParaRPr>
          </a:p>
          <a:p>
            <a:pPr defTabSz="914365">
              <a:defRPr/>
            </a:pPr>
            <a:r>
              <a:rPr lang="da-DK" dirty="0">
                <a:solidFill>
                  <a:srgbClr val="FFFFFF"/>
                </a:solidFill>
                <a:latin typeface="+mn-lt"/>
              </a:rPr>
              <a:t>Indsæt relevant podcast afsnit.</a:t>
            </a:r>
          </a:p>
          <a:p>
            <a:endParaRPr lang="en-DK"/>
          </a:p>
        </p:txBody>
      </p:sp>
      <p:sp>
        <p:nvSpPr>
          <p:cNvPr id="4" name="Pladsholder til slidenummer 3"/>
          <p:cNvSpPr>
            <a:spLocks noGrp="1"/>
          </p:cNvSpPr>
          <p:nvPr>
            <p:ph type="sldNum" sz="quarter" idx="5"/>
          </p:nvPr>
        </p:nvSpPr>
        <p:spPr/>
        <p:txBody>
          <a:bodyPr/>
          <a:lstStyle/>
          <a:p>
            <a:fld id="{E59E10BB-F074-4B97-AD97-D9EE5DE249AD}" type="slidenum">
              <a:rPr lang="sv-SE" smtClean="0"/>
              <a:pPr/>
              <a:t>57</a:t>
            </a:fld>
            <a:endParaRPr lang="sv-SE"/>
          </a:p>
        </p:txBody>
      </p:sp>
    </p:spTree>
    <p:extLst>
      <p:ext uri="{BB962C8B-B14F-4D97-AF65-F5344CB8AC3E}">
        <p14:creationId xmlns:p14="http://schemas.microsoft.com/office/powerpoint/2010/main" val="224109462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defTabSz="914365">
              <a:defRPr/>
            </a:pPr>
            <a:r>
              <a:rPr lang="da-DK">
                <a:solidFill>
                  <a:srgbClr val="FFFFFF"/>
                </a:solidFill>
                <a:latin typeface="+mn-lt"/>
              </a:rPr>
              <a:t>Sound of Green, a podcast by State of Green, offers </a:t>
            </a:r>
            <a:r>
              <a:rPr lang="da-DK" err="1">
                <a:solidFill>
                  <a:srgbClr val="FFFFFF"/>
                </a:solidFill>
                <a:latin typeface="+mn-lt"/>
              </a:rPr>
              <a:t>insights</a:t>
            </a:r>
            <a:r>
              <a:rPr lang="da-DK">
                <a:solidFill>
                  <a:srgbClr val="FFFFFF"/>
                </a:solidFill>
                <a:latin typeface="+mn-lt"/>
              </a:rPr>
              <a:t> and </a:t>
            </a:r>
            <a:r>
              <a:rPr lang="da-DK" err="1">
                <a:solidFill>
                  <a:srgbClr val="FFFFFF"/>
                </a:solidFill>
                <a:latin typeface="+mn-lt"/>
              </a:rPr>
              <a:t>perspective</a:t>
            </a:r>
            <a:r>
              <a:rPr lang="da-DK">
                <a:solidFill>
                  <a:srgbClr val="FFFFFF"/>
                </a:solidFill>
                <a:latin typeface="+mn-lt"/>
              </a:rPr>
              <a:t> on the green global </a:t>
            </a:r>
            <a:r>
              <a:rPr lang="da-DK" err="1">
                <a:solidFill>
                  <a:srgbClr val="FFFFFF"/>
                </a:solidFill>
                <a:latin typeface="+mn-lt"/>
              </a:rPr>
              <a:t>challenges</a:t>
            </a:r>
            <a:r>
              <a:rPr lang="da-DK">
                <a:solidFill>
                  <a:srgbClr val="FFFFFF"/>
                </a:solidFill>
                <a:latin typeface="+mn-lt"/>
              </a:rPr>
              <a:t>.</a:t>
            </a:r>
          </a:p>
          <a:p>
            <a:pPr defTabSz="914365">
              <a:defRPr/>
            </a:pPr>
            <a:endParaRPr lang="da-DK">
              <a:solidFill>
                <a:srgbClr val="FFFFFF"/>
              </a:solidFill>
              <a:latin typeface="+mn-lt"/>
            </a:endParaRPr>
          </a:p>
          <a:p>
            <a:pPr defTabSz="914365">
              <a:defRPr/>
            </a:pPr>
            <a:r>
              <a:rPr lang="da-DK">
                <a:solidFill>
                  <a:srgbClr val="FFFFFF"/>
                </a:solidFill>
                <a:latin typeface="+mn-lt"/>
              </a:rPr>
              <a:t>Indsæt relevant podcast afsnit.</a:t>
            </a:r>
          </a:p>
          <a:p>
            <a:endParaRPr lang="en-DK"/>
          </a:p>
        </p:txBody>
      </p:sp>
      <p:sp>
        <p:nvSpPr>
          <p:cNvPr id="4" name="Pladsholder til slidenummer 3"/>
          <p:cNvSpPr>
            <a:spLocks noGrp="1"/>
          </p:cNvSpPr>
          <p:nvPr>
            <p:ph type="sldNum" sz="quarter" idx="5"/>
          </p:nvPr>
        </p:nvSpPr>
        <p:spPr/>
        <p:txBody>
          <a:bodyPr/>
          <a:lstStyle/>
          <a:p>
            <a:fld id="{E59E10BB-F074-4B97-AD97-D9EE5DE249AD}" type="slidenum">
              <a:rPr lang="sv-SE" smtClean="0"/>
              <a:pPr/>
              <a:t>58</a:t>
            </a:fld>
            <a:endParaRPr lang="sv-SE"/>
          </a:p>
        </p:txBody>
      </p:sp>
    </p:spTree>
    <p:extLst>
      <p:ext uri="{BB962C8B-B14F-4D97-AF65-F5344CB8AC3E}">
        <p14:creationId xmlns:p14="http://schemas.microsoft.com/office/powerpoint/2010/main" val="2361222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4.png"/><Relationship Id="rId1" Type="http://schemas.openxmlformats.org/officeDocument/2006/relationships/slideMaster" Target="../slideMasters/slideMaster4.xml"/><Relationship Id="rId4" Type="http://schemas.openxmlformats.org/officeDocument/2006/relationships/image" Target="../media/image5.png"/></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01 Front: Green">
    <p:bg>
      <p:bgPr>
        <a:solidFill>
          <a:schemeClr val="accent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FC23ABA-1E50-6246-9F09-78B4972ABAE7}"/>
              </a:ext>
            </a:extLst>
          </p:cNvPr>
          <p:cNvPicPr>
            <a:picLocks noChangeAspect="1"/>
          </p:cNvPicPr>
          <p:nvPr userDrawn="1"/>
        </p:nvPicPr>
        <p:blipFill>
          <a:blip r:embed="rId2"/>
          <a:stretch>
            <a:fillRect/>
          </a:stretch>
        </p:blipFill>
        <p:spPr>
          <a:xfrm>
            <a:off x="414337" y="5984547"/>
            <a:ext cx="587237" cy="587237"/>
          </a:xfrm>
          <a:prstGeom prst="rect">
            <a:avLst/>
          </a:prstGeom>
        </p:spPr>
      </p:pic>
      <p:sp>
        <p:nvSpPr>
          <p:cNvPr id="11" name="TextBox 10">
            <a:extLst>
              <a:ext uri="{FF2B5EF4-FFF2-40B4-BE49-F238E27FC236}">
                <a16:creationId xmlns:a16="http://schemas.microsoft.com/office/drawing/2014/main" id="{A7A679A5-63EA-8943-A991-7425A31A02A7}"/>
              </a:ext>
            </a:extLst>
          </p:cNvPr>
          <p:cNvSpPr txBox="1"/>
          <p:nvPr userDrawn="1"/>
        </p:nvSpPr>
        <p:spPr>
          <a:xfrm>
            <a:off x="1201906" y="6203761"/>
            <a:ext cx="365760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200" b="0" i="0" noProof="0">
                <a:solidFill>
                  <a:srgbClr val="FFFFFF"/>
                </a:solidFill>
                <a:latin typeface="Unica 77 LL" panose="020B0504010101010104" pitchFamily="34" charset="77"/>
                <a:cs typeface="Unica 77 LL" panose="020B0504010101010104" pitchFamily="34" charset="77"/>
              </a:rPr>
              <a:t>Connect. </a:t>
            </a:r>
            <a:r>
              <a:rPr lang="da-DK" sz="1200" b="0" i="0" noProof="0" err="1">
                <a:solidFill>
                  <a:srgbClr val="FFFFFF"/>
                </a:solidFill>
                <a:latin typeface="Unica 77 LL" panose="020B0504010101010104" pitchFamily="34" charset="77"/>
                <a:cs typeface="Unica 77 LL" panose="020B0504010101010104" pitchFamily="34" charset="77"/>
              </a:rPr>
              <a:t>Inspire</a:t>
            </a:r>
            <a:r>
              <a:rPr lang="da-DK" sz="1200" b="0" i="0" noProof="0">
                <a:solidFill>
                  <a:srgbClr val="FFFFFF"/>
                </a:solidFill>
                <a:latin typeface="Unica 77 LL" panose="020B0504010101010104" pitchFamily="34" charset="77"/>
                <a:cs typeface="Unica 77 LL" panose="020B0504010101010104" pitchFamily="34" charset="77"/>
              </a:rPr>
              <a:t>. </a:t>
            </a:r>
            <a:r>
              <a:rPr lang="da-DK" sz="1200" b="0" i="0" noProof="0" err="1">
                <a:solidFill>
                  <a:srgbClr val="FFFFFF"/>
                </a:solidFill>
                <a:latin typeface="Unica 77 LL" panose="020B0504010101010104" pitchFamily="34" charset="77"/>
                <a:cs typeface="Unica 77 LL" panose="020B0504010101010104" pitchFamily="34" charset="77"/>
              </a:rPr>
              <a:t>Share</a:t>
            </a:r>
            <a:r>
              <a:rPr lang="da-DK" sz="1200" b="0" i="0" noProof="0">
                <a:solidFill>
                  <a:srgbClr val="FFFFFF"/>
                </a:solidFill>
                <a:latin typeface="Unica 77 LL" panose="020B0504010101010104" pitchFamily="34" charset="77"/>
                <a:cs typeface="Unica 77 LL" panose="020B0504010101010104" pitchFamily="34" charset="77"/>
              </a:rPr>
              <a:t>. </a:t>
            </a:r>
            <a:r>
              <a:rPr lang="da-DK" sz="1200" b="0" i="0" noProof="0" err="1">
                <a:solidFill>
                  <a:srgbClr val="FFFFFF"/>
                </a:solidFill>
                <a:latin typeface="Unica 77 LL" panose="020B0504010101010104" pitchFamily="34" charset="77"/>
                <a:cs typeface="Unica 77 LL" panose="020B0504010101010104" pitchFamily="34" charset="77"/>
              </a:rPr>
              <a:t>Think</a:t>
            </a:r>
            <a:r>
              <a:rPr lang="da-DK" sz="1200" b="0" i="0" noProof="0">
                <a:solidFill>
                  <a:srgbClr val="FFFFFF"/>
                </a:solidFill>
                <a:latin typeface="Unica 77 LL" panose="020B0504010101010104" pitchFamily="34" charset="77"/>
                <a:cs typeface="Unica 77 LL" panose="020B0504010101010104" pitchFamily="34" charset="77"/>
              </a:rPr>
              <a:t> Denmark</a:t>
            </a:r>
            <a:endParaRPr lang="en-GB" sz="1200" b="0" i="0" noProof="0">
              <a:solidFill>
                <a:srgbClr val="FFFFFF"/>
              </a:solidFill>
              <a:latin typeface="Unica 77 LL" panose="020B0504010101010104" pitchFamily="34" charset="77"/>
              <a:cs typeface="Unica 77 LL" panose="020B0504010101010104" pitchFamily="34" charset="77"/>
            </a:endParaRPr>
          </a:p>
        </p:txBody>
      </p:sp>
      <p:sp>
        <p:nvSpPr>
          <p:cNvPr id="7" name="Text Placeholder 3">
            <a:extLst>
              <a:ext uri="{FF2B5EF4-FFF2-40B4-BE49-F238E27FC236}">
                <a16:creationId xmlns:a16="http://schemas.microsoft.com/office/drawing/2014/main" id="{D1EB5591-5C0B-4CB7-9B20-5758341588BD}"/>
              </a:ext>
            </a:extLst>
          </p:cNvPr>
          <p:cNvSpPr>
            <a:spLocks noGrp="1"/>
          </p:cNvSpPr>
          <p:nvPr>
            <p:ph type="body" sz="quarter" idx="14" hasCustomPrompt="1"/>
          </p:nvPr>
        </p:nvSpPr>
        <p:spPr>
          <a:xfrm>
            <a:off x="414338" y="663211"/>
            <a:ext cx="11357953" cy="727927"/>
          </a:xfrm>
          <a:prstGeom prst="rect">
            <a:avLst/>
          </a:prstGeom>
        </p:spPr>
        <p:txBody>
          <a:bodyPr lIns="0" tIns="0" rIns="0" bIns="0"/>
          <a:lstStyle>
            <a:lvl1pPr marL="0" indent="0" defTabSz="360000">
              <a:spcBef>
                <a:spcPts val="0"/>
              </a:spcBef>
              <a:buNone/>
              <a:defRPr sz="5600" b="1">
                <a:solidFill>
                  <a:srgbClr val="FFFFFF"/>
                </a:solidFill>
                <a:latin typeface="Unica 77 LL" panose="020B0504010101010104" pitchFamily="34" charset="0"/>
                <a:cs typeface="Unica 77 LL" panose="020B0504010101010104" pitchFamily="34" charset="0"/>
              </a:defRPr>
            </a:lvl1pPr>
            <a:lvl2pPr>
              <a:defRPr sz="4800"/>
            </a:lvl2pPr>
            <a:lvl3pPr>
              <a:defRPr sz="4800"/>
            </a:lvl3pPr>
            <a:lvl4pPr>
              <a:defRPr sz="4800"/>
            </a:lvl4pPr>
            <a:lvl5pPr>
              <a:defRPr sz="4800"/>
            </a:lvl5pPr>
          </a:lstStyle>
          <a:p>
            <a:pPr lvl="0"/>
            <a:r>
              <a:rPr lang="en-US"/>
              <a:t>Title</a:t>
            </a:r>
          </a:p>
        </p:txBody>
      </p:sp>
      <p:sp>
        <p:nvSpPr>
          <p:cNvPr id="13" name="Text Placeholder 5">
            <a:extLst>
              <a:ext uri="{FF2B5EF4-FFF2-40B4-BE49-F238E27FC236}">
                <a16:creationId xmlns:a16="http://schemas.microsoft.com/office/drawing/2014/main" id="{D10D8F9B-ABD1-4589-8AC7-E5FFE21307CA}"/>
              </a:ext>
            </a:extLst>
          </p:cNvPr>
          <p:cNvSpPr>
            <a:spLocks noGrp="1"/>
          </p:cNvSpPr>
          <p:nvPr>
            <p:ph type="body" sz="quarter" idx="16" hasCustomPrompt="1"/>
          </p:nvPr>
        </p:nvSpPr>
        <p:spPr>
          <a:xfrm>
            <a:off x="414337" y="1523291"/>
            <a:ext cx="9802814" cy="1025251"/>
          </a:xfrm>
          <a:prstGeom prst="rect">
            <a:avLst/>
          </a:prstGeom>
        </p:spPr>
        <p:txBody>
          <a:bodyPr lIns="0" tIns="0" rIns="0" bIns="0"/>
          <a:lstStyle>
            <a:lvl1pPr marL="0" indent="0" defTabSz="360000">
              <a:spcBef>
                <a:spcPts val="0"/>
              </a:spcBef>
              <a:buNone/>
              <a:defRPr sz="3000" b="0" i="0">
                <a:solidFill>
                  <a:srgbClr val="FFFFFF"/>
                </a:solidFill>
                <a:latin typeface="Unica 77 LL" panose="020B0504010101010104" pitchFamily="34" charset="0"/>
                <a:cs typeface="Unica 77 LL" panose="020B0504010101010104" pitchFamily="34" charset="77"/>
              </a:defRPr>
            </a:lvl1pPr>
            <a:lvl2pPr>
              <a:defRPr sz="1800"/>
            </a:lvl2pPr>
            <a:lvl3pPr>
              <a:defRPr sz="1800"/>
            </a:lvl3pPr>
            <a:lvl4pPr>
              <a:defRPr sz="1800"/>
            </a:lvl4pPr>
            <a:lvl5pPr>
              <a:defRPr sz="1800"/>
            </a:lvl5pPr>
          </a:lstStyle>
          <a:p>
            <a:pPr lvl="0"/>
            <a:r>
              <a:rPr lang="en-GB"/>
              <a:t>Subtitles</a:t>
            </a:r>
            <a:endParaRPr lang="en-DK"/>
          </a:p>
        </p:txBody>
      </p:sp>
      <p:sp>
        <p:nvSpPr>
          <p:cNvPr id="14" name="Text Placeholder 5">
            <a:extLst>
              <a:ext uri="{FF2B5EF4-FFF2-40B4-BE49-F238E27FC236}">
                <a16:creationId xmlns:a16="http://schemas.microsoft.com/office/drawing/2014/main" id="{83771C21-2AD9-46AB-9B4E-5009B4326898}"/>
              </a:ext>
            </a:extLst>
          </p:cNvPr>
          <p:cNvSpPr>
            <a:spLocks noGrp="1"/>
          </p:cNvSpPr>
          <p:nvPr>
            <p:ph type="body" sz="quarter" idx="18" hasCustomPrompt="1"/>
          </p:nvPr>
        </p:nvSpPr>
        <p:spPr>
          <a:xfrm>
            <a:off x="414337" y="2704418"/>
            <a:ext cx="9802814" cy="300214"/>
          </a:xfrm>
          <a:prstGeom prst="rect">
            <a:avLst/>
          </a:prstGeom>
        </p:spPr>
        <p:txBody>
          <a:bodyPr lIns="0" tIns="0" rIns="0" bIns="0"/>
          <a:lstStyle>
            <a:lvl1pPr marL="0" indent="0" defTabSz="360000">
              <a:spcBef>
                <a:spcPts val="0"/>
              </a:spcBef>
              <a:buNone/>
              <a:defRPr sz="1800" b="0" i="0">
                <a:solidFill>
                  <a:srgbClr val="FFFFFF"/>
                </a:solidFill>
                <a:latin typeface="Unica 77 LL" panose="020B0504010101010104" pitchFamily="34" charset="77"/>
                <a:cs typeface="Unica 77 LL" panose="020B0504010101010104" pitchFamily="34" charset="77"/>
              </a:defRPr>
            </a:lvl1pPr>
            <a:lvl2pPr>
              <a:defRPr sz="1800"/>
            </a:lvl2pPr>
            <a:lvl3pPr>
              <a:defRPr sz="1800"/>
            </a:lvl3pPr>
            <a:lvl4pPr>
              <a:defRPr sz="1800"/>
            </a:lvl4pPr>
            <a:lvl5pPr>
              <a:defRPr sz="1800"/>
            </a:lvl5pPr>
          </a:lstStyle>
          <a:p>
            <a:pPr lvl="0"/>
            <a:r>
              <a:rPr lang="en-GB"/>
              <a:t>Presenter: Name, title</a:t>
            </a:r>
            <a:endParaRPr lang="en-DK"/>
          </a:p>
        </p:txBody>
      </p:sp>
    </p:spTree>
    <p:extLst>
      <p:ext uri="{BB962C8B-B14F-4D97-AF65-F5344CB8AC3E}">
        <p14:creationId xmlns:p14="http://schemas.microsoft.com/office/powerpoint/2010/main" val="1349292015"/>
      </p:ext>
    </p:extLst>
  </p:cSld>
  <p:clrMapOvr>
    <a:masterClrMapping/>
  </p:clrMapOvr>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hf sldNum="0" hdr="0" ftr="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01 Front: White">
    <p:bg>
      <p:bgPr>
        <a:solidFill>
          <a:srgbClr val="FFFFFF"/>
        </a:solidFill>
        <a:effectLst/>
      </p:bgPr>
    </p:bg>
    <p:spTree>
      <p:nvGrpSpPr>
        <p:cNvPr id="1" name=""/>
        <p:cNvGrpSpPr/>
        <p:nvPr/>
      </p:nvGrpSpPr>
      <p:grpSpPr>
        <a:xfrm>
          <a:off x="0" y="0"/>
          <a:ext cx="0" cy="0"/>
          <a:chOff x="0" y="0"/>
          <a:chExt cx="0" cy="0"/>
        </a:xfrm>
      </p:grpSpPr>
      <p:sp>
        <p:nvSpPr>
          <p:cNvPr id="8" name="Text Placeholder 3">
            <a:extLst>
              <a:ext uri="{FF2B5EF4-FFF2-40B4-BE49-F238E27FC236}">
                <a16:creationId xmlns:a16="http://schemas.microsoft.com/office/drawing/2014/main" id="{7A34DD17-49A5-7642-9EB9-1AB667614D51}"/>
              </a:ext>
            </a:extLst>
          </p:cNvPr>
          <p:cNvSpPr>
            <a:spLocks noGrp="1"/>
          </p:cNvSpPr>
          <p:nvPr>
            <p:ph type="body" sz="quarter" idx="14" hasCustomPrompt="1"/>
          </p:nvPr>
        </p:nvSpPr>
        <p:spPr>
          <a:xfrm>
            <a:off x="414338" y="663211"/>
            <a:ext cx="11357953" cy="712297"/>
          </a:xfrm>
          <a:prstGeom prst="rect">
            <a:avLst/>
          </a:prstGeom>
        </p:spPr>
        <p:txBody>
          <a:bodyPr lIns="0" tIns="0" rIns="0" bIns="0"/>
          <a:lstStyle>
            <a:lvl1pPr marL="0" indent="0" defTabSz="360000">
              <a:spcBef>
                <a:spcPts val="0"/>
              </a:spcBef>
              <a:buNone/>
              <a:defRPr sz="5600" b="1" i="0">
                <a:solidFill>
                  <a:schemeClr val="accent1"/>
                </a:solidFill>
                <a:latin typeface="Unica 77 LL" panose="020B0504010101010104" pitchFamily="34" charset="77"/>
                <a:cs typeface="Unica 77 LL" panose="020B0504010101010104" pitchFamily="34" charset="77"/>
              </a:defRPr>
            </a:lvl1pPr>
            <a:lvl2pPr>
              <a:defRPr sz="4800"/>
            </a:lvl2pPr>
            <a:lvl3pPr>
              <a:defRPr sz="4800"/>
            </a:lvl3pPr>
            <a:lvl4pPr>
              <a:defRPr sz="4800"/>
            </a:lvl4pPr>
            <a:lvl5pPr>
              <a:defRPr sz="4800"/>
            </a:lvl5pPr>
          </a:lstStyle>
          <a:p>
            <a:pPr lvl="0"/>
            <a:r>
              <a:rPr lang="en-US"/>
              <a:t>Title</a:t>
            </a:r>
          </a:p>
        </p:txBody>
      </p:sp>
      <p:sp>
        <p:nvSpPr>
          <p:cNvPr id="10" name="Text Placeholder 5">
            <a:extLst>
              <a:ext uri="{FF2B5EF4-FFF2-40B4-BE49-F238E27FC236}">
                <a16:creationId xmlns:a16="http://schemas.microsoft.com/office/drawing/2014/main" id="{52266EDE-9C3D-514A-AECD-E782FBB0B27F}"/>
              </a:ext>
            </a:extLst>
          </p:cNvPr>
          <p:cNvSpPr>
            <a:spLocks noGrp="1"/>
          </p:cNvSpPr>
          <p:nvPr>
            <p:ph type="body" sz="quarter" idx="16" hasCustomPrompt="1"/>
          </p:nvPr>
        </p:nvSpPr>
        <p:spPr>
          <a:xfrm>
            <a:off x="414338" y="1551872"/>
            <a:ext cx="9802814" cy="917790"/>
          </a:xfrm>
          <a:prstGeom prst="rect">
            <a:avLst/>
          </a:prstGeom>
        </p:spPr>
        <p:txBody>
          <a:bodyPr lIns="0" tIns="0" rIns="0" bIns="0"/>
          <a:lstStyle>
            <a:lvl1pPr marL="0" indent="0" defTabSz="360000">
              <a:spcBef>
                <a:spcPts val="0"/>
              </a:spcBef>
              <a:buNone/>
              <a:defRPr sz="3000" b="0" i="0">
                <a:solidFill>
                  <a:schemeClr val="accent1"/>
                </a:solidFill>
                <a:latin typeface="Unica 77 LL" panose="020B0504010101010104" pitchFamily="34" charset="77"/>
                <a:cs typeface="Unica 77 LL" panose="020B0504010101010104" pitchFamily="34" charset="77"/>
              </a:defRPr>
            </a:lvl1pPr>
            <a:lvl2pPr>
              <a:defRPr sz="1800"/>
            </a:lvl2pPr>
            <a:lvl3pPr>
              <a:defRPr sz="1800"/>
            </a:lvl3pPr>
            <a:lvl4pPr>
              <a:defRPr sz="1800"/>
            </a:lvl4pPr>
            <a:lvl5pPr>
              <a:defRPr sz="1800"/>
            </a:lvl5pPr>
          </a:lstStyle>
          <a:p>
            <a:pPr lvl="0"/>
            <a:r>
              <a:rPr lang="en-GB"/>
              <a:t>Subtitle </a:t>
            </a:r>
            <a:endParaRPr lang="en-DK"/>
          </a:p>
        </p:txBody>
      </p:sp>
      <p:sp>
        <p:nvSpPr>
          <p:cNvPr id="12" name="Text Placeholder 5">
            <a:extLst>
              <a:ext uri="{FF2B5EF4-FFF2-40B4-BE49-F238E27FC236}">
                <a16:creationId xmlns:a16="http://schemas.microsoft.com/office/drawing/2014/main" id="{2BDB55EA-6D17-3C42-AC6D-20571BB7C3E5}"/>
              </a:ext>
            </a:extLst>
          </p:cNvPr>
          <p:cNvSpPr>
            <a:spLocks noGrp="1"/>
          </p:cNvSpPr>
          <p:nvPr>
            <p:ph type="body" sz="quarter" idx="18" hasCustomPrompt="1"/>
          </p:nvPr>
        </p:nvSpPr>
        <p:spPr>
          <a:xfrm>
            <a:off x="414338" y="2658577"/>
            <a:ext cx="9802814" cy="300214"/>
          </a:xfrm>
          <a:prstGeom prst="rect">
            <a:avLst/>
          </a:prstGeom>
        </p:spPr>
        <p:txBody>
          <a:bodyPr lIns="0" tIns="0" rIns="0" bIns="0"/>
          <a:lstStyle>
            <a:lvl1pPr marL="0" indent="0" defTabSz="360000">
              <a:spcBef>
                <a:spcPts val="0"/>
              </a:spcBef>
              <a:buNone/>
              <a:defRPr sz="1800" b="0" i="0">
                <a:solidFill>
                  <a:schemeClr val="accent1"/>
                </a:solidFill>
                <a:latin typeface="Unica 77 LL" panose="020B0504010101010104" pitchFamily="34" charset="77"/>
                <a:cs typeface="Unica 77 LL" panose="020B0504010101010104" pitchFamily="34" charset="77"/>
              </a:defRPr>
            </a:lvl1pPr>
            <a:lvl2pPr>
              <a:defRPr sz="1800"/>
            </a:lvl2pPr>
            <a:lvl3pPr>
              <a:defRPr sz="1800"/>
            </a:lvl3pPr>
            <a:lvl4pPr>
              <a:defRPr sz="1800"/>
            </a:lvl4pPr>
            <a:lvl5pPr>
              <a:defRPr sz="1800"/>
            </a:lvl5pPr>
          </a:lstStyle>
          <a:p>
            <a:pPr lvl="0"/>
            <a:r>
              <a:rPr lang="en-GB"/>
              <a:t>Presenter: Name, title</a:t>
            </a:r>
            <a:endParaRPr lang="en-DK"/>
          </a:p>
        </p:txBody>
      </p:sp>
    </p:spTree>
    <p:extLst>
      <p:ext uri="{BB962C8B-B14F-4D97-AF65-F5344CB8AC3E}">
        <p14:creationId xmlns:p14="http://schemas.microsoft.com/office/powerpoint/2010/main" val="1771146026"/>
      </p:ext>
    </p:extLst>
  </p:cSld>
  <p:clrMapOvr>
    <a:masterClrMapping/>
  </p:clrMapOvr>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hf sldNum="0" hdr="0" ftr="0"/>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02 Two columns: Green/white">
    <p:bg>
      <p:bgPr>
        <a:solidFill>
          <a:srgbClr val="FFFFFF"/>
        </a:solidFill>
        <a:effectLst/>
      </p:bgPr>
    </p:bg>
    <p:spTree>
      <p:nvGrpSpPr>
        <p:cNvPr id="1" name=""/>
        <p:cNvGrpSpPr/>
        <p:nvPr/>
      </p:nvGrpSpPr>
      <p:grpSpPr>
        <a:xfrm>
          <a:off x="0" y="0"/>
          <a:ext cx="0" cy="0"/>
          <a:chOff x="0" y="0"/>
          <a:chExt cx="0" cy="0"/>
        </a:xfrm>
      </p:grpSpPr>
      <p:sp>
        <p:nvSpPr>
          <p:cNvPr id="12" name="Text Placeholder 3">
            <a:extLst>
              <a:ext uri="{FF2B5EF4-FFF2-40B4-BE49-F238E27FC236}">
                <a16:creationId xmlns:a16="http://schemas.microsoft.com/office/drawing/2014/main" id="{6F1EED7D-F8A9-E645-92C2-37F64B245295}"/>
              </a:ext>
            </a:extLst>
          </p:cNvPr>
          <p:cNvSpPr>
            <a:spLocks noGrp="1"/>
          </p:cNvSpPr>
          <p:nvPr>
            <p:ph type="body" sz="quarter" idx="14" hasCustomPrompt="1"/>
          </p:nvPr>
        </p:nvSpPr>
        <p:spPr>
          <a:xfrm>
            <a:off x="414338" y="663211"/>
            <a:ext cx="11357953" cy="682989"/>
          </a:xfrm>
          <a:prstGeom prst="rect">
            <a:avLst/>
          </a:prstGeom>
        </p:spPr>
        <p:txBody>
          <a:bodyPr lIns="0" tIns="0" rIns="0" bIns="0"/>
          <a:lstStyle>
            <a:lvl1pPr marL="0" indent="0" defTabSz="360000">
              <a:spcBef>
                <a:spcPts val="0"/>
              </a:spcBef>
              <a:buNone/>
              <a:defRPr sz="4000" b="1">
                <a:solidFill>
                  <a:schemeClr val="accent1"/>
                </a:solidFill>
                <a:latin typeface="Unica 77 LL" panose="020B0504010101010104" pitchFamily="34" charset="0"/>
                <a:cs typeface="Unica 77 LL" panose="020B0504010101010104" pitchFamily="34" charset="0"/>
              </a:defRPr>
            </a:lvl1pPr>
            <a:lvl2pPr>
              <a:defRPr sz="4800"/>
            </a:lvl2pPr>
            <a:lvl3pPr>
              <a:defRPr sz="4800"/>
            </a:lvl3pPr>
            <a:lvl4pPr>
              <a:defRPr sz="4800"/>
            </a:lvl4pPr>
            <a:lvl5pPr>
              <a:defRPr sz="4800"/>
            </a:lvl5pPr>
          </a:lstStyle>
          <a:p>
            <a:pPr lvl="0"/>
            <a:r>
              <a:rPr lang="en-GB"/>
              <a:t>Title</a:t>
            </a:r>
          </a:p>
        </p:txBody>
      </p:sp>
      <p:sp>
        <p:nvSpPr>
          <p:cNvPr id="13" name="Text Placeholder 2">
            <a:extLst>
              <a:ext uri="{FF2B5EF4-FFF2-40B4-BE49-F238E27FC236}">
                <a16:creationId xmlns:a16="http://schemas.microsoft.com/office/drawing/2014/main" id="{66647FC9-1FF2-6C44-AF87-1947ACFFDC94}"/>
              </a:ext>
            </a:extLst>
          </p:cNvPr>
          <p:cNvSpPr>
            <a:spLocks noGrp="1"/>
          </p:cNvSpPr>
          <p:nvPr>
            <p:ph idx="1" hasCustomPrompt="1"/>
          </p:nvPr>
        </p:nvSpPr>
        <p:spPr>
          <a:xfrm>
            <a:off x="419708" y="1817370"/>
            <a:ext cx="5523892" cy="4009852"/>
          </a:xfrm>
          <a:prstGeom prst="rect">
            <a:avLst/>
          </a:prstGeom>
        </p:spPr>
        <p:txBody>
          <a:bodyPr vert="horz" lIns="0" tIns="0" rIns="0" bIns="0" rtlCol="0">
            <a:normAutofit/>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a:solidFill>
                  <a:schemeClr val="accent1"/>
                </a:solidFill>
                <a:latin typeface="Unica 77 LL" panose="020B0504010101010104" pitchFamily="34" charset="0"/>
                <a:cs typeface="Unica 77 LL" panose="020B0504010101010104" pitchFamily="34" charset="0"/>
              </a:defRPr>
            </a:lvl1pPr>
            <a:lvl2pPr marL="685800" indent="-228600">
              <a:buFont typeface="Arial" panose="020B0604020202020204" pitchFamily="34" charset="0"/>
              <a:buChar char="•"/>
              <a:defRPr sz="1800">
                <a:solidFill>
                  <a:schemeClr val="accent1"/>
                </a:solidFill>
                <a:latin typeface="Unica 77 LL" panose="020B0504010101010104" pitchFamily="34" charset="0"/>
                <a:cs typeface="Unica 77 LL" panose="020B0504010101010104" pitchFamily="34" charset="0"/>
              </a:defRPr>
            </a:lvl2pPr>
          </a:lstStyle>
          <a:p>
            <a:pPr lvl="0"/>
            <a:r>
              <a:rPr lang="da-DK" err="1"/>
              <a:t>Bullets</a:t>
            </a:r>
            <a:r>
              <a:rPr lang="da-DK"/>
              <a:t>/</a:t>
            </a:r>
            <a:r>
              <a:rPr lang="da-DK" err="1"/>
              <a:t>text</a:t>
            </a:r>
            <a:r>
              <a:rPr lang="da-DK"/>
              <a:t> in column</a:t>
            </a:r>
          </a:p>
          <a:p>
            <a:pPr lvl="1"/>
            <a:r>
              <a:rPr lang="da-DK"/>
              <a:t>Level 2</a:t>
            </a:r>
          </a:p>
          <a:p>
            <a:pPr lvl="0"/>
            <a:endParaRPr lang="da-DK"/>
          </a:p>
        </p:txBody>
      </p:sp>
      <p:sp>
        <p:nvSpPr>
          <p:cNvPr id="15" name="Text Placeholder 2">
            <a:extLst>
              <a:ext uri="{FF2B5EF4-FFF2-40B4-BE49-F238E27FC236}">
                <a16:creationId xmlns:a16="http://schemas.microsoft.com/office/drawing/2014/main" id="{292AA6B8-3E69-3E46-B570-4AF3E3C77269}"/>
              </a:ext>
            </a:extLst>
          </p:cNvPr>
          <p:cNvSpPr>
            <a:spLocks noGrp="1"/>
          </p:cNvSpPr>
          <p:nvPr>
            <p:ph idx="15" hasCustomPrompt="1"/>
          </p:nvPr>
        </p:nvSpPr>
        <p:spPr>
          <a:xfrm>
            <a:off x="6248402" y="1817370"/>
            <a:ext cx="5523892" cy="4009852"/>
          </a:xfrm>
          <a:prstGeom prst="rect">
            <a:avLst/>
          </a:prstGeom>
        </p:spPr>
        <p:txBody>
          <a:bodyPr vert="horz" lIns="0" tIns="0" rIns="0" bIns="0" rtlCol="0">
            <a:normAutofit/>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a:solidFill>
                  <a:schemeClr val="accent1"/>
                </a:solidFill>
                <a:latin typeface="Unica 77 LL" panose="020B0504010101010104" pitchFamily="34" charset="0"/>
                <a:cs typeface="Unica 77 LL" panose="020B0504010101010104" pitchFamily="34" charset="0"/>
              </a:defRPr>
            </a:lvl1pPr>
            <a:lvl2pPr marL="685800" indent="-228600">
              <a:buFont typeface="Arial" panose="020B0604020202020204" pitchFamily="34" charset="0"/>
              <a:buChar char="•"/>
              <a:defRPr sz="1800">
                <a:solidFill>
                  <a:schemeClr val="accent1"/>
                </a:solidFill>
                <a:latin typeface="Unica 77 LL" panose="020B0504010101010104" pitchFamily="34" charset="0"/>
                <a:cs typeface="Unica 77 LL" panose="020B0504010101010104" pitchFamily="34" charset="0"/>
              </a:defRPr>
            </a:lvl2pPr>
          </a:lstStyle>
          <a:p>
            <a:pPr lvl="0"/>
            <a:r>
              <a:rPr lang="da-DK"/>
              <a:t>Bullets/</a:t>
            </a:r>
            <a:r>
              <a:rPr lang="da-DK" err="1"/>
              <a:t>text</a:t>
            </a:r>
            <a:r>
              <a:rPr lang="da-DK"/>
              <a:t> in column</a:t>
            </a:r>
          </a:p>
          <a:p>
            <a:pPr lvl="1"/>
            <a:r>
              <a:rPr lang="da-DK"/>
              <a:t>Level 2</a:t>
            </a:r>
          </a:p>
          <a:p>
            <a:pPr lvl="0"/>
            <a:endParaRPr lang="da-DK"/>
          </a:p>
        </p:txBody>
      </p:sp>
      <p:sp>
        <p:nvSpPr>
          <p:cNvPr id="6" name="TextBox 5">
            <a:extLst>
              <a:ext uri="{FF2B5EF4-FFF2-40B4-BE49-F238E27FC236}">
                <a16:creationId xmlns:a16="http://schemas.microsoft.com/office/drawing/2014/main" id="{694FDE73-8349-8D48-8DCB-70AAFF646F54}"/>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chemeClr val="accent1"/>
                </a:solidFill>
                <a:latin typeface="Unica 77 LL" panose="020B0504010101010104" pitchFamily="34" charset="77"/>
                <a:cs typeface="Unica 77 LL" panose="020B0504010101010104" pitchFamily="34" charset="77"/>
              </a:rPr>
              <a:t>State of Green</a:t>
            </a:r>
            <a:endParaRPr lang="en-GB" sz="1000" b="0" i="0" noProof="0">
              <a:solidFill>
                <a:schemeClr val="accent1"/>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2685145183"/>
      </p:ext>
    </p:extLst>
  </p:cSld>
  <p:clrMapOvr>
    <a:masterClrMapping/>
  </p:clrMapOvr>
  <p:transition spd="slow">
    <p:push/>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02 One column: Green/white">
    <p:bg>
      <p:bgPr>
        <a:solidFill>
          <a:srgbClr val="FFFFFF"/>
        </a:solidFill>
        <a:effectLst/>
      </p:bgPr>
    </p:bg>
    <p:spTree>
      <p:nvGrpSpPr>
        <p:cNvPr id="1" name=""/>
        <p:cNvGrpSpPr/>
        <p:nvPr/>
      </p:nvGrpSpPr>
      <p:grpSpPr>
        <a:xfrm>
          <a:off x="0" y="0"/>
          <a:ext cx="0" cy="0"/>
          <a:chOff x="0" y="0"/>
          <a:chExt cx="0" cy="0"/>
        </a:xfrm>
      </p:grpSpPr>
      <p:sp>
        <p:nvSpPr>
          <p:cNvPr id="12" name="Text Placeholder 3">
            <a:extLst>
              <a:ext uri="{FF2B5EF4-FFF2-40B4-BE49-F238E27FC236}">
                <a16:creationId xmlns:a16="http://schemas.microsoft.com/office/drawing/2014/main" id="{6F1EED7D-F8A9-E645-92C2-37F64B245295}"/>
              </a:ext>
            </a:extLst>
          </p:cNvPr>
          <p:cNvSpPr>
            <a:spLocks noGrp="1"/>
          </p:cNvSpPr>
          <p:nvPr>
            <p:ph type="body" sz="quarter" idx="14" hasCustomPrompt="1"/>
          </p:nvPr>
        </p:nvSpPr>
        <p:spPr>
          <a:xfrm>
            <a:off x="414338" y="663211"/>
            <a:ext cx="11357953" cy="682989"/>
          </a:xfrm>
          <a:prstGeom prst="rect">
            <a:avLst/>
          </a:prstGeom>
        </p:spPr>
        <p:txBody>
          <a:bodyPr lIns="0" tIns="0" rIns="0" bIns="0"/>
          <a:lstStyle>
            <a:lvl1pPr marL="0" indent="0" defTabSz="360000">
              <a:spcBef>
                <a:spcPts val="0"/>
              </a:spcBef>
              <a:buNone/>
              <a:defRPr sz="3000" b="1">
                <a:solidFill>
                  <a:schemeClr val="accent1"/>
                </a:solidFill>
                <a:latin typeface="Unica 77 LL" panose="020B0504010101010104" pitchFamily="34" charset="0"/>
                <a:cs typeface="Unica 77 LL" panose="020B0504010101010104" pitchFamily="34" charset="0"/>
              </a:defRPr>
            </a:lvl1pPr>
            <a:lvl2pPr>
              <a:defRPr sz="4800"/>
            </a:lvl2pPr>
            <a:lvl3pPr>
              <a:defRPr sz="4800"/>
            </a:lvl3pPr>
            <a:lvl4pPr>
              <a:defRPr sz="4800"/>
            </a:lvl4pPr>
            <a:lvl5pPr>
              <a:defRPr sz="4800"/>
            </a:lvl5pPr>
          </a:lstStyle>
          <a:p>
            <a:pPr lvl="0"/>
            <a:r>
              <a:rPr lang="en-GB"/>
              <a:t>Title</a:t>
            </a:r>
          </a:p>
        </p:txBody>
      </p:sp>
      <p:sp>
        <p:nvSpPr>
          <p:cNvPr id="4" name="TextBox 3">
            <a:extLst>
              <a:ext uri="{FF2B5EF4-FFF2-40B4-BE49-F238E27FC236}">
                <a16:creationId xmlns:a16="http://schemas.microsoft.com/office/drawing/2014/main" id="{FFC3F0C1-F73F-0945-8A12-3EA86BDDBF1D}"/>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chemeClr val="accent1"/>
                </a:solidFill>
                <a:latin typeface="Unica 77 LL" panose="020B0504010101010104" pitchFamily="34" charset="77"/>
                <a:cs typeface="Unica 77 LL" panose="020B0504010101010104" pitchFamily="34" charset="77"/>
              </a:rPr>
              <a:t>State of Green</a:t>
            </a:r>
            <a:endParaRPr lang="en-GB" sz="1000" b="0" i="0" noProof="0">
              <a:solidFill>
                <a:schemeClr val="accent1"/>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3920471909"/>
      </p:ext>
    </p:extLst>
  </p:cSld>
  <p:clrMapOvr>
    <a:masterClrMapping/>
  </p:clrMapOvr>
  <p:transition spd="slow">
    <p:push/>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02 One column: Green/white">
    <p:bg>
      <p:bgPr>
        <a:solidFill>
          <a:schemeClr val="accent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AFC7DC7-CDFD-8742-A027-ECBB935127B0}"/>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rgbClr val="FFFFFF"/>
                </a:solidFill>
                <a:latin typeface="Unica 77 LL" panose="020B0504010101010104" pitchFamily="34" charset="77"/>
                <a:cs typeface="Unica 77 LL" panose="020B0504010101010104" pitchFamily="34" charset="77"/>
              </a:rPr>
              <a:t>State of Green</a:t>
            </a:r>
            <a:endParaRPr lang="en-GB" sz="1000" b="0" i="0" noProof="0">
              <a:solidFill>
                <a:srgbClr val="FFFFFF"/>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873436901"/>
      </p:ext>
    </p:extLst>
  </p:cSld>
  <p:clrMapOvr>
    <a:masterClrMapping/>
  </p:clrMapOvr>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02 One column: Green/white">
    <p:bg>
      <p:bgPr>
        <a:solidFill>
          <a:schemeClr val="accent1"/>
        </a:solidFill>
        <a:effectLst/>
      </p:bgPr>
    </p:bg>
    <p:spTree>
      <p:nvGrpSpPr>
        <p:cNvPr id="1" name=""/>
        <p:cNvGrpSpPr/>
        <p:nvPr/>
      </p:nvGrpSpPr>
      <p:grpSpPr>
        <a:xfrm>
          <a:off x="0" y="0"/>
          <a:ext cx="0" cy="0"/>
          <a:chOff x="0" y="0"/>
          <a:chExt cx="0" cy="0"/>
        </a:xfrm>
      </p:grpSpPr>
      <p:sp>
        <p:nvSpPr>
          <p:cNvPr id="12" name="Text Placeholder 3">
            <a:extLst>
              <a:ext uri="{FF2B5EF4-FFF2-40B4-BE49-F238E27FC236}">
                <a16:creationId xmlns:a16="http://schemas.microsoft.com/office/drawing/2014/main" id="{6F1EED7D-F8A9-E645-92C2-37F64B245295}"/>
              </a:ext>
            </a:extLst>
          </p:cNvPr>
          <p:cNvSpPr>
            <a:spLocks noGrp="1"/>
          </p:cNvSpPr>
          <p:nvPr>
            <p:ph type="body" sz="quarter" idx="14" hasCustomPrompt="1"/>
          </p:nvPr>
        </p:nvSpPr>
        <p:spPr>
          <a:xfrm>
            <a:off x="414338" y="663211"/>
            <a:ext cx="11357953" cy="682989"/>
          </a:xfrm>
          <a:prstGeom prst="rect">
            <a:avLst/>
          </a:prstGeom>
        </p:spPr>
        <p:txBody>
          <a:bodyPr lIns="0" tIns="0" rIns="0" bIns="0"/>
          <a:lstStyle>
            <a:lvl1pPr marL="0" indent="0" defTabSz="360000">
              <a:spcBef>
                <a:spcPts val="0"/>
              </a:spcBef>
              <a:buNone/>
              <a:defRPr sz="3000" b="1">
                <a:solidFill>
                  <a:srgbClr val="FFFFFF"/>
                </a:solidFill>
                <a:latin typeface="Unica 77 LL" panose="020B0504010101010104" pitchFamily="34" charset="0"/>
                <a:cs typeface="Unica 77 LL" panose="020B0504010101010104" pitchFamily="34" charset="0"/>
              </a:defRPr>
            </a:lvl1pPr>
            <a:lvl2pPr>
              <a:defRPr sz="4800"/>
            </a:lvl2pPr>
            <a:lvl3pPr>
              <a:defRPr sz="4800"/>
            </a:lvl3pPr>
            <a:lvl4pPr>
              <a:defRPr sz="4800"/>
            </a:lvl4pPr>
            <a:lvl5pPr>
              <a:defRPr sz="4800"/>
            </a:lvl5pPr>
          </a:lstStyle>
          <a:p>
            <a:pPr lvl="0"/>
            <a:r>
              <a:rPr lang="en-GB"/>
              <a:t>Title</a:t>
            </a:r>
          </a:p>
        </p:txBody>
      </p:sp>
      <p:sp>
        <p:nvSpPr>
          <p:cNvPr id="7" name="TextBox 6">
            <a:extLst>
              <a:ext uri="{FF2B5EF4-FFF2-40B4-BE49-F238E27FC236}">
                <a16:creationId xmlns:a16="http://schemas.microsoft.com/office/drawing/2014/main" id="{8AFC7DC7-CDFD-8742-A027-ECBB935127B0}"/>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rgbClr val="FFFFFF"/>
                </a:solidFill>
                <a:latin typeface="Unica 77 LL" panose="020B0504010101010104" pitchFamily="34" charset="77"/>
                <a:cs typeface="Unica 77 LL" panose="020B0504010101010104" pitchFamily="34" charset="77"/>
              </a:rPr>
              <a:t>State of Green</a:t>
            </a:r>
            <a:endParaRPr lang="en-GB" sz="1000" b="0" i="0" noProof="0">
              <a:solidFill>
                <a:srgbClr val="FFFFFF"/>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1034008538"/>
      </p:ext>
    </p:extLst>
  </p:cSld>
  <p:clrMapOvr>
    <a:masterClrMapping/>
  </p:clrMapOvr>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02 One column: Green/white">
    <p:bg>
      <p:bgPr>
        <a:solidFill>
          <a:srgbClr val="FFFFFF"/>
        </a:solidFill>
        <a:effectLst/>
      </p:bgPr>
    </p:bg>
    <p:spTree>
      <p:nvGrpSpPr>
        <p:cNvPr id="1" name=""/>
        <p:cNvGrpSpPr/>
        <p:nvPr/>
      </p:nvGrpSpPr>
      <p:grpSpPr>
        <a:xfrm>
          <a:off x="0" y="0"/>
          <a:ext cx="0" cy="0"/>
          <a:chOff x="0" y="0"/>
          <a:chExt cx="0" cy="0"/>
        </a:xfrm>
      </p:grpSpPr>
      <p:sp>
        <p:nvSpPr>
          <p:cNvPr id="12" name="Text Placeholder 3">
            <a:extLst>
              <a:ext uri="{FF2B5EF4-FFF2-40B4-BE49-F238E27FC236}">
                <a16:creationId xmlns:a16="http://schemas.microsoft.com/office/drawing/2014/main" id="{6F1EED7D-F8A9-E645-92C2-37F64B245295}"/>
              </a:ext>
            </a:extLst>
          </p:cNvPr>
          <p:cNvSpPr>
            <a:spLocks noGrp="1"/>
          </p:cNvSpPr>
          <p:nvPr>
            <p:ph type="body" sz="quarter" idx="14" hasCustomPrompt="1"/>
          </p:nvPr>
        </p:nvSpPr>
        <p:spPr>
          <a:xfrm>
            <a:off x="414338" y="663211"/>
            <a:ext cx="11357953" cy="682989"/>
          </a:xfrm>
          <a:prstGeom prst="rect">
            <a:avLst/>
          </a:prstGeom>
        </p:spPr>
        <p:txBody>
          <a:bodyPr lIns="0" tIns="0" rIns="0" bIns="0"/>
          <a:lstStyle>
            <a:lvl1pPr marL="0" indent="0" defTabSz="360000">
              <a:spcBef>
                <a:spcPts val="0"/>
              </a:spcBef>
              <a:buNone/>
              <a:defRPr sz="3000" b="1">
                <a:solidFill>
                  <a:schemeClr val="accent1"/>
                </a:solidFill>
                <a:latin typeface="Unica 77 LL" panose="020B0504010101010104" pitchFamily="34" charset="0"/>
                <a:cs typeface="Unica 77 LL" panose="020B0504010101010104" pitchFamily="34" charset="0"/>
              </a:defRPr>
            </a:lvl1pPr>
            <a:lvl2pPr>
              <a:defRPr sz="4800"/>
            </a:lvl2pPr>
            <a:lvl3pPr>
              <a:defRPr sz="4800"/>
            </a:lvl3pPr>
            <a:lvl4pPr>
              <a:defRPr sz="4800"/>
            </a:lvl4pPr>
            <a:lvl5pPr>
              <a:defRPr sz="4800"/>
            </a:lvl5pPr>
          </a:lstStyle>
          <a:p>
            <a:pPr lvl="0"/>
            <a:r>
              <a:rPr lang="en-GB"/>
              <a:t>Title</a:t>
            </a:r>
          </a:p>
        </p:txBody>
      </p:sp>
      <p:sp>
        <p:nvSpPr>
          <p:cNvPr id="13" name="Text Placeholder 2">
            <a:extLst>
              <a:ext uri="{FF2B5EF4-FFF2-40B4-BE49-F238E27FC236}">
                <a16:creationId xmlns:a16="http://schemas.microsoft.com/office/drawing/2014/main" id="{66647FC9-1FF2-6C44-AF87-1947ACFFDC94}"/>
              </a:ext>
            </a:extLst>
          </p:cNvPr>
          <p:cNvSpPr>
            <a:spLocks noGrp="1"/>
          </p:cNvSpPr>
          <p:nvPr>
            <p:ph idx="1" hasCustomPrompt="1"/>
          </p:nvPr>
        </p:nvSpPr>
        <p:spPr>
          <a:xfrm>
            <a:off x="414339" y="1817370"/>
            <a:ext cx="9381172" cy="4018165"/>
          </a:xfrm>
          <a:prstGeom prst="rect">
            <a:avLst/>
          </a:prstGeom>
        </p:spPr>
        <p:txBody>
          <a:bodyPr vert="horz" lIns="0" tIns="0" rIns="0" bIns="0"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0" i="0">
                <a:solidFill>
                  <a:schemeClr val="accent1"/>
                </a:solidFill>
                <a:latin typeface="Unica 77 LL" panose="020B0504010101010104" pitchFamily="34" charset="0"/>
                <a:cs typeface="Unica 77 LL" panose="020B0504010101010104" pitchFamily="34" charset="77"/>
              </a:defRPr>
            </a:lvl1pPr>
            <a:lvl2pPr marL="457200" indent="0">
              <a:buFont typeface="Arial" panose="020B0604020202020204" pitchFamily="34" charset="0"/>
              <a:buNone/>
              <a:defRPr sz="1800">
                <a:solidFill>
                  <a:schemeClr val="accent1"/>
                </a:solidFill>
              </a:defRPr>
            </a:lvl2pPr>
          </a:lstStyle>
          <a:p>
            <a:pPr lvl="0"/>
            <a:r>
              <a:rPr lang="da-DK" err="1"/>
              <a:t>Text</a:t>
            </a:r>
            <a:endParaRPr lang="da-DK"/>
          </a:p>
        </p:txBody>
      </p:sp>
      <p:sp>
        <p:nvSpPr>
          <p:cNvPr id="8" name="TextBox 7">
            <a:extLst>
              <a:ext uri="{FF2B5EF4-FFF2-40B4-BE49-F238E27FC236}">
                <a16:creationId xmlns:a16="http://schemas.microsoft.com/office/drawing/2014/main" id="{80FC6E27-0B31-1144-8EA1-B3E76087D6F3}"/>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chemeClr val="accent1"/>
                </a:solidFill>
                <a:latin typeface="Unica 77 LL" panose="020B0504010101010104" pitchFamily="34" charset="77"/>
                <a:cs typeface="Unica 77 LL" panose="020B0504010101010104" pitchFamily="34" charset="77"/>
              </a:rPr>
              <a:t>State of Green</a:t>
            </a:r>
            <a:endParaRPr lang="en-GB" sz="1000" b="0" i="0" noProof="0">
              <a:solidFill>
                <a:schemeClr val="accent1"/>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1871062628"/>
      </p:ext>
    </p:extLst>
  </p:cSld>
  <p:clrMapOvr>
    <a:masterClrMapping/>
  </p:clrMapOvr>
  <p:transition spd="slow">
    <p:push/>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2_02 One column: Green/white">
    <p:bg>
      <p:bgPr>
        <a:solidFill>
          <a:srgbClr val="FFFFFF"/>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D0E4B41-C589-4041-A441-7F3902D73555}"/>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chemeClr val="accent1"/>
                </a:solidFill>
                <a:latin typeface="Unica 77 LL" panose="020B0504010101010104" pitchFamily="34" charset="77"/>
                <a:cs typeface="Unica 77 LL" panose="020B0504010101010104" pitchFamily="34" charset="77"/>
              </a:rPr>
              <a:t>State of Green</a:t>
            </a:r>
            <a:endParaRPr lang="en-GB" sz="1000" b="0" i="0" noProof="0">
              <a:solidFill>
                <a:schemeClr val="accent1"/>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3222364657"/>
      </p:ext>
    </p:extLst>
  </p:cSld>
  <p:clrMapOvr>
    <a:masterClrMapping/>
  </p:clrMapOvr>
  <p:transition spd="slow">
    <p:push/>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06 Thank you">
    <p:bg>
      <p:bgPr>
        <a:solidFill>
          <a:schemeClr val="accent1"/>
        </a:solidFill>
        <a:effectLst/>
      </p:bgPr>
    </p:bg>
    <p:spTree>
      <p:nvGrpSpPr>
        <p:cNvPr id="1" name=""/>
        <p:cNvGrpSpPr/>
        <p:nvPr/>
      </p:nvGrpSpPr>
      <p:grpSpPr>
        <a:xfrm>
          <a:off x="0" y="0"/>
          <a:ext cx="0" cy="0"/>
          <a:chOff x="0" y="0"/>
          <a:chExt cx="0" cy="0"/>
        </a:xfrm>
      </p:grpSpPr>
      <p:sp>
        <p:nvSpPr>
          <p:cNvPr id="13" name="Text Placeholder 2">
            <a:extLst>
              <a:ext uri="{FF2B5EF4-FFF2-40B4-BE49-F238E27FC236}">
                <a16:creationId xmlns:a16="http://schemas.microsoft.com/office/drawing/2014/main" id="{0181009E-3160-0C46-9CD1-E8ADC22482F0}"/>
              </a:ext>
            </a:extLst>
          </p:cNvPr>
          <p:cNvSpPr>
            <a:spLocks noGrp="1"/>
          </p:cNvSpPr>
          <p:nvPr>
            <p:ph idx="1" hasCustomPrompt="1"/>
          </p:nvPr>
        </p:nvSpPr>
        <p:spPr>
          <a:xfrm>
            <a:off x="419707" y="2851000"/>
            <a:ext cx="7428293" cy="2664200"/>
          </a:xfrm>
          <a:prstGeom prst="rect">
            <a:avLst/>
          </a:prstGeom>
        </p:spPr>
        <p:txBody>
          <a:bodyPr vert="horz" lIns="0" tIns="0" rIns="0" bIns="0"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0" i="0">
                <a:solidFill>
                  <a:srgbClr val="FFFFFF"/>
                </a:solidFill>
                <a:latin typeface="Unica 77 LL" panose="020B0504010101010104" pitchFamily="34" charset="0"/>
                <a:cs typeface="Unica 77 LL" panose="020B0504010101010104" pitchFamily="34" charset="77"/>
              </a:defRPr>
            </a:lvl1pPr>
            <a:lvl2pPr marL="457200" indent="0">
              <a:buFont typeface="Arial" panose="020B0604020202020204" pitchFamily="34" charset="0"/>
              <a:buNone/>
              <a:defRPr sz="1800">
                <a:solidFill>
                  <a:schemeClr val="accent1"/>
                </a:solidFill>
              </a:defRPr>
            </a:lvl2pPr>
          </a:lstStyle>
          <a:p>
            <a:pPr lvl="0"/>
            <a:r>
              <a:rPr lang="da-DK"/>
              <a:t>Contact information</a:t>
            </a:r>
          </a:p>
        </p:txBody>
      </p:sp>
      <p:sp>
        <p:nvSpPr>
          <p:cNvPr id="7" name="TextBox 6">
            <a:extLst>
              <a:ext uri="{FF2B5EF4-FFF2-40B4-BE49-F238E27FC236}">
                <a16:creationId xmlns:a16="http://schemas.microsoft.com/office/drawing/2014/main" id="{48114463-609A-594F-94BF-D41A8312BA46}"/>
              </a:ext>
            </a:extLst>
          </p:cNvPr>
          <p:cNvSpPr txBox="1"/>
          <p:nvPr userDrawn="1"/>
        </p:nvSpPr>
        <p:spPr>
          <a:xfrm>
            <a:off x="179389" y="603592"/>
            <a:ext cx="11831636" cy="1231106"/>
          </a:xfrm>
          <a:prstGeom prst="rect">
            <a:avLst/>
          </a:prstGeom>
          <a:noFill/>
        </p:spPr>
        <p:txBody>
          <a:bodyPr wrap="square" lIns="0" tIns="0" rIns="0" bIns="0" rtlCol="0">
            <a:spAutoFit/>
          </a:bodyPr>
          <a:lstStyle/>
          <a:p>
            <a:pPr algn="ctr"/>
            <a:r>
              <a:rPr lang="en-GB" sz="4000" b="1" i="0">
                <a:solidFill>
                  <a:srgbClr val="FFFFFF"/>
                </a:solidFill>
                <a:latin typeface="Unica 77 LL" panose="020B0504010101010104" pitchFamily="34" charset="77"/>
                <a:cs typeface="Unica 77 LL" panose="020B0504010101010104" pitchFamily="34" charset="0"/>
              </a:rPr>
              <a:t>Thank you!</a:t>
            </a:r>
          </a:p>
          <a:p>
            <a:pPr algn="ctr"/>
            <a:r>
              <a:rPr lang="en-GB" sz="4000" b="0">
                <a:solidFill>
                  <a:srgbClr val="FFFFFF"/>
                </a:solidFill>
                <a:latin typeface="Unica 77 LL" panose="020B0504010101010104" pitchFamily="34" charset="0"/>
                <a:cs typeface="Unica 77 LL" panose="020B0504010101010104" pitchFamily="34" charset="0"/>
              </a:rPr>
              <a:t>Connect. Inspire. Share. Think Denmark</a:t>
            </a:r>
            <a:endParaRPr lang="en-DK" sz="4000" b="0">
              <a:solidFill>
                <a:srgbClr val="FFFFFF"/>
              </a:solidFill>
              <a:latin typeface="Unica 77 LL" panose="020B0504010101010104" pitchFamily="34" charset="0"/>
              <a:cs typeface="Unica 77 LL" panose="020B0504010101010104" pitchFamily="34" charset="0"/>
            </a:endParaRPr>
          </a:p>
        </p:txBody>
      </p:sp>
      <p:pic>
        <p:nvPicPr>
          <p:cNvPr id="14" name="Picture 13">
            <a:extLst>
              <a:ext uri="{FF2B5EF4-FFF2-40B4-BE49-F238E27FC236}">
                <a16:creationId xmlns:a16="http://schemas.microsoft.com/office/drawing/2014/main" id="{0B9014A3-DCCB-8F42-851C-F70FBB16B99E}"/>
              </a:ext>
            </a:extLst>
          </p:cNvPr>
          <p:cNvPicPr>
            <a:picLocks noChangeAspect="1"/>
          </p:cNvPicPr>
          <p:nvPr userDrawn="1"/>
        </p:nvPicPr>
        <p:blipFill>
          <a:blip r:embed="rId2"/>
          <a:stretch>
            <a:fillRect/>
          </a:stretch>
        </p:blipFill>
        <p:spPr>
          <a:xfrm>
            <a:off x="414337" y="5984547"/>
            <a:ext cx="587237" cy="587237"/>
          </a:xfrm>
          <a:prstGeom prst="rect">
            <a:avLst/>
          </a:prstGeom>
        </p:spPr>
      </p:pic>
    </p:spTree>
    <p:extLst>
      <p:ext uri="{BB962C8B-B14F-4D97-AF65-F5344CB8AC3E}">
        <p14:creationId xmlns:p14="http://schemas.microsoft.com/office/powerpoint/2010/main" val="2807529437"/>
      </p:ext>
    </p:extLst>
  </p:cSld>
  <p:clrMapOvr>
    <a:masterClrMapping/>
  </p:clrMapOvr>
  <p:transition spd="slow">
    <p:push/>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cSld name="Tom">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‹nr.›</a:t>
            </a:fld>
            <a:endParaRPr lang="en-US"/>
          </a:p>
        </p:txBody>
      </p:sp>
    </p:spTree>
    <p:extLst>
      <p:ext uri="{BB962C8B-B14F-4D97-AF65-F5344CB8AC3E}">
        <p14:creationId xmlns:p14="http://schemas.microsoft.com/office/powerpoint/2010/main" val="3345423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01 Front: Green">
    <p:bg>
      <p:bgPr>
        <a:solidFill>
          <a:schemeClr val="accent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FC23ABA-1E50-6246-9F09-78B4972ABAE7}"/>
              </a:ext>
            </a:extLst>
          </p:cNvPr>
          <p:cNvPicPr>
            <a:picLocks noChangeAspect="1"/>
          </p:cNvPicPr>
          <p:nvPr userDrawn="1"/>
        </p:nvPicPr>
        <p:blipFill>
          <a:blip r:embed="rId2"/>
          <a:stretch>
            <a:fillRect/>
          </a:stretch>
        </p:blipFill>
        <p:spPr>
          <a:xfrm>
            <a:off x="414337" y="5984547"/>
            <a:ext cx="587237" cy="587237"/>
          </a:xfrm>
          <a:prstGeom prst="rect">
            <a:avLst/>
          </a:prstGeom>
        </p:spPr>
      </p:pic>
      <p:sp>
        <p:nvSpPr>
          <p:cNvPr id="11" name="TextBox 10">
            <a:extLst>
              <a:ext uri="{FF2B5EF4-FFF2-40B4-BE49-F238E27FC236}">
                <a16:creationId xmlns:a16="http://schemas.microsoft.com/office/drawing/2014/main" id="{A7A679A5-63EA-8943-A991-7425A31A02A7}"/>
              </a:ext>
            </a:extLst>
          </p:cNvPr>
          <p:cNvSpPr txBox="1"/>
          <p:nvPr userDrawn="1"/>
        </p:nvSpPr>
        <p:spPr>
          <a:xfrm>
            <a:off x="1201906" y="6203761"/>
            <a:ext cx="365760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200" b="0" i="0" noProof="0">
                <a:solidFill>
                  <a:srgbClr val="FFFFFF"/>
                </a:solidFill>
                <a:latin typeface="Unica 77 LL" panose="020B0504010101010104" pitchFamily="34" charset="77"/>
                <a:cs typeface="Unica 77 LL" panose="020B0504010101010104" pitchFamily="34" charset="77"/>
              </a:rPr>
              <a:t>Connect. </a:t>
            </a:r>
            <a:r>
              <a:rPr lang="da-DK" sz="1200" b="0" i="0" noProof="0" err="1">
                <a:solidFill>
                  <a:srgbClr val="FFFFFF"/>
                </a:solidFill>
                <a:latin typeface="Unica 77 LL" panose="020B0504010101010104" pitchFamily="34" charset="77"/>
                <a:cs typeface="Unica 77 LL" panose="020B0504010101010104" pitchFamily="34" charset="77"/>
              </a:rPr>
              <a:t>Inspire</a:t>
            </a:r>
            <a:r>
              <a:rPr lang="da-DK" sz="1200" b="0" i="0" noProof="0">
                <a:solidFill>
                  <a:srgbClr val="FFFFFF"/>
                </a:solidFill>
                <a:latin typeface="Unica 77 LL" panose="020B0504010101010104" pitchFamily="34" charset="77"/>
                <a:cs typeface="Unica 77 LL" panose="020B0504010101010104" pitchFamily="34" charset="77"/>
              </a:rPr>
              <a:t>. </a:t>
            </a:r>
            <a:r>
              <a:rPr lang="da-DK" sz="1200" b="0" i="0" noProof="0" err="1">
                <a:solidFill>
                  <a:srgbClr val="FFFFFF"/>
                </a:solidFill>
                <a:latin typeface="Unica 77 LL" panose="020B0504010101010104" pitchFamily="34" charset="77"/>
                <a:cs typeface="Unica 77 LL" panose="020B0504010101010104" pitchFamily="34" charset="77"/>
              </a:rPr>
              <a:t>Share</a:t>
            </a:r>
            <a:r>
              <a:rPr lang="da-DK" sz="1200" b="0" i="0" noProof="0">
                <a:solidFill>
                  <a:srgbClr val="FFFFFF"/>
                </a:solidFill>
                <a:latin typeface="Unica 77 LL" panose="020B0504010101010104" pitchFamily="34" charset="77"/>
                <a:cs typeface="Unica 77 LL" panose="020B0504010101010104" pitchFamily="34" charset="77"/>
              </a:rPr>
              <a:t>. </a:t>
            </a:r>
            <a:r>
              <a:rPr lang="da-DK" sz="1200" b="0" i="0" noProof="0" err="1">
                <a:solidFill>
                  <a:srgbClr val="FFFFFF"/>
                </a:solidFill>
                <a:latin typeface="Unica 77 LL" panose="020B0504010101010104" pitchFamily="34" charset="77"/>
                <a:cs typeface="Unica 77 LL" panose="020B0504010101010104" pitchFamily="34" charset="77"/>
              </a:rPr>
              <a:t>Think</a:t>
            </a:r>
            <a:r>
              <a:rPr lang="da-DK" sz="1200" b="0" i="0" noProof="0">
                <a:solidFill>
                  <a:srgbClr val="FFFFFF"/>
                </a:solidFill>
                <a:latin typeface="Unica 77 LL" panose="020B0504010101010104" pitchFamily="34" charset="77"/>
                <a:cs typeface="Unica 77 LL" panose="020B0504010101010104" pitchFamily="34" charset="77"/>
              </a:rPr>
              <a:t> Denmark</a:t>
            </a:r>
            <a:endParaRPr lang="en-GB" sz="1200" b="0" i="0" noProof="0">
              <a:solidFill>
                <a:srgbClr val="FFFFFF"/>
              </a:solidFill>
              <a:latin typeface="Unica 77 LL" panose="020B0504010101010104" pitchFamily="34" charset="77"/>
              <a:cs typeface="Unica 77 LL" panose="020B0504010101010104" pitchFamily="34" charset="77"/>
            </a:endParaRPr>
          </a:p>
        </p:txBody>
      </p:sp>
      <p:sp>
        <p:nvSpPr>
          <p:cNvPr id="7" name="Text Placeholder 3">
            <a:extLst>
              <a:ext uri="{FF2B5EF4-FFF2-40B4-BE49-F238E27FC236}">
                <a16:creationId xmlns:a16="http://schemas.microsoft.com/office/drawing/2014/main" id="{D1EB5591-5C0B-4CB7-9B20-5758341588BD}"/>
              </a:ext>
            </a:extLst>
          </p:cNvPr>
          <p:cNvSpPr>
            <a:spLocks noGrp="1"/>
          </p:cNvSpPr>
          <p:nvPr>
            <p:ph type="body" sz="quarter" idx="14" hasCustomPrompt="1"/>
          </p:nvPr>
        </p:nvSpPr>
        <p:spPr>
          <a:xfrm>
            <a:off x="414338" y="663211"/>
            <a:ext cx="11357953" cy="727927"/>
          </a:xfrm>
          <a:prstGeom prst="rect">
            <a:avLst/>
          </a:prstGeom>
        </p:spPr>
        <p:txBody>
          <a:bodyPr lIns="0" tIns="0" rIns="0" bIns="0"/>
          <a:lstStyle>
            <a:lvl1pPr marL="0" indent="0" defTabSz="360000">
              <a:spcBef>
                <a:spcPts val="0"/>
              </a:spcBef>
              <a:buNone/>
              <a:defRPr sz="5600" b="1">
                <a:solidFill>
                  <a:srgbClr val="FFFFFF"/>
                </a:solidFill>
                <a:latin typeface="Unica 77 LL" panose="020B0504010101010104" pitchFamily="34" charset="0"/>
                <a:cs typeface="Unica 77 LL" panose="020B0504010101010104" pitchFamily="34" charset="0"/>
              </a:defRPr>
            </a:lvl1pPr>
            <a:lvl2pPr>
              <a:defRPr sz="4800"/>
            </a:lvl2pPr>
            <a:lvl3pPr>
              <a:defRPr sz="4800"/>
            </a:lvl3pPr>
            <a:lvl4pPr>
              <a:defRPr sz="4800"/>
            </a:lvl4pPr>
            <a:lvl5pPr>
              <a:defRPr sz="4800"/>
            </a:lvl5pPr>
          </a:lstStyle>
          <a:p>
            <a:pPr lvl="0"/>
            <a:r>
              <a:rPr lang="en-US"/>
              <a:t>Title</a:t>
            </a:r>
          </a:p>
        </p:txBody>
      </p:sp>
      <p:sp>
        <p:nvSpPr>
          <p:cNvPr id="13" name="Text Placeholder 5">
            <a:extLst>
              <a:ext uri="{FF2B5EF4-FFF2-40B4-BE49-F238E27FC236}">
                <a16:creationId xmlns:a16="http://schemas.microsoft.com/office/drawing/2014/main" id="{D10D8F9B-ABD1-4589-8AC7-E5FFE21307CA}"/>
              </a:ext>
            </a:extLst>
          </p:cNvPr>
          <p:cNvSpPr>
            <a:spLocks noGrp="1"/>
          </p:cNvSpPr>
          <p:nvPr>
            <p:ph type="body" sz="quarter" idx="16" hasCustomPrompt="1"/>
          </p:nvPr>
        </p:nvSpPr>
        <p:spPr>
          <a:xfrm>
            <a:off x="414337" y="1523291"/>
            <a:ext cx="9802814" cy="1025251"/>
          </a:xfrm>
          <a:prstGeom prst="rect">
            <a:avLst/>
          </a:prstGeom>
        </p:spPr>
        <p:txBody>
          <a:bodyPr lIns="0" tIns="0" rIns="0" bIns="0"/>
          <a:lstStyle>
            <a:lvl1pPr marL="0" indent="0" defTabSz="360000">
              <a:spcBef>
                <a:spcPts val="0"/>
              </a:spcBef>
              <a:buNone/>
              <a:defRPr sz="3000" b="0" i="0">
                <a:solidFill>
                  <a:srgbClr val="FFFFFF"/>
                </a:solidFill>
                <a:latin typeface="Unica 77 LL" panose="020B0504010101010104" pitchFamily="34" charset="0"/>
                <a:cs typeface="Unica 77 LL" panose="020B0504010101010104" pitchFamily="34" charset="77"/>
              </a:defRPr>
            </a:lvl1pPr>
            <a:lvl2pPr>
              <a:defRPr sz="1800"/>
            </a:lvl2pPr>
            <a:lvl3pPr>
              <a:defRPr sz="1800"/>
            </a:lvl3pPr>
            <a:lvl4pPr>
              <a:defRPr sz="1800"/>
            </a:lvl4pPr>
            <a:lvl5pPr>
              <a:defRPr sz="1800"/>
            </a:lvl5pPr>
          </a:lstStyle>
          <a:p>
            <a:pPr lvl="0"/>
            <a:r>
              <a:rPr lang="en-GB"/>
              <a:t>Subtitles</a:t>
            </a:r>
            <a:endParaRPr lang="en-DK"/>
          </a:p>
        </p:txBody>
      </p:sp>
      <p:sp>
        <p:nvSpPr>
          <p:cNvPr id="14" name="Text Placeholder 5">
            <a:extLst>
              <a:ext uri="{FF2B5EF4-FFF2-40B4-BE49-F238E27FC236}">
                <a16:creationId xmlns:a16="http://schemas.microsoft.com/office/drawing/2014/main" id="{83771C21-2AD9-46AB-9B4E-5009B4326898}"/>
              </a:ext>
            </a:extLst>
          </p:cNvPr>
          <p:cNvSpPr>
            <a:spLocks noGrp="1"/>
          </p:cNvSpPr>
          <p:nvPr>
            <p:ph type="body" sz="quarter" idx="18" hasCustomPrompt="1"/>
          </p:nvPr>
        </p:nvSpPr>
        <p:spPr>
          <a:xfrm>
            <a:off x="414337" y="2704418"/>
            <a:ext cx="9802814" cy="300214"/>
          </a:xfrm>
          <a:prstGeom prst="rect">
            <a:avLst/>
          </a:prstGeom>
        </p:spPr>
        <p:txBody>
          <a:bodyPr lIns="0" tIns="0" rIns="0" bIns="0"/>
          <a:lstStyle>
            <a:lvl1pPr marL="0" indent="0" defTabSz="360000">
              <a:spcBef>
                <a:spcPts val="0"/>
              </a:spcBef>
              <a:buNone/>
              <a:defRPr sz="1800" b="0" i="0">
                <a:solidFill>
                  <a:srgbClr val="FFFFFF"/>
                </a:solidFill>
                <a:latin typeface="Unica 77 LL" panose="020B0504010101010104" pitchFamily="34" charset="77"/>
                <a:cs typeface="Unica 77 LL" panose="020B0504010101010104" pitchFamily="34" charset="77"/>
              </a:defRPr>
            </a:lvl1pPr>
            <a:lvl2pPr>
              <a:defRPr sz="1800"/>
            </a:lvl2pPr>
            <a:lvl3pPr>
              <a:defRPr sz="1800"/>
            </a:lvl3pPr>
            <a:lvl4pPr>
              <a:defRPr sz="1800"/>
            </a:lvl4pPr>
            <a:lvl5pPr>
              <a:defRPr sz="1800"/>
            </a:lvl5pPr>
          </a:lstStyle>
          <a:p>
            <a:pPr lvl="0"/>
            <a:r>
              <a:rPr lang="en-GB"/>
              <a:t>Presenter: Name, title</a:t>
            </a:r>
            <a:endParaRPr lang="en-DK"/>
          </a:p>
        </p:txBody>
      </p:sp>
    </p:spTree>
    <p:extLst>
      <p:ext uri="{BB962C8B-B14F-4D97-AF65-F5344CB8AC3E}">
        <p14:creationId xmlns:p14="http://schemas.microsoft.com/office/powerpoint/2010/main" val="1495494620"/>
      </p:ext>
    </p:extLst>
  </p:cSld>
  <p:clrMapOvr>
    <a:masterClrMapping/>
  </p:clrMapOvr>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hf sldNum="0"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01 Front: White">
    <p:bg>
      <p:bgPr>
        <a:solidFill>
          <a:srgbClr val="FFFFFF"/>
        </a:solidFill>
        <a:effectLst/>
      </p:bgPr>
    </p:bg>
    <p:spTree>
      <p:nvGrpSpPr>
        <p:cNvPr id="1" name=""/>
        <p:cNvGrpSpPr/>
        <p:nvPr/>
      </p:nvGrpSpPr>
      <p:grpSpPr>
        <a:xfrm>
          <a:off x="0" y="0"/>
          <a:ext cx="0" cy="0"/>
          <a:chOff x="0" y="0"/>
          <a:chExt cx="0" cy="0"/>
        </a:xfrm>
      </p:grpSpPr>
      <p:sp>
        <p:nvSpPr>
          <p:cNvPr id="8" name="Text Placeholder 3">
            <a:extLst>
              <a:ext uri="{FF2B5EF4-FFF2-40B4-BE49-F238E27FC236}">
                <a16:creationId xmlns:a16="http://schemas.microsoft.com/office/drawing/2014/main" id="{7A34DD17-49A5-7642-9EB9-1AB667614D51}"/>
              </a:ext>
            </a:extLst>
          </p:cNvPr>
          <p:cNvSpPr>
            <a:spLocks noGrp="1"/>
          </p:cNvSpPr>
          <p:nvPr>
            <p:ph type="body" sz="quarter" idx="14" hasCustomPrompt="1"/>
          </p:nvPr>
        </p:nvSpPr>
        <p:spPr>
          <a:xfrm>
            <a:off x="414338" y="663211"/>
            <a:ext cx="11357953" cy="712297"/>
          </a:xfrm>
          <a:prstGeom prst="rect">
            <a:avLst/>
          </a:prstGeom>
        </p:spPr>
        <p:txBody>
          <a:bodyPr lIns="0" tIns="0" rIns="0" bIns="0"/>
          <a:lstStyle>
            <a:lvl1pPr marL="0" indent="0" defTabSz="360000">
              <a:spcBef>
                <a:spcPts val="0"/>
              </a:spcBef>
              <a:buNone/>
              <a:defRPr sz="5600" b="1" i="0">
                <a:solidFill>
                  <a:schemeClr val="accent1"/>
                </a:solidFill>
                <a:latin typeface="Unica 77 LL" panose="020B0504010101010104" pitchFamily="34" charset="77"/>
                <a:cs typeface="Unica 77 LL" panose="020B0504010101010104" pitchFamily="34" charset="77"/>
              </a:defRPr>
            </a:lvl1pPr>
            <a:lvl2pPr>
              <a:defRPr sz="4800"/>
            </a:lvl2pPr>
            <a:lvl3pPr>
              <a:defRPr sz="4800"/>
            </a:lvl3pPr>
            <a:lvl4pPr>
              <a:defRPr sz="4800"/>
            </a:lvl4pPr>
            <a:lvl5pPr>
              <a:defRPr sz="4800"/>
            </a:lvl5pPr>
          </a:lstStyle>
          <a:p>
            <a:pPr lvl="0"/>
            <a:r>
              <a:rPr lang="en-US"/>
              <a:t>Title</a:t>
            </a:r>
          </a:p>
        </p:txBody>
      </p:sp>
      <p:sp>
        <p:nvSpPr>
          <p:cNvPr id="10" name="Text Placeholder 5">
            <a:extLst>
              <a:ext uri="{FF2B5EF4-FFF2-40B4-BE49-F238E27FC236}">
                <a16:creationId xmlns:a16="http://schemas.microsoft.com/office/drawing/2014/main" id="{52266EDE-9C3D-514A-AECD-E782FBB0B27F}"/>
              </a:ext>
            </a:extLst>
          </p:cNvPr>
          <p:cNvSpPr>
            <a:spLocks noGrp="1"/>
          </p:cNvSpPr>
          <p:nvPr>
            <p:ph type="body" sz="quarter" idx="16" hasCustomPrompt="1"/>
          </p:nvPr>
        </p:nvSpPr>
        <p:spPr>
          <a:xfrm>
            <a:off x="414338" y="1551872"/>
            <a:ext cx="9802814" cy="917790"/>
          </a:xfrm>
          <a:prstGeom prst="rect">
            <a:avLst/>
          </a:prstGeom>
        </p:spPr>
        <p:txBody>
          <a:bodyPr lIns="0" tIns="0" rIns="0" bIns="0"/>
          <a:lstStyle>
            <a:lvl1pPr marL="0" indent="0" defTabSz="360000">
              <a:spcBef>
                <a:spcPts val="0"/>
              </a:spcBef>
              <a:buNone/>
              <a:defRPr sz="3000" b="0" i="0">
                <a:solidFill>
                  <a:schemeClr val="accent1"/>
                </a:solidFill>
                <a:latin typeface="Unica 77 LL" panose="020B0504010101010104" pitchFamily="34" charset="77"/>
                <a:cs typeface="Unica 77 LL" panose="020B0504010101010104" pitchFamily="34" charset="77"/>
              </a:defRPr>
            </a:lvl1pPr>
            <a:lvl2pPr>
              <a:defRPr sz="1800"/>
            </a:lvl2pPr>
            <a:lvl3pPr>
              <a:defRPr sz="1800"/>
            </a:lvl3pPr>
            <a:lvl4pPr>
              <a:defRPr sz="1800"/>
            </a:lvl4pPr>
            <a:lvl5pPr>
              <a:defRPr sz="1800"/>
            </a:lvl5pPr>
          </a:lstStyle>
          <a:p>
            <a:pPr lvl="0"/>
            <a:r>
              <a:rPr lang="en-GB"/>
              <a:t>Subtitle </a:t>
            </a:r>
            <a:endParaRPr lang="en-DK"/>
          </a:p>
        </p:txBody>
      </p:sp>
      <p:sp>
        <p:nvSpPr>
          <p:cNvPr id="12" name="Text Placeholder 5">
            <a:extLst>
              <a:ext uri="{FF2B5EF4-FFF2-40B4-BE49-F238E27FC236}">
                <a16:creationId xmlns:a16="http://schemas.microsoft.com/office/drawing/2014/main" id="{2BDB55EA-6D17-3C42-AC6D-20571BB7C3E5}"/>
              </a:ext>
            </a:extLst>
          </p:cNvPr>
          <p:cNvSpPr>
            <a:spLocks noGrp="1"/>
          </p:cNvSpPr>
          <p:nvPr>
            <p:ph type="body" sz="quarter" idx="18" hasCustomPrompt="1"/>
          </p:nvPr>
        </p:nvSpPr>
        <p:spPr>
          <a:xfrm>
            <a:off x="414338" y="2658577"/>
            <a:ext cx="9802814" cy="300214"/>
          </a:xfrm>
          <a:prstGeom prst="rect">
            <a:avLst/>
          </a:prstGeom>
        </p:spPr>
        <p:txBody>
          <a:bodyPr lIns="0" tIns="0" rIns="0" bIns="0"/>
          <a:lstStyle>
            <a:lvl1pPr marL="0" indent="0" defTabSz="360000">
              <a:spcBef>
                <a:spcPts val="0"/>
              </a:spcBef>
              <a:buNone/>
              <a:defRPr sz="1800" b="0" i="0">
                <a:solidFill>
                  <a:schemeClr val="accent1"/>
                </a:solidFill>
                <a:latin typeface="Unica 77 LL" panose="020B0504010101010104" pitchFamily="34" charset="77"/>
                <a:cs typeface="Unica 77 LL" panose="020B0504010101010104" pitchFamily="34" charset="77"/>
              </a:defRPr>
            </a:lvl1pPr>
            <a:lvl2pPr>
              <a:defRPr sz="1800"/>
            </a:lvl2pPr>
            <a:lvl3pPr>
              <a:defRPr sz="1800"/>
            </a:lvl3pPr>
            <a:lvl4pPr>
              <a:defRPr sz="1800"/>
            </a:lvl4pPr>
            <a:lvl5pPr>
              <a:defRPr sz="1800"/>
            </a:lvl5pPr>
          </a:lstStyle>
          <a:p>
            <a:pPr lvl="0"/>
            <a:r>
              <a:rPr lang="en-GB"/>
              <a:t>Presenter: Name, title</a:t>
            </a:r>
            <a:endParaRPr lang="en-DK"/>
          </a:p>
        </p:txBody>
      </p:sp>
    </p:spTree>
    <p:extLst>
      <p:ext uri="{BB962C8B-B14F-4D97-AF65-F5344CB8AC3E}">
        <p14:creationId xmlns:p14="http://schemas.microsoft.com/office/powerpoint/2010/main" val="3078565820"/>
      </p:ext>
    </p:extLst>
  </p:cSld>
  <p:clrMapOvr>
    <a:masterClrMapping/>
  </p:clrMapOvr>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hf sldNum="0"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02 Two columns: Green/white">
    <p:bg>
      <p:bgPr>
        <a:solidFill>
          <a:srgbClr val="FFFFFF"/>
        </a:solidFill>
        <a:effectLst/>
      </p:bgPr>
    </p:bg>
    <p:spTree>
      <p:nvGrpSpPr>
        <p:cNvPr id="1" name=""/>
        <p:cNvGrpSpPr/>
        <p:nvPr/>
      </p:nvGrpSpPr>
      <p:grpSpPr>
        <a:xfrm>
          <a:off x="0" y="0"/>
          <a:ext cx="0" cy="0"/>
          <a:chOff x="0" y="0"/>
          <a:chExt cx="0" cy="0"/>
        </a:xfrm>
      </p:grpSpPr>
      <p:sp>
        <p:nvSpPr>
          <p:cNvPr id="12" name="Text Placeholder 3">
            <a:extLst>
              <a:ext uri="{FF2B5EF4-FFF2-40B4-BE49-F238E27FC236}">
                <a16:creationId xmlns:a16="http://schemas.microsoft.com/office/drawing/2014/main" id="{6F1EED7D-F8A9-E645-92C2-37F64B245295}"/>
              </a:ext>
            </a:extLst>
          </p:cNvPr>
          <p:cNvSpPr>
            <a:spLocks noGrp="1"/>
          </p:cNvSpPr>
          <p:nvPr>
            <p:ph type="body" sz="quarter" idx="14" hasCustomPrompt="1"/>
          </p:nvPr>
        </p:nvSpPr>
        <p:spPr>
          <a:xfrm>
            <a:off x="414338" y="663211"/>
            <a:ext cx="11357953" cy="682989"/>
          </a:xfrm>
          <a:prstGeom prst="rect">
            <a:avLst/>
          </a:prstGeom>
        </p:spPr>
        <p:txBody>
          <a:bodyPr lIns="0" tIns="0" rIns="0" bIns="0"/>
          <a:lstStyle>
            <a:lvl1pPr marL="0" indent="0" defTabSz="360000">
              <a:spcBef>
                <a:spcPts val="0"/>
              </a:spcBef>
              <a:buNone/>
              <a:defRPr sz="4000" b="1">
                <a:solidFill>
                  <a:schemeClr val="accent1"/>
                </a:solidFill>
                <a:latin typeface="Unica 77 LL" panose="020B0504010101010104" pitchFamily="34" charset="0"/>
                <a:cs typeface="Unica 77 LL" panose="020B0504010101010104" pitchFamily="34" charset="0"/>
              </a:defRPr>
            </a:lvl1pPr>
            <a:lvl2pPr>
              <a:defRPr sz="4800"/>
            </a:lvl2pPr>
            <a:lvl3pPr>
              <a:defRPr sz="4800"/>
            </a:lvl3pPr>
            <a:lvl4pPr>
              <a:defRPr sz="4800"/>
            </a:lvl4pPr>
            <a:lvl5pPr>
              <a:defRPr sz="4800"/>
            </a:lvl5pPr>
          </a:lstStyle>
          <a:p>
            <a:pPr lvl="0"/>
            <a:r>
              <a:rPr lang="en-GB"/>
              <a:t>Title</a:t>
            </a:r>
          </a:p>
        </p:txBody>
      </p:sp>
      <p:sp>
        <p:nvSpPr>
          <p:cNvPr id="13" name="Text Placeholder 2">
            <a:extLst>
              <a:ext uri="{FF2B5EF4-FFF2-40B4-BE49-F238E27FC236}">
                <a16:creationId xmlns:a16="http://schemas.microsoft.com/office/drawing/2014/main" id="{66647FC9-1FF2-6C44-AF87-1947ACFFDC94}"/>
              </a:ext>
            </a:extLst>
          </p:cNvPr>
          <p:cNvSpPr>
            <a:spLocks noGrp="1"/>
          </p:cNvSpPr>
          <p:nvPr>
            <p:ph idx="1" hasCustomPrompt="1"/>
          </p:nvPr>
        </p:nvSpPr>
        <p:spPr>
          <a:xfrm>
            <a:off x="419708" y="1817370"/>
            <a:ext cx="5523892" cy="4009852"/>
          </a:xfrm>
          <a:prstGeom prst="rect">
            <a:avLst/>
          </a:prstGeom>
        </p:spPr>
        <p:txBody>
          <a:bodyPr vert="horz" lIns="0" tIns="0" rIns="0" bIns="0" rtlCol="0">
            <a:normAutofit/>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a:solidFill>
                  <a:schemeClr val="accent1"/>
                </a:solidFill>
                <a:latin typeface="Unica 77 LL" panose="020B0504010101010104" pitchFamily="34" charset="0"/>
                <a:cs typeface="Unica 77 LL" panose="020B0504010101010104" pitchFamily="34" charset="0"/>
              </a:defRPr>
            </a:lvl1pPr>
            <a:lvl2pPr marL="685800" indent="-228600">
              <a:buFont typeface="Arial" panose="020B0604020202020204" pitchFamily="34" charset="0"/>
              <a:buChar char="•"/>
              <a:defRPr sz="1800">
                <a:solidFill>
                  <a:schemeClr val="accent1"/>
                </a:solidFill>
                <a:latin typeface="Unica 77 LL" panose="020B0504010101010104" pitchFamily="34" charset="0"/>
                <a:cs typeface="Unica 77 LL" panose="020B0504010101010104" pitchFamily="34" charset="0"/>
              </a:defRPr>
            </a:lvl2pPr>
          </a:lstStyle>
          <a:p>
            <a:pPr lvl="0"/>
            <a:r>
              <a:rPr lang="da-DK" err="1"/>
              <a:t>Bullets</a:t>
            </a:r>
            <a:r>
              <a:rPr lang="da-DK"/>
              <a:t>/</a:t>
            </a:r>
            <a:r>
              <a:rPr lang="da-DK" err="1"/>
              <a:t>text</a:t>
            </a:r>
            <a:r>
              <a:rPr lang="da-DK"/>
              <a:t> in column</a:t>
            </a:r>
          </a:p>
          <a:p>
            <a:pPr lvl="1"/>
            <a:r>
              <a:rPr lang="da-DK"/>
              <a:t>Level 2</a:t>
            </a:r>
          </a:p>
          <a:p>
            <a:pPr lvl="0"/>
            <a:endParaRPr lang="da-DK"/>
          </a:p>
        </p:txBody>
      </p:sp>
      <p:sp>
        <p:nvSpPr>
          <p:cNvPr id="15" name="Text Placeholder 2">
            <a:extLst>
              <a:ext uri="{FF2B5EF4-FFF2-40B4-BE49-F238E27FC236}">
                <a16:creationId xmlns:a16="http://schemas.microsoft.com/office/drawing/2014/main" id="{292AA6B8-3E69-3E46-B570-4AF3E3C77269}"/>
              </a:ext>
            </a:extLst>
          </p:cNvPr>
          <p:cNvSpPr>
            <a:spLocks noGrp="1"/>
          </p:cNvSpPr>
          <p:nvPr>
            <p:ph idx="15" hasCustomPrompt="1"/>
          </p:nvPr>
        </p:nvSpPr>
        <p:spPr>
          <a:xfrm>
            <a:off x="6248402" y="1817370"/>
            <a:ext cx="5523892" cy="4009852"/>
          </a:xfrm>
          <a:prstGeom prst="rect">
            <a:avLst/>
          </a:prstGeom>
        </p:spPr>
        <p:txBody>
          <a:bodyPr vert="horz" lIns="0" tIns="0" rIns="0" bIns="0" rtlCol="0">
            <a:normAutofit/>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a:solidFill>
                  <a:schemeClr val="accent1"/>
                </a:solidFill>
                <a:latin typeface="Unica 77 LL" panose="020B0504010101010104" pitchFamily="34" charset="0"/>
                <a:cs typeface="Unica 77 LL" panose="020B0504010101010104" pitchFamily="34" charset="0"/>
              </a:defRPr>
            </a:lvl1pPr>
            <a:lvl2pPr marL="685800" indent="-228600">
              <a:buFont typeface="Arial" panose="020B0604020202020204" pitchFamily="34" charset="0"/>
              <a:buChar char="•"/>
              <a:defRPr sz="1800">
                <a:solidFill>
                  <a:schemeClr val="accent1"/>
                </a:solidFill>
                <a:latin typeface="Unica 77 LL" panose="020B0504010101010104" pitchFamily="34" charset="0"/>
                <a:cs typeface="Unica 77 LL" panose="020B0504010101010104" pitchFamily="34" charset="0"/>
              </a:defRPr>
            </a:lvl2pPr>
          </a:lstStyle>
          <a:p>
            <a:pPr lvl="0"/>
            <a:r>
              <a:rPr lang="da-DK"/>
              <a:t>Bullets/</a:t>
            </a:r>
            <a:r>
              <a:rPr lang="da-DK" err="1"/>
              <a:t>text</a:t>
            </a:r>
            <a:r>
              <a:rPr lang="da-DK"/>
              <a:t> in column</a:t>
            </a:r>
          </a:p>
          <a:p>
            <a:pPr lvl="1"/>
            <a:r>
              <a:rPr lang="da-DK"/>
              <a:t>Level 2</a:t>
            </a:r>
          </a:p>
          <a:p>
            <a:pPr lvl="0"/>
            <a:endParaRPr lang="da-DK"/>
          </a:p>
        </p:txBody>
      </p:sp>
      <p:sp>
        <p:nvSpPr>
          <p:cNvPr id="6" name="TextBox 5">
            <a:extLst>
              <a:ext uri="{FF2B5EF4-FFF2-40B4-BE49-F238E27FC236}">
                <a16:creationId xmlns:a16="http://schemas.microsoft.com/office/drawing/2014/main" id="{694FDE73-8349-8D48-8DCB-70AAFF646F54}"/>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chemeClr val="accent1"/>
                </a:solidFill>
                <a:latin typeface="Unica 77 LL" panose="020B0504010101010104" pitchFamily="34" charset="77"/>
                <a:cs typeface="Unica 77 LL" panose="020B0504010101010104" pitchFamily="34" charset="77"/>
              </a:rPr>
              <a:t>State of Green</a:t>
            </a:r>
            <a:endParaRPr lang="en-GB" sz="1000" b="0" i="0" noProof="0">
              <a:solidFill>
                <a:schemeClr val="accent1"/>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1092323038"/>
      </p:ext>
    </p:extLst>
  </p:cSld>
  <p:clrMapOvr>
    <a:masterClrMapping/>
  </p:clrMapOvr>
  <p:transition spd="slow">
    <p:push/>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02 One column: Green/white">
    <p:bg>
      <p:bgPr>
        <a:solidFill>
          <a:srgbClr val="FFFFFF"/>
        </a:solidFill>
        <a:effectLst/>
      </p:bgPr>
    </p:bg>
    <p:spTree>
      <p:nvGrpSpPr>
        <p:cNvPr id="1" name=""/>
        <p:cNvGrpSpPr/>
        <p:nvPr/>
      </p:nvGrpSpPr>
      <p:grpSpPr>
        <a:xfrm>
          <a:off x="0" y="0"/>
          <a:ext cx="0" cy="0"/>
          <a:chOff x="0" y="0"/>
          <a:chExt cx="0" cy="0"/>
        </a:xfrm>
      </p:grpSpPr>
      <p:sp>
        <p:nvSpPr>
          <p:cNvPr id="12" name="Text Placeholder 3">
            <a:extLst>
              <a:ext uri="{FF2B5EF4-FFF2-40B4-BE49-F238E27FC236}">
                <a16:creationId xmlns:a16="http://schemas.microsoft.com/office/drawing/2014/main" id="{6F1EED7D-F8A9-E645-92C2-37F64B245295}"/>
              </a:ext>
            </a:extLst>
          </p:cNvPr>
          <p:cNvSpPr>
            <a:spLocks noGrp="1"/>
          </p:cNvSpPr>
          <p:nvPr>
            <p:ph type="body" sz="quarter" idx="14" hasCustomPrompt="1"/>
          </p:nvPr>
        </p:nvSpPr>
        <p:spPr>
          <a:xfrm>
            <a:off x="414338" y="663211"/>
            <a:ext cx="11357953" cy="682989"/>
          </a:xfrm>
          <a:prstGeom prst="rect">
            <a:avLst/>
          </a:prstGeom>
        </p:spPr>
        <p:txBody>
          <a:bodyPr lIns="0" tIns="0" rIns="0" bIns="0"/>
          <a:lstStyle>
            <a:lvl1pPr marL="0" indent="0" defTabSz="360000">
              <a:spcBef>
                <a:spcPts val="0"/>
              </a:spcBef>
              <a:buNone/>
              <a:defRPr sz="3000" b="1">
                <a:solidFill>
                  <a:schemeClr val="accent1"/>
                </a:solidFill>
                <a:latin typeface="Unica 77 LL" panose="020B0504010101010104" pitchFamily="34" charset="0"/>
                <a:cs typeface="Unica 77 LL" panose="020B0504010101010104" pitchFamily="34" charset="0"/>
              </a:defRPr>
            </a:lvl1pPr>
            <a:lvl2pPr>
              <a:defRPr sz="4800"/>
            </a:lvl2pPr>
            <a:lvl3pPr>
              <a:defRPr sz="4800"/>
            </a:lvl3pPr>
            <a:lvl4pPr>
              <a:defRPr sz="4800"/>
            </a:lvl4pPr>
            <a:lvl5pPr>
              <a:defRPr sz="4800"/>
            </a:lvl5pPr>
          </a:lstStyle>
          <a:p>
            <a:pPr lvl="0"/>
            <a:r>
              <a:rPr lang="en-GB"/>
              <a:t>Title</a:t>
            </a:r>
          </a:p>
        </p:txBody>
      </p:sp>
      <p:sp>
        <p:nvSpPr>
          <p:cNvPr id="4" name="TextBox 3">
            <a:extLst>
              <a:ext uri="{FF2B5EF4-FFF2-40B4-BE49-F238E27FC236}">
                <a16:creationId xmlns:a16="http://schemas.microsoft.com/office/drawing/2014/main" id="{FFC3F0C1-F73F-0945-8A12-3EA86BDDBF1D}"/>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chemeClr val="accent1"/>
                </a:solidFill>
                <a:latin typeface="Unica 77 LL" panose="020B0504010101010104" pitchFamily="34" charset="77"/>
                <a:cs typeface="Unica 77 LL" panose="020B0504010101010104" pitchFamily="34" charset="77"/>
              </a:rPr>
              <a:t>State of Green</a:t>
            </a:r>
            <a:endParaRPr lang="en-GB" sz="1000" b="0" i="0" noProof="0">
              <a:solidFill>
                <a:schemeClr val="accent1"/>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4222754131"/>
      </p:ext>
    </p:extLst>
  </p:cSld>
  <p:clrMapOvr>
    <a:masterClrMapping/>
  </p:clrMapOvr>
  <p:transition spd="slow">
    <p:push/>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02 One column: Green/white">
    <p:bg>
      <p:bgPr>
        <a:solidFill>
          <a:schemeClr val="accent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AFC7DC7-CDFD-8742-A027-ECBB935127B0}"/>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rgbClr val="FFFFFF"/>
                </a:solidFill>
                <a:latin typeface="Unica 77 LL" panose="020B0504010101010104" pitchFamily="34" charset="77"/>
                <a:cs typeface="Unica 77 LL" panose="020B0504010101010104" pitchFamily="34" charset="77"/>
              </a:rPr>
              <a:t>State of Green</a:t>
            </a:r>
            <a:endParaRPr lang="en-GB" sz="1000" b="0" i="0" noProof="0">
              <a:solidFill>
                <a:srgbClr val="FFFFFF"/>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3809403852"/>
      </p:ext>
    </p:extLst>
  </p:cSld>
  <p:clrMapOvr>
    <a:masterClrMapping/>
  </p:clrMapOvr>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02 One column: Green/white">
    <p:bg>
      <p:bgPr>
        <a:solidFill>
          <a:schemeClr val="accent1"/>
        </a:solidFill>
        <a:effectLst/>
      </p:bgPr>
    </p:bg>
    <p:spTree>
      <p:nvGrpSpPr>
        <p:cNvPr id="1" name=""/>
        <p:cNvGrpSpPr/>
        <p:nvPr/>
      </p:nvGrpSpPr>
      <p:grpSpPr>
        <a:xfrm>
          <a:off x="0" y="0"/>
          <a:ext cx="0" cy="0"/>
          <a:chOff x="0" y="0"/>
          <a:chExt cx="0" cy="0"/>
        </a:xfrm>
      </p:grpSpPr>
      <p:sp>
        <p:nvSpPr>
          <p:cNvPr id="12" name="Text Placeholder 3">
            <a:extLst>
              <a:ext uri="{FF2B5EF4-FFF2-40B4-BE49-F238E27FC236}">
                <a16:creationId xmlns:a16="http://schemas.microsoft.com/office/drawing/2014/main" id="{6F1EED7D-F8A9-E645-92C2-37F64B245295}"/>
              </a:ext>
            </a:extLst>
          </p:cNvPr>
          <p:cNvSpPr>
            <a:spLocks noGrp="1"/>
          </p:cNvSpPr>
          <p:nvPr>
            <p:ph type="body" sz="quarter" idx="14" hasCustomPrompt="1"/>
          </p:nvPr>
        </p:nvSpPr>
        <p:spPr>
          <a:xfrm>
            <a:off x="414338" y="663211"/>
            <a:ext cx="11357953" cy="682989"/>
          </a:xfrm>
          <a:prstGeom prst="rect">
            <a:avLst/>
          </a:prstGeom>
        </p:spPr>
        <p:txBody>
          <a:bodyPr lIns="0" tIns="0" rIns="0" bIns="0"/>
          <a:lstStyle>
            <a:lvl1pPr marL="0" indent="0" defTabSz="360000">
              <a:spcBef>
                <a:spcPts val="0"/>
              </a:spcBef>
              <a:buNone/>
              <a:defRPr sz="3000" b="1">
                <a:solidFill>
                  <a:srgbClr val="FFFFFF"/>
                </a:solidFill>
                <a:latin typeface="Unica 77 LL" panose="020B0504010101010104" pitchFamily="34" charset="0"/>
                <a:cs typeface="Unica 77 LL" panose="020B0504010101010104" pitchFamily="34" charset="0"/>
              </a:defRPr>
            </a:lvl1pPr>
            <a:lvl2pPr>
              <a:defRPr sz="4800"/>
            </a:lvl2pPr>
            <a:lvl3pPr>
              <a:defRPr sz="4800"/>
            </a:lvl3pPr>
            <a:lvl4pPr>
              <a:defRPr sz="4800"/>
            </a:lvl4pPr>
            <a:lvl5pPr>
              <a:defRPr sz="4800"/>
            </a:lvl5pPr>
          </a:lstStyle>
          <a:p>
            <a:pPr lvl="0"/>
            <a:r>
              <a:rPr lang="en-GB"/>
              <a:t>Title</a:t>
            </a:r>
          </a:p>
        </p:txBody>
      </p:sp>
      <p:sp>
        <p:nvSpPr>
          <p:cNvPr id="7" name="TextBox 6">
            <a:extLst>
              <a:ext uri="{FF2B5EF4-FFF2-40B4-BE49-F238E27FC236}">
                <a16:creationId xmlns:a16="http://schemas.microsoft.com/office/drawing/2014/main" id="{8AFC7DC7-CDFD-8742-A027-ECBB935127B0}"/>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rgbClr val="FFFFFF"/>
                </a:solidFill>
                <a:latin typeface="Unica 77 LL" panose="020B0504010101010104" pitchFamily="34" charset="77"/>
                <a:cs typeface="Unica 77 LL" panose="020B0504010101010104" pitchFamily="34" charset="77"/>
              </a:rPr>
              <a:t>State of Green</a:t>
            </a:r>
            <a:endParaRPr lang="en-GB" sz="1000" b="0" i="0" noProof="0">
              <a:solidFill>
                <a:srgbClr val="FFFFFF"/>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3953340136"/>
      </p:ext>
    </p:extLst>
  </p:cSld>
  <p:clrMapOvr>
    <a:masterClrMapping/>
  </p:clrMapOvr>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02 One column: Green/white">
    <p:bg>
      <p:bgPr>
        <a:solidFill>
          <a:srgbClr val="FFFFFF"/>
        </a:solidFill>
        <a:effectLst/>
      </p:bgPr>
    </p:bg>
    <p:spTree>
      <p:nvGrpSpPr>
        <p:cNvPr id="1" name=""/>
        <p:cNvGrpSpPr/>
        <p:nvPr/>
      </p:nvGrpSpPr>
      <p:grpSpPr>
        <a:xfrm>
          <a:off x="0" y="0"/>
          <a:ext cx="0" cy="0"/>
          <a:chOff x="0" y="0"/>
          <a:chExt cx="0" cy="0"/>
        </a:xfrm>
      </p:grpSpPr>
      <p:sp>
        <p:nvSpPr>
          <p:cNvPr id="12" name="Text Placeholder 3">
            <a:extLst>
              <a:ext uri="{FF2B5EF4-FFF2-40B4-BE49-F238E27FC236}">
                <a16:creationId xmlns:a16="http://schemas.microsoft.com/office/drawing/2014/main" id="{6F1EED7D-F8A9-E645-92C2-37F64B245295}"/>
              </a:ext>
            </a:extLst>
          </p:cNvPr>
          <p:cNvSpPr>
            <a:spLocks noGrp="1"/>
          </p:cNvSpPr>
          <p:nvPr>
            <p:ph type="body" sz="quarter" idx="14" hasCustomPrompt="1"/>
          </p:nvPr>
        </p:nvSpPr>
        <p:spPr>
          <a:xfrm>
            <a:off x="414338" y="663211"/>
            <a:ext cx="11357953" cy="682989"/>
          </a:xfrm>
          <a:prstGeom prst="rect">
            <a:avLst/>
          </a:prstGeom>
        </p:spPr>
        <p:txBody>
          <a:bodyPr lIns="0" tIns="0" rIns="0" bIns="0"/>
          <a:lstStyle>
            <a:lvl1pPr marL="0" indent="0" defTabSz="360000">
              <a:spcBef>
                <a:spcPts val="0"/>
              </a:spcBef>
              <a:buNone/>
              <a:defRPr sz="3000" b="1">
                <a:solidFill>
                  <a:schemeClr val="accent1"/>
                </a:solidFill>
                <a:latin typeface="Unica 77 LL" panose="020B0504010101010104" pitchFamily="34" charset="0"/>
                <a:cs typeface="Unica 77 LL" panose="020B0504010101010104" pitchFamily="34" charset="0"/>
              </a:defRPr>
            </a:lvl1pPr>
            <a:lvl2pPr>
              <a:defRPr sz="4800"/>
            </a:lvl2pPr>
            <a:lvl3pPr>
              <a:defRPr sz="4800"/>
            </a:lvl3pPr>
            <a:lvl4pPr>
              <a:defRPr sz="4800"/>
            </a:lvl4pPr>
            <a:lvl5pPr>
              <a:defRPr sz="4800"/>
            </a:lvl5pPr>
          </a:lstStyle>
          <a:p>
            <a:pPr lvl="0"/>
            <a:r>
              <a:rPr lang="en-GB"/>
              <a:t>Title</a:t>
            </a:r>
          </a:p>
        </p:txBody>
      </p:sp>
      <p:sp>
        <p:nvSpPr>
          <p:cNvPr id="13" name="Text Placeholder 2">
            <a:extLst>
              <a:ext uri="{FF2B5EF4-FFF2-40B4-BE49-F238E27FC236}">
                <a16:creationId xmlns:a16="http://schemas.microsoft.com/office/drawing/2014/main" id="{66647FC9-1FF2-6C44-AF87-1947ACFFDC94}"/>
              </a:ext>
            </a:extLst>
          </p:cNvPr>
          <p:cNvSpPr>
            <a:spLocks noGrp="1"/>
          </p:cNvSpPr>
          <p:nvPr>
            <p:ph idx="1" hasCustomPrompt="1"/>
          </p:nvPr>
        </p:nvSpPr>
        <p:spPr>
          <a:xfrm>
            <a:off x="414339" y="1817370"/>
            <a:ext cx="9381172" cy="4018165"/>
          </a:xfrm>
          <a:prstGeom prst="rect">
            <a:avLst/>
          </a:prstGeom>
        </p:spPr>
        <p:txBody>
          <a:bodyPr vert="horz" lIns="0" tIns="0" rIns="0" bIns="0"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0" i="0">
                <a:solidFill>
                  <a:schemeClr val="accent1"/>
                </a:solidFill>
                <a:latin typeface="Unica 77 LL" panose="020B0504010101010104" pitchFamily="34" charset="0"/>
                <a:cs typeface="Unica 77 LL" panose="020B0504010101010104" pitchFamily="34" charset="77"/>
              </a:defRPr>
            </a:lvl1pPr>
            <a:lvl2pPr marL="457200" indent="0">
              <a:buFont typeface="Arial" panose="020B0604020202020204" pitchFamily="34" charset="0"/>
              <a:buNone/>
              <a:defRPr sz="1800">
                <a:solidFill>
                  <a:schemeClr val="accent1"/>
                </a:solidFill>
              </a:defRPr>
            </a:lvl2pPr>
          </a:lstStyle>
          <a:p>
            <a:pPr lvl="0"/>
            <a:r>
              <a:rPr lang="da-DK" err="1"/>
              <a:t>Text</a:t>
            </a:r>
            <a:endParaRPr lang="da-DK"/>
          </a:p>
        </p:txBody>
      </p:sp>
      <p:sp>
        <p:nvSpPr>
          <p:cNvPr id="8" name="TextBox 7">
            <a:extLst>
              <a:ext uri="{FF2B5EF4-FFF2-40B4-BE49-F238E27FC236}">
                <a16:creationId xmlns:a16="http://schemas.microsoft.com/office/drawing/2014/main" id="{80FC6E27-0B31-1144-8EA1-B3E76087D6F3}"/>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chemeClr val="accent1"/>
                </a:solidFill>
                <a:latin typeface="Unica 77 LL" panose="020B0504010101010104" pitchFamily="34" charset="77"/>
                <a:cs typeface="Unica 77 LL" panose="020B0504010101010104" pitchFamily="34" charset="77"/>
              </a:rPr>
              <a:t>State of Green</a:t>
            </a:r>
            <a:endParaRPr lang="en-GB" sz="1000" b="0" i="0" noProof="0">
              <a:solidFill>
                <a:schemeClr val="accent1"/>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1148624965"/>
      </p:ext>
    </p:extLst>
  </p:cSld>
  <p:clrMapOvr>
    <a:masterClrMapping/>
  </p:clrMapOvr>
  <p:transition spd="slow">
    <p:push/>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02 One column: Green/white">
    <p:bg>
      <p:bgPr>
        <a:solidFill>
          <a:srgbClr val="FFFFFF"/>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D0E4B41-C589-4041-A441-7F3902D73555}"/>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chemeClr val="accent1"/>
                </a:solidFill>
                <a:latin typeface="Unica 77 LL" panose="020B0504010101010104" pitchFamily="34" charset="77"/>
                <a:cs typeface="Unica 77 LL" panose="020B0504010101010104" pitchFamily="34" charset="77"/>
              </a:rPr>
              <a:t>State of Green</a:t>
            </a:r>
            <a:endParaRPr lang="en-GB" sz="1000" b="0" i="0" noProof="0">
              <a:solidFill>
                <a:schemeClr val="accent1"/>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3554278065"/>
      </p:ext>
    </p:extLst>
  </p:cSld>
  <p:clrMapOvr>
    <a:masterClrMapping/>
  </p:clrMapOvr>
  <p:transition spd="slow">
    <p:push/>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06 Thank you">
    <p:bg>
      <p:bgPr>
        <a:solidFill>
          <a:schemeClr val="accent1"/>
        </a:solidFill>
        <a:effectLst/>
      </p:bgPr>
    </p:bg>
    <p:spTree>
      <p:nvGrpSpPr>
        <p:cNvPr id="1" name=""/>
        <p:cNvGrpSpPr/>
        <p:nvPr/>
      </p:nvGrpSpPr>
      <p:grpSpPr>
        <a:xfrm>
          <a:off x="0" y="0"/>
          <a:ext cx="0" cy="0"/>
          <a:chOff x="0" y="0"/>
          <a:chExt cx="0" cy="0"/>
        </a:xfrm>
      </p:grpSpPr>
      <p:sp>
        <p:nvSpPr>
          <p:cNvPr id="13" name="Text Placeholder 2">
            <a:extLst>
              <a:ext uri="{FF2B5EF4-FFF2-40B4-BE49-F238E27FC236}">
                <a16:creationId xmlns:a16="http://schemas.microsoft.com/office/drawing/2014/main" id="{0181009E-3160-0C46-9CD1-E8ADC22482F0}"/>
              </a:ext>
            </a:extLst>
          </p:cNvPr>
          <p:cNvSpPr>
            <a:spLocks noGrp="1"/>
          </p:cNvSpPr>
          <p:nvPr>
            <p:ph idx="1" hasCustomPrompt="1"/>
          </p:nvPr>
        </p:nvSpPr>
        <p:spPr>
          <a:xfrm>
            <a:off x="419707" y="2851000"/>
            <a:ext cx="7428293" cy="2664200"/>
          </a:xfrm>
          <a:prstGeom prst="rect">
            <a:avLst/>
          </a:prstGeom>
        </p:spPr>
        <p:txBody>
          <a:bodyPr vert="horz" lIns="0" tIns="0" rIns="0" bIns="0"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0" i="0">
                <a:solidFill>
                  <a:srgbClr val="FFFFFF"/>
                </a:solidFill>
                <a:latin typeface="Unica 77 LL" panose="020B0504010101010104" pitchFamily="34" charset="0"/>
                <a:cs typeface="Unica 77 LL" panose="020B0504010101010104" pitchFamily="34" charset="77"/>
              </a:defRPr>
            </a:lvl1pPr>
            <a:lvl2pPr marL="457200" indent="0">
              <a:buFont typeface="Arial" panose="020B0604020202020204" pitchFamily="34" charset="0"/>
              <a:buNone/>
              <a:defRPr sz="1800">
                <a:solidFill>
                  <a:schemeClr val="accent1"/>
                </a:solidFill>
              </a:defRPr>
            </a:lvl2pPr>
          </a:lstStyle>
          <a:p>
            <a:pPr lvl="0"/>
            <a:r>
              <a:rPr lang="da-DK"/>
              <a:t>Contact information</a:t>
            </a:r>
          </a:p>
        </p:txBody>
      </p:sp>
      <p:sp>
        <p:nvSpPr>
          <p:cNvPr id="7" name="TextBox 6">
            <a:extLst>
              <a:ext uri="{FF2B5EF4-FFF2-40B4-BE49-F238E27FC236}">
                <a16:creationId xmlns:a16="http://schemas.microsoft.com/office/drawing/2014/main" id="{48114463-609A-594F-94BF-D41A8312BA46}"/>
              </a:ext>
            </a:extLst>
          </p:cNvPr>
          <p:cNvSpPr txBox="1"/>
          <p:nvPr userDrawn="1"/>
        </p:nvSpPr>
        <p:spPr>
          <a:xfrm>
            <a:off x="179389" y="603592"/>
            <a:ext cx="11831636" cy="1231106"/>
          </a:xfrm>
          <a:prstGeom prst="rect">
            <a:avLst/>
          </a:prstGeom>
          <a:noFill/>
        </p:spPr>
        <p:txBody>
          <a:bodyPr wrap="square" lIns="0" tIns="0" rIns="0" bIns="0" rtlCol="0">
            <a:spAutoFit/>
          </a:bodyPr>
          <a:lstStyle/>
          <a:p>
            <a:pPr algn="ctr"/>
            <a:r>
              <a:rPr lang="en-GB" sz="4000" b="1" i="0">
                <a:solidFill>
                  <a:srgbClr val="FFFFFF"/>
                </a:solidFill>
                <a:latin typeface="Unica 77 LL" panose="020B0504010101010104" pitchFamily="34" charset="77"/>
                <a:cs typeface="Unica 77 LL" panose="020B0504010101010104" pitchFamily="34" charset="0"/>
              </a:rPr>
              <a:t>Thank you!</a:t>
            </a:r>
          </a:p>
          <a:p>
            <a:pPr algn="ctr"/>
            <a:r>
              <a:rPr lang="en-GB" sz="4000" b="0">
                <a:solidFill>
                  <a:srgbClr val="FFFFFF"/>
                </a:solidFill>
                <a:latin typeface="Unica 77 LL" panose="020B0504010101010104" pitchFamily="34" charset="0"/>
                <a:cs typeface="Unica 77 LL" panose="020B0504010101010104" pitchFamily="34" charset="0"/>
              </a:rPr>
              <a:t>Connect. Inspire. Share. Think Denmark</a:t>
            </a:r>
            <a:endParaRPr lang="en-DK" sz="4000" b="0">
              <a:solidFill>
                <a:srgbClr val="FFFFFF"/>
              </a:solidFill>
              <a:latin typeface="Unica 77 LL" panose="020B0504010101010104" pitchFamily="34" charset="0"/>
              <a:cs typeface="Unica 77 LL" panose="020B0504010101010104" pitchFamily="34" charset="0"/>
            </a:endParaRPr>
          </a:p>
        </p:txBody>
      </p:sp>
      <p:pic>
        <p:nvPicPr>
          <p:cNvPr id="14" name="Picture 13">
            <a:extLst>
              <a:ext uri="{FF2B5EF4-FFF2-40B4-BE49-F238E27FC236}">
                <a16:creationId xmlns:a16="http://schemas.microsoft.com/office/drawing/2014/main" id="{0B9014A3-DCCB-8F42-851C-F70FBB16B99E}"/>
              </a:ext>
            </a:extLst>
          </p:cNvPr>
          <p:cNvPicPr>
            <a:picLocks noChangeAspect="1"/>
          </p:cNvPicPr>
          <p:nvPr userDrawn="1"/>
        </p:nvPicPr>
        <p:blipFill>
          <a:blip r:embed="rId2"/>
          <a:stretch>
            <a:fillRect/>
          </a:stretch>
        </p:blipFill>
        <p:spPr>
          <a:xfrm>
            <a:off x="414337" y="5984547"/>
            <a:ext cx="587237" cy="587237"/>
          </a:xfrm>
          <a:prstGeom prst="rect">
            <a:avLst/>
          </a:prstGeom>
        </p:spPr>
      </p:pic>
    </p:spTree>
    <p:extLst>
      <p:ext uri="{BB962C8B-B14F-4D97-AF65-F5344CB8AC3E}">
        <p14:creationId xmlns:p14="http://schemas.microsoft.com/office/powerpoint/2010/main" val="2767031355"/>
      </p:ext>
    </p:extLst>
  </p:cSld>
  <p:clrMapOvr>
    <a:masterClrMapping/>
  </p:clrMapOvr>
  <p:transition spd="slow">
    <p:push/>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Tom">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‹nr.›</a:t>
            </a:fld>
            <a:endParaRPr lang="en-US"/>
          </a:p>
        </p:txBody>
      </p:sp>
    </p:spTree>
    <p:extLst>
      <p:ext uri="{BB962C8B-B14F-4D97-AF65-F5344CB8AC3E}">
        <p14:creationId xmlns:p14="http://schemas.microsoft.com/office/powerpoint/2010/main" val="39035673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E14C569-D0A5-DDA1-E5BA-48640F18097B}"/>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F548D40E-6034-D0BE-D7A8-7377DC8C3CEA}"/>
              </a:ext>
            </a:extLst>
          </p:cNvPr>
          <p:cNvSpPr>
            <a:spLocks noGrp="1"/>
          </p:cNvSpPr>
          <p:nvPr>
            <p:ph idx="1"/>
          </p:nvPr>
        </p:nvSpPr>
        <p:spPr/>
        <p:txBody>
          <a:bodyPr/>
          <a:lstStyle/>
          <a:p>
            <a:pPr lvl="0"/>
            <a:r>
              <a:rPr lang="da-DK"/>
              <a:t>Klik for at redigere teksttypografierne i masteren</a:t>
            </a:r>
          </a:p>
          <a:p>
            <a:pPr lvl="1"/>
            <a:r>
              <a:rPr lang="da-DK"/>
              <a:t>Andet niveau</a:t>
            </a:r>
          </a:p>
          <a:p>
            <a:pPr lvl="2"/>
            <a:r>
              <a:rPr lang="da-DK"/>
              <a:t>Tredje niveau</a:t>
            </a:r>
          </a:p>
          <a:p>
            <a:pPr lvl="3"/>
            <a:r>
              <a:rPr lang="da-DK"/>
              <a:t>Fjerde niveau</a:t>
            </a:r>
          </a:p>
          <a:p>
            <a:pPr lvl="4"/>
            <a:r>
              <a:rPr lang="da-DK"/>
              <a:t>Femte niveau</a:t>
            </a:r>
          </a:p>
        </p:txBody>
      </p:sp>
      <p:sp>
        <p:nvSpPr>
          <p:cNvPr id="4" name="Pladsholder til dato 3">
            <a:extLst>
              <a:ext uri="{FF2B5EF4-FFF2-40B4-BE49-F238E27FC236}">
                <a16:creationId xmlns:a16="http://schemas.microsoft.com/office/drawing/2014/main" id="{08F94883-7724-BEF7-8E77-EE4CA78B53F1}"/>
              </a:ext>
            </a:extLst>
          </p:cNvPr>
          <p:cNvSpPr>
            <a:spLocks noGrp="1"/>
          </p:cNvSpPr>
          <p:nvPr>
            <p:ph type="dt" sz="half" idx="10"/>
          </p:nvPr>
        </p:nvSpPr>
        <p:spPr/>
        <p:txBody>
          <a:bodyPr/>
          <a:lstStyle/>
          <a:p>
            <a:fld id="{B4A7D9F7-62F5-434D-BCAE-B53D03D00768}" type="datetimeFigureOut">
              <a:rPr lang="da-DK" smtClean="0"/>
              <a:t>08.04.2026</a:t>
            </a:fld>
            <a:endParaRPr lang="da-DK"/>
          </a:p>
        </p:txBody>
      </p:sp>
      <p:sp>
        <p:nvSpPr>
          <p:cNvPr id="5" name="Pladsholder til sidefod 4">
            <a:extLst>
              <a:ext uri="{FF2B5EF4-FFF2-40B4-BE49-F238E27FC236}">
                <a16:creationId xmlns:a16="http://schemas.microsoft.com/office/drawing/2014/main" id="{E703E129-FB8D-0A65-FE6E-A7C33A5B498C}"/>
              </a:ext>
            </a:extLst>
          </p:cNvPr>
          <p:cNvSpPr>
            <a:spLocks noGrp="1"/>
          </p:cNvSpPr>
          <p:nvPr>
            <p:ph type="ftr" sz="quarter" idx="11"/>
          </p:nvPr>
        </p:nvSpPr>
        <p:spPr/>
        <p:txBody>
          <a:bodyPr/>
          <a:lstStyle/>
          <a:p>
            <a:endParaRPr lang="da-DK"/>
          </a:p>
        </p:txBody>
      </p:sp>
      <p:sp>
        <p:nvSpPr>
          <p:cNvPr id="6" name="Pladsholder til slidenummer 5">
            <a:extLst>
              <a:ext uri="{FF2B5EF4-FFF2-40B4-BE49-F238E27FC236}">
                <a16:creationId xmlns:a16="http://schemas.microsoft.com/office/drawing/2014/main" id="{7FA63208-EA38-CBAA-7B66-CE53CF97B781}"/>
              </a:ext>
            </a:extLst>
          </p:cNvPr>
          <p:cNvSpPr>
            <a:spLocks noGrp="1"/>
          </p:cNvSpPr>
          <p:nvPr>
            <p:ph type="sldNum" sz="quarter" idx="12"/>
          </p:nvPr>
        </p:nvSpPr>
        <p:spPr/>
        <p:txBody>
          <a:bodyPr/>
          <a:lstStyle/>
          <a:p>
            <a:fld id="{B28F562F-8EE5-4210-8CEC-CF5F51C75C53}" type="slidenum">
              <a:rPr lang="da-DK" smtClean="0"/>
              <a:t>‹nr.›</a:t>
            </a:fld>
            <a:endParaRPr lang="da-DK"/>
          </a:p>
        </p:txBody>
      </p:sp>
    </p:spTree>
    <p:extLst>
      <p:ext uri="{BB962C8B-B14F-4D97-AF65-F5344CB8AC3E}">
        <p14:creationId xmlns:p14="http://schemas.microsoft.com/office/powerpoint/2010/main" val="23818525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01 Front: Green">
    <p:bg>
      <p:bgPr>
        <a:solidFill>
          <a:schemeClr val="accent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FC23ABA-1E50-6246-9F09-78B4972ABAE7}"/>
              </a:ext>
            </a:extLst>
          </p:cNvPr>
          <p:cNvPicPr>
            <a:picLocks noChangeAspect="1"/>
          </p:cNvPicPr>
          <p:nvPr userDrawn="1"/>
        </p:nvPicPr>
        <p:blipFill>
          <a:blip r:embed="rId2"/>
          <a:stretch>
            <a:fillRect/>
          </a:stretch>
        </p:blipFill>
        <p:spPr>
          <a:xfrm>
            <a:off x="414337" y="5984547"/>
            <a:ext cx="587237" cy="587237"/>
          </a:xfrm>
          <a:prstGeom prst="rect">
            <a:avLst/>
          </a:prstGeom>
        </p:spPr>
      </p:pic>
      <p:sp>
        <p:nvSpPr>
          <p:cNvPr id="11" name="TextBox 10">
            <a:extLst>
              <a:ext uri="{FF2B5EF4-FFF2-40B4-BE49-F238E27FC236}">
                <a16:creationId xmlns:a16="http://schemas.microsoft.com/office/drawing/2014/main" id="{A7A679A5-63EA-8943-A991-7425A31A02A7}"/>
              </a:ext>
            </a:extLst>
          </p:cNvPr>
          <p:cNvSpPr txBox="1"/>
          <p:nvPr userDrawn="1"/>
        </p:nvSpPr>
        <p:spPr>
          <a:xfrm>
            <a:off x="1201906" y="6203761"/>
            <a:ext cx="365760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200" b="0" i="0" noProof="0">
                <a:solidFill>
                  <a:srgbClr val="FFFFFF"/>
                </a:solidFill>
                <a:latin typeface="Unica 77 LL" panose="020B0504010101010104" pitchFamily="34" charset="77"/>
                <a:cs typeface="Unica 77 LL" panose="020B0504010101010104" pitchFamily="34" charset="77"/>
              </a:rPr>
              <a:t>Connect. </a:t>
            </a:r>
            <a:r>
              <a:rPr lang="da-DK" sz="1200" b="0" i="0" noProof="0" err="1">
                <a:solidFill>
                  <a:srgbClr val="FFFFFF"/>
                </a:solidFill>
                <a:latin typeface="Unica 77 LL" panose="020B0504010101010104" pitchFamily="34" charset="77"/>
                <a:cs typeface="Unica 77 LL" panose="020B0504010101010104" pitchFamily="34" charset="77"/>
              </a:rPr>
              <a:t>Inspire</a:t>
            </a:r>
            <a:r>
              <a:rPr lang="da-DK" sz="1200" b="0" i="0" noProof="0">
                <a:solidFill>
                  <a:srgbClr val="FFFFFF"/>
                </a:solidFill>
                <a:latin typeface="Unica 77 LL" panose="020B0504010101010104" pitchFamily="34" charset="77"/>
                <a:cs typeface="Unica 77 LL" panose="020B0504010101010104" pitchFamily="34" charset="77"/>
              </a:rPr>
              <a:t>. </a:t>
            </a:r>
            <a:r>
              <a:rPr lang="da-DK" sz="1200" b="0" i="0" noProof="0" err="1">
                <a:solidFill>
                  <a:srgbClr val="FFFFFF"/>
                </a:solidFill>
                <a:latin typeface="Unica 77 LL" panose="020B0504010101010104" pitchFamily="34" charset="77"/>
                <a:cs typeface="Unica 77 LL" panose="020B0504010101010104" pitchFamily="34" charset="77"/>
              </a:rPr>
              <a:t>Share</a:t>
            </a:r>
            <a:r>
              <a:rPr lang="da-DK" sz="1200" b="0" i="0" noProof="0">
                <a:solidFill>
                  <a:srgbClr val="FFFFFF"/>
                </a:solidFill>
                <a:latin typeface="Unica 77 LL" panose="020B0504010101010104" pitchFamily="34" charset="77"/>
                <a:cs typeface="Unica 77 LL" panose="020B0504010101010104" pitchFamily="34" charset="77"/>
              </a:rPr>
              <a:t>. </a:t>
            </a:r>
            <a:r>
              <a:rPr lang="da-DK" sz="1200" b="0" i="0" noProof="0" err="1">
                <a:solidFill>
                  <a:srgbClr val="FFFFFF"/>
                </a:solidFill>
                <a:latin typeface="Unica 77 LL" panose="020B0504010101010104" pitchFamily="34" charset="77"/>
                <a:cs typeface="Unica 77 LL" panose="020B0504010101010104" pitchFamily="34" charset="77"/>
              </a:rPr>
              <a:t>Think</a:t>
            </a:r>
            <a:r>
              <a:rPr lang="da-DK" sz="1200" b="0" i="0" noProof="0">
                <a:solidFill>
                  <a:srgbClr val="FFFFFF"/>
                </a:solidFill>
                <a:latin typeface="Unica 77 LL" panose="020B0504010101010104" pitchFamily="34" charset="77"/>
                <a:cs typeface="Unica 77 LL" panose="020B0504010101010104" pitchFamily="34" charset="77"/>
              </a:rPr>
              <a:t> Denmark</a:t>
            </a:r>
            <a:endParaRPr lang="en-GB" sz="1200" b="0" i="0" noProof="0">
              <a:solidFill>
                <a:srgbClr val="FFFFFF"/>
              </a:solidFill>
              <a:latin typeface="Unica 77 LL" panose="020B0504010101010104" pitchFamily="34" charset="77"/>
              <a:cs typeface="Unica 77 LL" panose="020B0504010101010104" pitchFamily="34" charset="77"/>
            </a:endParaRPr>
          </a:p>
        </p:txBody>
      </p:sp>
      <p:sp>
        <p:nvSpPr>
          <p:cNvPr id="7" name="Text Placeholder 3">
            <a:extLst>
              <a:ext uri="{FF2B5EF4-FFF2-40B4-BE49-F238E27FC236}">
                <a16:creationId xmlns:a16="http://schemas.microsoft.com/office/drawing/2014/main" id="{D1EB5591-5C0B-4CB7-9B20-5758341588BD}"/>
              </a:ext>
            </a:extLst>
          </p:cNvPr>
          <p:cNvSpPr>
            <a:spLocks noGrp="1"/>
          </p:cNvSpPr>
          <p:nvPr>
            <p:ph type="body" sz="quarter" idx="14" hasCustomPrompt="1"/>
          </p:nvPr>
        </p:nvSpPr>
        <p:spPr>
          <a:xfrm>
            <a:off x="414338" y="663211"/>
            <a:ext cx="11357953" cy="727927"/>
          </a:xfrm>
          <a:prstGeom prst="rect">
            <a:avLst/>
          </a:prstGeom>
        </p:spPr>
        <p:txBody>
          <a:bodyPr lIns="0" tIns="0" rIns="0" bIns="0"/>
          <a:lstStyle>
            <a:lvl1pPr marL="0" indent="0" defTabSz="360000">
              <a:spcBef>
                <a:spcPts val="0"/>
              </a:spcBef>
              <a:buNone/>
              <a:defRPr sz="5600" b="1">
                <a:solidFill>
                  <a:srgbClr val="FFFFFF"/>
                </a:solidFill>
                <a:latin typeface="Unica 77 LL" panose="020B0504010101010104" pitchFamily="34" charset="0"/>
                <a:cs typeface="Unica 77 LL" panose="020B0504010101010104" pitchFamily="34" charset="0"/>
              </a:defRPr>
            </a:lvl1pPr>
            <a:lvl2pPr>
              <a:defRPr sz="4800"/>
            </a:lvl2pPr>
            <a:lvl3pPr>
              <a:defRPr sz="4800"/>
            </a:lvl3pPr>
            <a:lvl4pPr>
              <a:defRPr sz="4800"/>
            </a:lvl4pPr>
            <a:lvl5pPr>
              <a:defRPr sz="4800"/>
            </a:lvl5pPr>
          </a:lstStyle>
          <a:p>
            <a:pPr lvl="0"/>
            <a:r>
              <a:rPr lang="en-US"/>
              <a:t>Title</a:t>
            </a:r>
          </a:p>
        </p:txBody>
      </p:sp>
      <p:sp>
        <p:nvSpPr>
          <p:cNvPr id="13" name="Text Placeholder 5">
            <a:extLst>
              <a:ext uri="{FF2B5EF4-FFF2-40B4-BE49-F238E27FC236}">
                <a16:creationId xmlns:a16="http://schemas.microsoft.com/office/drawing/2014/main" id="{D10D8F9B-ABD1-4589-8AC7-E5FFE21307CA}"/>
              </a:ext>
            </a:extLst>
          </p:cNvPr>
          <p:cNvSpPr>
            <a:spLocks noGrp="1"/>
          </p:cNvSpPr>
          <p:nvPr>
            <p:ph type="body" sz="quarter" idx="16" hasCustomPrompt="1"/>
          </p:nvPr>
        </p:nvSpPr>
        <p:spPr>
          <a:xfrm>
            <a:off x="414337" y="1523291"/>
            <a:ext cx="9802814" cy="1025251"/>
          </a:xfrm>
          <a:prstGeom prst="rect">
            <a:avLst/>
          </a:prstGeom>
        </p:spPr>
        <p:txBody>
          <a:bodyPr lIns="0" tIns="0" rIns="0" bIns="0"/>
          <a:lstStyle>
            <a:lvl1pPr marL="0" indent="0" defTabSz="360000">
              <a:spcBef>
                <a:spcPts val="0"/>
              </a:spcBef>
              <a:buNone/>
              <a:defRPr sz="3000" b="0" i="0">
                <a:solidFill>
                  <a:srgbClr val="FFFFFF"/>
                </a:solidFill>
                <a:latin typeface="Unica 77 LL" panose="020B0504010101010104" pitchFamily="34" charset="0"/>
                <a:cs typeface="Unica 77 LL" panose="020B0504010101010104" pitchFamily="34" charset="77"/>
              </a:defRPr>
            </a:lvl1pPr>
            <a:lvl2pPr>
              <a:defRPr sz="1800"/>
            </a:lvl2pPr>
            <a:lvl3pPr>
              <a:defRPr sz="1800"/>
            </a:lvl3pPr>
            <a:lvl4pPr>
              <a:defRPr sz="1800"/>
            </a:lvl4pPr>
            <a:lvl5pPr>
              <a:defRPr sz="1800"/>
            </a:lvl5pPr>
          </a:lstStyle>
          <a:p>
            <a:pPr lvl="0"/>
            <a:r>
              <a:rPr lang="en-GB"/>
              <a:t>Subtitles</a:t>
            </a:r>
            <a:endParaRPr lang="en-DK"/>
          </a:p>
        </p:txBody>
      </p:sp>
      <p:sp>
        <p:nvSpPr>
          <p:cNvPr id="14" name="Text Placeholder 5">
            <a:extLst>
              <a:ext uri="{FF2B5EF4-FFF2-40B4-BE49-F238E27FC236}">
                <a16:creationId xmlns:a16="http://schemas.microsoft.com/office/drawing/2014/main" id="{83771C21-2AD9-46AB-9B4E-5009B4326898}"/>
              </a:ext>
            </a:extLst>
          </p:cNvPr>
          <p:cNvSpPr>
            <a:spLocks noGrp="1"/>
          </p:cNvSpPr>
          <p:nvPr>
            <p:ph type="body" sz="quarter" idx="18" hasCustomPrompt="1"/>
          </p:nvPr>
        </p:nvSpPr>
        <p:spPr>
          <a:xfrm>
            <a:off x="414337" y="2704418"/>
            <a:ext cx="9802814" cy="300214"/>
          </a:xfrm>
          <a:prstGeom prst="rect">
            <a:avLst/>
          </a:prstGeom>
        </p:spPr>
        <p:txBody>
          <a:bodyPr lIns="0" tIns="0" rIns="0" bIns="0"/>
          <a:lstStyle>
            <a:lvl1pPr marL="0" indent="0" defTabSz="360000">
              <a:spcBef>
                <a:spcPts val="0"/>
              </a:spcBef>
              <a:buNone/>
              <a:defRPr sz="1800" b="0" i="0">
                <a:solidFill>
                  <a:srgbClr val="FFFFFF"/>
                </a:solidFill>
                <a:latin typeface="Unica 77 LL" panose="020B0504010101010104" pitchFamily="34" charset="77"/>
                <a:cs typeface="Unica 77 LL" panose="020B0504010101010104" pitchFamily="34" charset="77"/>
              </a:defRPr>
            </a:lvl1pPr>
            <a:lvl2pPr>
              <a:defRPr sz="1800"/>
            </a:lvl2pPr>
            <a:lvl3pPr>
              <a:defRPr sz="1800"/>
            </a:lvl3pPr>
            <a:lvl4pPr>
              <a:defRPr sz="1800"/>
            </a:lvl4pPr>
            <a:lvl5pPr>
              <a:defRPr sz="1800"/>
            </a:lvl5pPr>
          </a:lstStyle>
          <a:p>
            <a:pPr lvl="0"/>
            <a:r>
              <a:rPr lang="en-GB"/>
              <a:t>Presenter: Name, title</a:t>
            </a:r>
            <a:endParaRPr lang="en-DK"/>
          </a:p>
        </p:txBody>
      </p:sp>
    </p:spTree>
    <p:extLst>
      <p:ext uri="{BB962C8B-B14F-4D97-AF65-F5344CB8AC3E}">
        <p14:creationId xmlns:p14="http://schemas.microsoft.com/office/powerpoint/2010/main" val="1347699941"/>
      </p:ext>
    </p:extLst>
  </p:cSld>
  <p:clrMapOvr>
    <a:masterClrMapping/>
  </p:clrMapOvr>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hf sldNum="0" hdr="0" ftr="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01 Front: White">
    <p:bg>
      <p:bgPr>
        <a:solidFill>
          <a:srgbClr val="FFFFFF"/>
        </a:solidFill>
        <a:effectLst/>
      </p:bgPr>
    </p:bg>
    <p:spTree>
      <p:nvGrpSpPr>
        <p:cNvPr id="1" name=""/>
        <p:cNvGrpSpPr/>
        <p:nvPr/>
      </p:nvGrpSpPr>
      <p:grpSpPr>
        <a:xfrm>
          <a:off x="0" y="0"/>
          <a:ext cx="0" cy="0"/>
          <a:chOff x="0" y="0"/>
          <a:chExt cx="0" cy="0"/>
        </a:xfrm>
      </p:grpSpPr>
      <p:sp>
        <p:nvSpPr>
          <p:cNvPr id="8" name="Text Placeholder 3">
            <a:extLst>
              <a:ext uri="{FF2B5EF4-FFF2-40B4-BE49-F238E27FC236}">
                <a16:creationId xmlns:a16="http://schemas.microsoft.com/office/drawing/2014/main" id="{7A34DD17-49A5-7642-9EB9-1AB667614D51}"/>
              </a:ext>
            </a:extLst>
          </p:cNvPr>
          <p:cNvSpPr>
            <a:spLocks noGrp="1"/>
          </p:cNvSpPr>
          <p:nvPr>
            <p:ph type="body" sz="quarter" idx="14" hasCustomPrompt="1"/>
          </p:nvPr>
        </p:nvSpPr>
        <p:spPr>
          <a:xfrm>
            <a:off x="414338" y="663211"/>
            <a:ext cx="11357953" cy="712297"/>
          </a:xfrm>
          <a:prstGeom prst="rect">
            <a:avLst/>
          </a:prstGeom>
        </p:spPr>
        <p:txBody>
          <a:bodyPr lIns="0" tIns="0" rIns="0" bIns="0"/>
          <a:lstStyle>
            <a:lvl1pPr marL="0" indent="0" defTabSz="360000">
              <a:spcBef>
                <a:spcPts val="0"/>
              </a:spcBef>
              <a:buNone/>
              <a:defRPr sz="5600" b="1" i="0">
                <a:solidFill>
                  <a:schemeClr val="accent1"/>
                </a:solidFill>
                <a:latin typeface="Unica 77 LL" panose="020B0504010101010104" pitchFamily="34" charset="77"/>
                <a:cs typeface="Unica 77 LL" panose="020B0504010101010104" pitchFamily="34" charset="77"/>
              </a:defRPr>
            </a:lvl1pPr>
            <a:lvl2pPr>
              <a:defRPr sz="4800"/>
            </a:lvl2pPr>
            <a:lvl3pPr>
              <a:defRPr sz="4800"/>
            </a:lvl3pPr>
            <a:lvl4pPr>
              <a:defRPr sz="4800"/>
            </a:lvl4pPr>
            <a:lvl5pPr>
              <a:defRPr sz="4800"/>
            </a:lvl5pPr>
          </a:lstStyle>
          <a:p>
            <a:pPr lvl="0"/>
            <a:r>
              <a:rPr lang="en-US"/>
              <a:t>Title</a:t>
            </a:r>
          </a:p>
        </p:txBody>
      </p:sp>
      <p:sp>
        <p:nvSpPr>
          <p:cNvPr id="10" name="Text Placeholder 5">
            <a:extLst>
              <a:ext uri="{FF2B5EF4-FFF2-40B4-BE49-F238E27FC236}">
                <a16:creationId xmlns:a16="http://schemas.microsoft.com/office/drawing/2014/main" id="{52266EDE-9C3D-514A-AECD-E782FBB0B27F}"/>
              </a:ext>
            </a:extLst>
          </p:cNvPr>
          <p:cNvSpPr>
            <a:spLocks noGrp="1"/>
          </p:cNvSpPr>
          <p:nvPr>
            <p:ph type="body" sz="quarter" idx="16" hasCustomPrompt="1"/>
          </p:nvPr>
        </p:nvSpPr>
        <p:spPr>
          <a:xfrm>
            <a:off x="414338" y="1551872"/>
            <a:ext cx="9802814" cy="917790"/>
          </a:xfrm>
          <a:prstGeom prst="rect">
            <a:avLst/>
          </a:prstGeom>
        </p:spPr>
        <p:txBody>
          <a:bodyPr lIns="0" tIns="0" rIns="0" bIns="0"/>
          <a:lstStyle>
            <a:lvl1pPr marL="0" indent="0" defTabSz="360000">
              <a:spcBef>
                <a:spcPts val="0"/>
              </a:spcBef>
              <a:buNone/>
              <a:defRPr sz="3000" b="0" i="0">
                <a:solidFill>
                  <a:schemeClr val="accent1"/>
                </a:solidFill>
                <a:latin typeface="Unica 77 LL" panose="020B0504010101010104" pitchFamily="34" charset="77"/>
                <a:cs typeface="Unica 77 LL" panose="020B0504010101010104" pitchFamily="34" charset="77"/>
              </a:defRPr>
            </a:lvl1pPr>
            <a:lvl2pPr>
              <a:defRPr sz="1800"/>
            </a:lvl2pPr>
            <a:lvl3pPr>
              <a:defRPr sz="1800"/>
            </a:lvl3pPr>
            <a:lvl4pPr>
              <a:defRPr sz="1800"/>
            </a:lvl4pPr>
            <a:lvl5pPr>
              <a:defRPr sz="1800"/>
            </a:lvl5pPr>
          </a:lstStyle>
          <a:p>
            <a:pPr lvl="0"/>
            <a:r>
              <a:rPr lang="en-GB"/>
              <a:t>Subtitle </a:t>
            </a:r>
            <a:endParaRPr lang="en-DK"/>
          </a:p>
        </p:txBody>
      </p:sp>
      <p:sp>
        <p:nvSpPr>
          <p:cNvPr id="12" name="Text Placeholder 5">
            <a:extLst>
              <a:ext uri="{FF2B5EF4-FFF2-40B4-BE49-F238E27FC236}">
                <a16:creationId xmlns:a16="http://schemas.microsoft.com/office/drawing/2014/main" id="{2BDB55EA-6D17-3C42-AC6D-20571BB7C3E5}"/>
              </a:ext>
            </a:extLst>
          </p:cNvPr>
          <p:cNvSpPr>
            <a:spLocks noGrp="1"/>
          </p:cNvSpPr>
          <p:nvPr>
            <p:ph type="body" sz="quarter" idx="18" hasCustomPrompt="1"/>
          </p:nvPr>
        </p:nvSpPr>
        <p:spPr>
          <a:xfrm>
            <a:off x="414338" y="2658577"/>
            <a:ext cx="9802814" cy="300214"/>
          </a:xfrm>
          <a:prstGeom prst="rect">
            <a:avLst/>
          </a:prstGeom>
        </p:spPr>
        <p:txBody>
          <a:bodyPr lIns="0" tIns="0" rIns="0" bIns="0"/>
          <a:lstStyle>
            <a:lvl1pPr marL="0" indent="0" defTabSz="360000">
              <a:spcBef>
                <a:spcPts val="0"/>
              </a:spcBef>
              <a:buNone/>
              <a:defRPr sz="1800" b="0" i="0">
                <a:solidFill>
                  <a:schemeClr val="accent1"/>
                </a:solidFill>
                <a:latin typeface="Unica 77 LL" panose="020B0504010101010104" pitchFamily="34" charset="77"/>
                <a:cs typeface="Unica 77 LL" panose="020B0504010101010104" pitchFamily="34" charset="77"/>
              </a:defRPr>
            </a:lvl1pPr>
            <a:lvl2pPr>
              <a:defRPr sz="1800"/>
            </a:lvl2pPr>
            <a:lvl3pPr>
              <a:defRPr sz="1800"/>
            </a:lvl3pPr>
            <a:lvl4pPr>
              <a:defRPr sz="1800"/>
            </a:lvl4pPr>
            <a:lvl5pPr>
              <a:defRPr sz="1800"/>
            </a:lvl5pPr>
          </a:lstStyle>
          <a:p>
            <a:pPr lvl="0"/>
            <a:r>
              <a:rPr lang="en-GB"/>
              <a:t>Presenter: Name, title</a:t>
            </a:r>
            <a:endParaRPr lang="en-DK"/>
          </a:p>
        </p:txBody>
      </p:sp>
    </p:spTree>
    <p:extLst>
      <p:ext uri="{BB962C8B-B14F-4D97-AF65-F5344CB8AC3E}">
        <p14:creationId xmlns:p14="http://schemas.microsoft.com/office/powerpoint/2010/main" val="1012490646"/>
      </p:ext>
    </p:extLst>
  </p:cSld>
  <p:clrMapOvr>
    <a:masterClrMapping/>
  </p:clrMapOvr>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hf sldNum="0" hdr="0" ftr="0"/>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02 Two columns: Green/white">
    <p:bg>
      <p:bgPr>
        <a:solidFill>
          <a:srgbClr val="FFFFFF"/>
        </a:solidFill>
        <a:effectLst/>
      </p:bgPr>
    </p:bg>
    <p:spTree>
      <p:nvGrpSpPr>
        <p:cNvPr id="1" name=""/>
        <p:cNvGrpSpPr/>
        <p:nvPr/>
      </p:nvGrpSpPr>
      <p:grpSpPr>
        <a:xfrm>
          <a:off x="0" y="0"/>
          <a:ext cx="0" cy="0"/>
          <a:chOff x="0" y="0"/>
          <a:chExt cx="0" cy="0"/>
        </a:xfrm>
      </p:grpSpPr>
      <p:sp>
        <p:nvSpPr>
          <p:cNvPr id="12" name="Text Placeholder 3">
            <a:extLst>
              <a:ext uri="{FF2B5EF4-FFF2-40B4-BE49-F238E27FC236}">
                <a16:creationId xmlns:a16="http://schemas.microsoft.com/office/drawing/2014/main" id="{6F1EED7D-F8A9-E645-92C2-37F64B245295}"/>
              </a:ext>
            </a:extLst>
          </p:cNvPr>
          <p:cNvSpPr>
            <a:spLocks noGrp="1"/>
          </p:cNvSpPr>
          <p:nvPr>
            <p:ph type="body" sz="quarter" idx="14" hasCustomPrompt="1"/>
          </p:nvPr>
        </p:nvSpPr>
        <p:spPr>
          <a:xfrm>
            <a:off x="414338" y="663211"/>
            <a:ext cx="11357953" cy="682989"/>
          </a:xfrm>
          <a:prstGeom prst="rect">
            <a:avLst/>
          </a:prstGeom>
        </p:spPr>
        <p:txBody>
          <a:bodyPr lIns="0" tIns="0" rIns="0" bIns="0"/>
          <a:lstStyle>
            <a:lvl1pPr marL="0" indent="0" defTabSz="360000">
              <a:spcBef>
                <a:spcPts val="0"/>
              </a:spcBef>
              <a:buNone/>
              <a:defRPr sz="4000" b="1">
                <a:solidFill>
                  <a:schemeClr val="accent1"/>
                </a:solidFill>
                <a:latin typeface="Unica 77 LL" panose="020B0504010101010104" pitchFamily="34" charset="0"/>
                <a:cs typeface="Unica 77 LL" panose="020B0504010101010104" pitchFamily="34" charset="0"/>
              </a:defRPr>
            </a:lvl1pPr>
            <a:lvl2pPr>
              <a:defRPr sz="4800"/>
            </a:lvl2pPr>
            <a:lvl3pPr>
              <a:defRPr sz="4800"/>
            </a:lvl3pPr>
            <a:lvl4pPr>
              <a:defRPr sz="4800"/>
            </a:lvl4pPr>
            <a:lvl5pPr>
              <a:defRPr sz="4800"/>
            </a:lvl5pPr>
          </a:lstStyle>
          <a:p>
            <a:pPr lvl="0"/>
            <a:r>
              <a:rPr lang="en-GB"/>
              <a:t>Title</a:t>
            </a:r>
          </a:p>
        </p:txBody>
      </p:sp>
      <p:sp>
        <p:nvSpPr>
          <p:cNvPr id="13" name="Text Placeholder 2">
            <a:extLst>
              <a:ext uri="{FF2B5EF4-FFF2-40B4-BE49-F238E27FC236}">
                <a16:creationId xmlns:a16="http://schemas.microsoft.com/office/drawing/2014/main" id="{66647FC9-1FF2-6C44-AF87-1947ACFFDC94}"/>
              </a:ext>
            </a:extLst>
          </p:cNvPr>
          <p:cNvSpPr>
            <a:spLocks noGrp="1"/>
          </p:cNvSpPr>
          <p:nvPr>
            <p:ph idx="1" hasCustomPrompt="1"/>
          </p:nvPr>
        </p:nvSpPr>
        <p:spPr>
          <a:xfrm>
            <a:off x="419708" y="1817370"/>
            <a:ext cx="5523892" cy="4009852"/>
          </a:xfrm>
          <a:prstGeom prst="rect">
            <a:avLst/>
          </a:prstGeom>
        </p:spPr>
        <p:txBody>
          <a:bodyPr vert="horz" lIns="0" tIns="0" rIns="0" bIns="0" rtlCol="0">
            <a:normAutofit/>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a:solidFill>
                  <a:schemeClr val="accent1"/>
                </a:solidFill>
                <a:latin typeface="Unica 77 LL" panose="020B0504010101010104" pitchFamily="34" charset="0"/>
                <a:cs typeface="Unica 77 LL" panose="020B0504010101010104" pitchFamily="34" charset="0"/>
              </a:defRPr>
            </a:lvl1pPr>
            <a:lvl2pPr marL="685800" indent="-228600">
              <a:buFont typeface="Arial" panose="020B0604020202020204" pitchFamily="34" charset="0"/>
              <a:buChar char="•"/>
              <a:defRPr sz="1800">
                <a:solidFill>
                  <a:schemeClr val="accent1"/>
                </a:solidFill>
                <a:latin typeface="Unica 77 LL" panose="020B0504010101010104" pitchFamily="34" charset="0"/>
                <a:cs typeface="Unica 77 LL" panose="020B0504010101010104" pitchFamily="34" charset="0"/>
              </a:defRPr>
            </a:lvl2pPr>
          </a:lstStyle>
          <a:p>
            <a:pPr lvl="0"/>
            <a:r>
              <a:rPr lang="da-DK" err="1"/>
              <a:t>Bullets</a:t>
            </a:r>
            <a:r>
              <a:rPr lang="da-DK"/>
              <a:t>/</a:t>
            </a:r>
            <a:r>
              <a:rPr lang="da-DK" err="1"/>
              <a:t>text</a:t>
            </a:r>
            <a:r>
              <a:rPr lang="da-DK"/>
              <a:t> in column</a:t>
            </a:r>
          </a:p>
          <a:p>
            <a:pPr lvl="1"/>
            <a:r>
              <a:rPr lang="da-DK"/>
              <a:t>Level 2</a:t>
            </a:r>
          </a:p>
          <a:p>
            <a:pPr lvl="0"/>
            <a:endParaRPr lang="da-DK"/>
          </a:p>
        </p:txBody>
      </p:sp>
      <p:sp>
        <p:nvSpPr>
          <p:cNvPr id="15" name="Text Placeholder 2">
            <a:extLst>
              <a:ext uri="{FF2B5EF4-FFF2-40B4-BE49-F238E27FC236}">
                <a16:creationId xmlns:a16="http://schemas.microsoft.com/office/drawing/2014/main" id="{292AA6B8-3E69-3E46-B570-4AF3E3C77269}"/>
              </a:ext>
            </a:extLst>
          </p:cNvPr>
          <p:cNvSpPr>
            <a:spLocks noGrp="1"/>
          </p:cNvSpPr>
          <p:nvPr>
            <p:ph idx="15" hasCustomPrompt="1"/>
          </p:nvPr>
        </p:nvSpPr>
        <p:spPr>
          <a:xfrm>
            <a:off x="6248402" y="1817370"/>
            <a:ext cx="5523892" cy="4009852"/>
          </a:xfrm>
          <a:prstGeom prst="rect">
            <a:avLst/>
          </a:prstGeom>
        </p:spPr>
        <p:txBody>
          <a:bodyPr vert="horz" lIns="0" tIns="0" rIns="0" bIns="0" rtlCol="0">
            <a:normAutofit/>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a:solidFill>
                  <a:schemeClr val="accent1"/>
                </a:solidFill>
                <a:latin typeface="Unica 77 LL" panose="020B0504010101010104" pitchFamily="34" charset="0"/>
                <a:cs typeface="Unica 77 LL" panose="020B0504010101010104" pitchFamily="34" charset="0"/>
              </a:defRPr>
            </a:lvl1pPr>
            <a:lvl2pPr marL="685800" indent="-228600">
              <a:buFont typeface="Arial" panose="020B0604020202020204" pitchFamily="34" charset="0"/>
              <a:buChar char="•"/>
              <a:defRPr sz="1800">
                <a:solidFill>
                  <a:schemeClr val="accent1"/>
                </a:solidFill>
                <a:latin typeface="Unica 77 LL" panose="020B0504010101010104" pitchFamily="34" charset="0"/>
                <a:cs typeface="Unica 77 LL" panose="020B0504010101010104" pitchFamily="34" charset="0"/>
              </a:defRPr>
            </a:lvl2pPr>
          </a:lstStyle>
          <a:p>
            <a:pPr lvl="0"/>
            <a:r>
              <a:rPr lang="da-DK"/>
              <a:t>Bullets/</a:t>
            </a:r>
            <a:r>
              <a:rPr lang="da-DK" err="1"/>
              <a:t>text</a:t>
            </a:r>
            <a:r>
              <a:rPr lang="da-DK"/>
              <a:t> in column</a:t>
            </a:r>
          </a:p>
          <a:p>
            <a:pPr lvl="1"/>
            <a:r>
              <a:rPr lang="da-DK"/>
              <a:t>Level 2</a:t>
            </a:r>
          </a:p>
          <a:p>
            <a:pPr lvl="0"/>
            <a:endParaRPr lang="da-DK"/>
          </a:p>
        </p:txBody>
      </p:sp>
      <p:sp>
        <p:nvSpPr>
          <p:cNvPr id="6" name="TextBox 5">
            <a:extLst>
              <a:ext uri="{FF2B5EF4-FFF2-40B4-BE49-F238E27FC236}">
                <a16:creationId xmlns:a16="http://schemas.microsoft.com/office/drawing/2014/main" id="{694FDE73-8349-8D48-8DCB-70AAFF646F54}"/>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chemeClr val="accent1"/>
                </a:solidFill>
                <a:latin typeface="Unica 77 LL" panose="020B0504010101010104" pitchFamily="34" charset="77"/>
                <a:cs typeface="Unica 77 LL" panose="020B0504010101010104" pitchFamily="34" charset="77"/>
              </a:rPr>
              <a:t>State of Green</a:t>
            </a:r>
            <a:endParaRPr lang="en-GB" sz="1000" b="0" i="0" noProof="0">
              <a:solidFill>
                <a:schemeClr val="accent1"/>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3645169625"/>
      </p:ext>
    </p:extLst>
  </p:cSld>
  <p:clrMapOvr>
    <a:masterClrMapping/>
  </p:clrMapOvr>
  <p:transition spd="slow">
    <p:push/>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4_02 One column: Green/white">
    <p:bg>
      <p:bgPr>
        <a:solidFill>
          <a:schemeClr val="accent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AFC7DC7-CDFD-8742-A027-ECBB935127B0}"/>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rgbClr val="FFFFFF"/>
                </a:solidFill>
                <a:latin typeface="Unica 77 LL" panose="020B0504010101010104" pitchFamily="34" charset="77"/>
                <a:cs typeface="Unica 77 LL" panose="020B0504010101010104" pitchFamily="34" charset="77"/>
              </a:rPr>
              <a:t>State of Green</a:t>
            </a:r>
            <a:endParaRPr lang="en-GB" sz="1000" b="0" i="0" noProof="0">
              <a:solidFill>
                <a:srgbClr val="FFFFFF"/>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1025016876"/>
      </p:ext>
    </p:extLst>
  </p:cSld>
  <p:clrMapOvr>
    <a:masterClrMapping/>
  </p:clrMapOvr>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02 One column: Green/white">
    <p:bg>
      <p:bgPr>
        <a:solidFill>
          <a:schemeClr val="accent1"/>
        </a:solidFill>
        <a:effectLst/>
      </p:bgPr>
    </p:bg>
    <p:spTree>
      <p:nvGrpSpPr>
        <p:cNvPr id="1" name=""/>
        <p:cNvGrpSpPr/>
        <p:nvPr/>
      </p:nvGrpSpPr>
      <p:grpSpPr>
        <a:xfrm>
          <a:off x="0" y="0"/>
          <a:ext cx="0" cy="0"/>
          <a:chOff x="0" y="0"/>
          <a:chExt cx="0" cy="0"/>
        </a:xfrm>
      </p:grpSpPr>
      <p:sp>
        <p:nvSpPr>
          <p:cNvPr id="12" name="Text Placeholder 3">
            <a:extLst>
              <a:ext uri="{FF2B5EF4-FFF2-40B4-BE49-F238E27FC236}">
                <a16:creationId xmlns:a16="http://schemas.microsoft.com/office/drawing/2014/main" id="{6F1EED7D-F8A9-E645-92C2-37F64B245295}"/>
              </a:ext>
            </a:extLst>
          </p:cNvPr>
          <p:cNvSpPr>
            <a:spLocks noGrp="1"/>
          </p:cNvSpPr>
          <p:nvPr>
            <p:ph type="body" sz="quarter" idx="14" hasCustomPrompt="1"/>
          </p:nvPr>
        </p:nvSpPr>
        <p:spPr>
          <a:xfrm>
            <a:off x="414338" y="663211"/>
            <a:ext cx="11357953" cy="682989"/>
          </a:xfrm>
          <a:prstGeom prst="rect">
            <a:avLst/>
          </a:prstGeom>
        </p:spPr>
        <p:txBody>
          <a:bodyPr lIns="0" tIns="0" rIns="0" bIns="0"/>
          <a:lstStyle>
            <a:lvl1pPr marL="0" indent="0" defTabSz="360000">
              <a:spcBef>
                <a:spcPts val="0"/>
              </a:spcBef>
              <a:buNone/>
              <a:defRPr sz="3000" b="1">
                <a:solidFill>
                  <a:srgbClr val="FFFFFF"/>
                </a:solidFill>
                <a:latin typeface="Unica 77 LL" panose="020B0504010101010104" pitchFamily="34" charset="0"/>
                <a:cs typeface="Unica 77 LL" panose="020B0504010101010104" pitchFamily="34" charset="0"/>
              </a:defRPr>
            </a:lvl1pPr>
            <a:lvl2pPr>
              <a:defRPr sz="4800"/>
            </a:lvl2pPr>
            <a:lvl3pPr>
              <a:defRPr sz="4800"/>
            </a:lvl3pPr>
            <a:lvl4pPr>
              <a:defRPr sz="4800"/>
            </a:lvl4pPr>
            <a:lvl5pPr>
              <a:defRPr sz="4800"/>
            </a:lvl5pPr>
          </a:lstStyle>
          <a:p>
            <a:pPr lvl="0"/>
            <a:r>
              <a:rPr lang="en-GB"/>
              <a:t>Title</a:t>
            </a:r>
          </a:p>
        </p:txBody>
      </p:sp>
      <p:sp>
        <p:nvSpPr>
          <p:cNvPr id="7" name="TextBox 6">
            <a:extLst>
              <a:ext uri="{FF2B5EF4-FFF2-40B4-BE49-F238E27FC236}">
                <a16:creationId xmlns:a16="http://schemas.microsoft.com/office/drawing/2014/main" id="{8AFC7DC7-CDFD-8742-A027-ECBB935127B0}"/>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rgbClr val="FFFFFF"/>
                </a:solidFill>
                <a:latin typeface="Unica 77 LL" panose="020B0504010101010104" pitchFamily="34" charset="77"/>
                <a:cs typeface="Unica 77 LL" panose="020B0504010101010104" pitchFamily="34" charset="77"/>
              </a:rPr>
              <a:t>State of Green</a:t>
            </a:r>
            <a:endParaRPr lang="en-GB" sz="1000" b="0" i="0" noProof="0">
              <a:solidFill>
                <a:srgbClr val="FFFFFF"/>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2552178266"/>
      </p:ext>
    </p:extLst>
  </p:cSld>
  <p:clrMapOvr>
    <a:masterClrMapping/>
  </p:clrMapOvr>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02 One column: Green/white">
    <p:bg>
      <p:bgPr>
        <a:solidFill>
          <a:srgbClr val="FFFFFF"/>
        </a:solidFill>
        <a:effectLst/>
      </p:bgPr>
    </p:bg>
    <p:spTree>
      <p:nvGrpSpPr>
        <p:cNvPr id="1" name=""/>
        <p:cNvGrpSpPr/>
        <p:nvPr/>
      </p:nvGrpSpPr>
      <p:grpSpPr>
        <a:xfrm>
          <a:off x="0" y="0"/>
          <a:ext cx="0" cy="0"/>
          <a:chOff x="0" y="0"/>
          <a:chExt cx="0" cy="0"/>
        </a:xfrm>
      </p:grpSpPr>
      <p:sp>
        <p:nvSpPr>
          <p:cNvPr id="12" name="Text Placeholder 3">
            <a:extLst>
              <a:ext uri="{FF2B5EF4-FFF2-40B4-BE49-F238E27FC236}">
                <a16:creationId xmlns:a16="http://schemas.microsoft.com/office/drawing/2014/main" id="{6F1EED7D-F8A9-E645-92C2-37F64B245295}"/>
              </a:ext>
            </a:extLst>
          </p:cNvPr>
          <p:cNvSpPr>
            <a:spLocks noGrp="1"/>
          </p:cNvSpPr>
          <p:nvPr>
            <p:ph type="body" sz="quarter" idx="14" hasCustomPrompt="1"/>
          </p:nvPr>
        </p:nvSpPr>
        <p:spPr>
          <a:xfrm>
            <a:off x="414338" y="663211"/>
            <a:ext cx="11357953" cy="682989"/>
          </a:xfrm>
          <a:prstGeom prst="rect">
            <a:avLst/>
          </a:prstGeom>
        </p:spPr>
        <p:txBody>
          <a:bodyPr lIns="0" tIns="0" rIns="0" bIns="0"/>
          <a:lstStyle>
            <a:lvl1pPr marL="0" indent="0" defTabSz="360000">
              <a:spcBef>
                <a:spcPts val="0"/>
              </a:spcBef>
              <a:buNone/>
              <a:defRPr sz="3000" b="1">
                <a:solidFill>
                  <a:schemeClr val="accent1"/>
                </a:solidFill>
                <a:latin typeface="Unica 77 LL" panose="020B0504010101010104" pitchFamily="34" charset="0"/>
                <a:cs typeface="Unica 77 LL" panose="020B0504010101010104" pitchFamily="34" charset="0"/>
              </a:defRPr>
            </a:lvl1pPr>
            <a:lvl2pPr>
              <a:defRPr sz="4800"/>
            </a:lvl2pPr>
            <a:lvl3pPr>
              <a:defRPr sz="4800"/>
            </a:lvl3pPr>
            <a:lvl4pPr>
              <a:defRPr sz="4800"/>
            </a:lvl4pPr>
            <a:lvl5pPr>
              <a:defRPr sz="4800"/>
            </a:lvl5pPr>
          </a:lstStyle>
          <a:p>
            <a:pPr lvl="0"/>
            <a:r>
              <a:rPr lang="en-GB"/>
              <a:t>Title</a:t>
            </a:r>
          </a:p>
        </p:txBody>
      </p:sp>
      <p:sp>
        <p:nvSpPr>
          <p:cNvPr id="13" name="Text Placeholder 2">
            <a:extLst>
              <a:ext uri="{FF2B5EF4-FFF2-40B4-BE49-F238E27FC236}">
                <a16:creationId xmlns:a16="http://schemas.microsoft.com/office/drawing/2014/main" id="{66647FC9-1FF2-6C44-AF87-1947ACFFDC94}"/>
              </a:ext>
            </a:extLst>
          </p:cNvPr>
          <p:cNvSpPr>
            <a:spLocks noGrp="1"/>
          </p:cNvSpPr>
          <p:nvPr>
            <p:ph idx="1" hasCustomPrompt="1"/>
          </p:nvPr>
        </p:nvSpPr>
        <p:spPr>
          <a:xfrm>
            <a:off x="414339" y="1817370"/>
            <a:ext cx="9381172" cy="4018165"/>
          </a:xfrm>
          <a:prstGeom prst="rect">
            <a:avLst/>
          </a:prstGeom>
        </p:spPr>
        <p:txBody>
          <a:bodyPr vert="horz" lIns="0" tIns="0" rIns="0" bIns="0"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0" i="0">
                <a:solidFill>
                  <a:schemeClr val="accent1"/>
                </a:solidFill>
                <a:latin typeface="Unica 77 LL" panose="020B0504010101010104" pitchFamily="34" charset="0"/>
                <a:cs typeface="Unica 77 LL" panose="020B0504010101010104" pitchFamily="34" charset="77"/>
              </a:defRPr>
            </a:lvl1pPr>
            <a:lvl2pPr marL="457200" indent="0">
              <a:buFont typeface="Arial" panose="020B0604020202020204" pitchFamily="34" charset="0"/>
              <a:buNone/>
              <a:defRPr sz="1800">
                <a:solidFill>
                  <a:schemeClr val="accent1"/>
                </a:solidFill>
              </a:defRPr>
            </a:lvl2pPr>
          </a:lstStyle>
          <a:p>
            <a:pPr lvl="0"/>
            <a:r>
              <a:rPr lang="da-DK" err="1"/>
              <a:t>Text</a:t>
            </a:r>
            <a:endParaRPr lang="da-DK"/>
          </a:p>
        </p:txBody>
      </p:sp>
      <p:sp>
        <p:nvSpPr>
          <p:cNvPr id="8" name="TextBox 7">
            <a:extLst>
              <a:ext uri="{FF2B5EF4-FFF2-40B4-BE49-F238E27FC236}">
                <a16:creationId xmlns:a16="http://schemas.microsoft.com/office/drawing/2014/main" id="{80FC6E27-0B31-1144-8EA1-B3E76087D6F3}"/>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chemeClr val="accent1"/>
                </a:solidFill>
                <a:latin typeface="Unica 77 LL" panose="020B0504010101010104" pitchFamily="34" charset="77"/>
                <a:cs typeface="Unica 77 LL" panose="020B0504010101010104" pitchFamily="34" charset="77"/>
              </a:rPr>
              <a:t>State of Green</a:t>
            </a:r>
            <a:endParaRPr lang="en-GB" sz="1000" b="0" i="0" noProof="0">
              <a:solidFill>
                <a:schemeClr val="accent1"/>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1069121996"/>
      </p:ext>
    </p:extLst>
  </p:cSld>
  <p:clrMapOvr>
    <a:masterClrMapping/>
  </p:clrMapOvr>
  <p:transition spd="slow">
    <p:push/>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_02 One column: Green/white">
    <p:bg>
      <p:bgPr>
        <a:solidFill>
          <a:srgbClr val="FFFFFF"/>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D0E4B41-C589-4041-A441-7F3902D73555}"/>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chemeClr val="accent1"/>
                </a:solidFill>
                <a:latin typeface="Unica 77 LL" panose="020B0504010101010104" pitchFamily="34" charset="77"/>
                <a:cs typeface="Unica 77 LL" panose="020B0504010101010104" pitchFamily="34" charset="77"/>
              </a:rPr>
              <a:t>State of Green</a:t>
            </a:r>
            <a:endParaRPr lang="en-GB" sz="1000" b="0" i="0" noProof="0">
              <a:solidFill>
                <a:schemeClr val="accent1"/>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2810586414"/>
      </p:ext>
    </p:extLst>
  </p:cSld>
  <p:clrMapOvr>
    <a:masterClrMapping/>
  </p:clrMapOvr>
  <p:transition spd="slow">
    <p:push/>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06 Thank you">
    <p:bg>
      <p:bgPr>
        <a:solidFill>
          <a:schemeClr val="accent1"/>
        </a:solidFill>
        <a:effectLst/>
      </p:bgPr>
    </p:bg>
    <p:spTree>
      <p:nvGrpSpPr>
        <p:cNvPr id="1" name=""/>
        <p:cNvGrpSpPr/>
        <p:nvPr/>
      </p:nvGrpSpPr>
      <p:grpSpPr>
        <a:xfrm>
          <a:off x="0" y="0"/>
          <a:ext cx="0" cy="0"/>
          <a:chOff x="0" y="0"/>
          <a:chExt cx="0" cy="0"/>
        </a:xfrm>
      </p:grpSpPr>
      <p:sp>
        <p:nvSpPr>
          <p:cNvPr id="13" name="Text Placeholder 2">
            <a:extLst>
              <a:ext uri="{FF2B5EF4-FFF2-40B4-BE49-F238E27FC236}">
                <a16:creationId xmlns:a16="http://schemas.microsoft.com/office/drawing/2014/main" id="{0181009E-3160-0C46-9CD1-E8ADC22482F0}"/>
              </a:ext>
            </a:extLst>
          </p:cNvPr>
          <p:cNvSpPr>
            <a:spLocks noGrp="1"/>
          </p:cNvSpPr>
          <p:nvPr>
            <p:ph idx="1" hasCustomPrompt="1"/>
          </p:nvPr>
        </p:nvSpPr>
        <p:spPr>
          <a:xfrm>
            <a:off x="419707" y="2851000"/>
            <a:ext cx="7428293" cy="2664200"/>
          </a:xfrm>
          <a:prstGeom prst="rect">
            <a:avLst/>
          </a:prstGeom>
        </p:spPr>
        <p:txBody>
          <a:bodyPr vert="horz" lIns="0" tIns="0" rIns="0" bIns="0"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0" i="0">
                <a:solidFill>
                  <a:srgbClr val="FFFFFF"/>
                </a:solidFill>
                <a:latin typeface="Unica 77 LL" panose="020B0504010101010104" pitchFamily="34" charset="0"/>
                <a:cs typeface="Unica 77 LL" panose="020B0504010101010104" pitchFamily="34" charset="77"/>
              </a:defRPr>
            </a:lvl1pPr>
            <a:lvl2pPr marL="457200" indent="0">
              <a:buFont typeface="Arial" panose="020B0604020202020204" pitchFamily="34" charset="0"/>
              <a:buNone/>
              <a:defRPr sz="1800">
                <a:solidFill>
                  <a:schemeClr val="accent1"/>
                </a:solidFill>
              </a:defRPr>
            </a:lvl2pPr>
          </a:lstStyle>
          <a:p>
            <a:pPr lvl="0"/>
            <a:r>
              <a:rPr lang="da-DK"/>
              <a:t>Contact information</a:t>
            </a:r>
          </a:p>
        </p:txBody>
      </p:sp>
      <p:sp>
        <p:nvSpPr>
          <p:cNvPr id="7" name="TextBox 6">
            <a:extLst>
              <a:ext uri="{FF2B5EF4-FFF2-40B4-BE49-F238E27FC236}">
                <a16:creationId xmlns:a16="http://schemas.microsoft.com/office/drawing/2014/main" id="{48114463-609A-594F-94BF-D41A8312BA46}"/>
              </a:ext>
            </a:extLst>
          </p:cNvPr>
          <p:cNvSpPr txBox="1"/>
          <p:nvPr userDrawn="1"/>
        </p:nvSpPr>
        <p:spPr>
          <a:xfrm>
            <a:off x="179389" y="603592"/>
            <a:ext cx="11831636" cy="1231106"/>
          </a:xfrm>
          <a:prstGeom prst="rect">
            <a:avLst/>
          </a:prstGeom>
          <a:noFill/>
        </p:spPr>
        <p:txBody>
          <a:bodyPr wrap="square" lIns="0" tIns="0" rIns="0" bIns="0" rtlCol="0">
            <a:spAutoFit/>
          </a:bodyPr>
          <a:lstStyle/>
          <a:p>
            <a:pPr algn="ctr"/>
            <a:r>
              <a:rPr lang="en-GB" sz="4000" b="1" i="0">
                <a:solidFill>
                  <a:srgbClr val="FFFFFF"/>
                </a:solidFill>
                <a:latin typeface="Unica 77 LL" panose="020B0504010101010104" pitchFamily="34" charset="77"/>
                <a:cs typeface="Unica 77 LL" panose="020B0504010101010104" pitchFamily="34" charset="0"/>
              </a:rPr>
              <a:t>Thank you!</a:t>
            </a:r>
          </a:p>
          <a:p>
            <a:pPr algn="ctr"/>
            <a:r>
              <a:rPr lang="en-GB" sz="4000" b="0">
                <a:solidFill>
                  <a:srgbClr val="FFFFFF"/>
                </a:solidFill>
                <a:latin typeface="Unica 77 LL" panose="020B0504010101010104" pitchFamily="34" charset="0"/>
                <a:cs typeface="Unica 77 LL" panose="020B0504010101010104" pitchFamily="34" charset="0"/>
              </a:rPr>
              <a:t>Connect. Inspire. Share. Think Denmark</a:t>
            </a:r>
            <a:endParaRPr lang="en-DK" sz="4000" b="0">
              <a:solidFill>
                <a:srgbClr val="FFFFFF"/>
              </a:solidFill>
              <a:latin typeface="Unica 77 LL" panose="020B0504010101010104" pitchFamily="34" charset="0"/>
              <a:cs typeface="Unica 77 LL" panose="020B0504010101010104" pitchFamily="34" charset="0"/>
            </a:endParaRPr>
          </a:p>
        </p:txBody>
      </p:sp>
      <p:pic>
        <p:nvPicPr>
          <p:cNvPr id="14" name="Picture 13">
            <a:extLst>
              <a:ext uri="{FF2B5EF4-FFF2-40B4-BE49-F238E27FC236}">
                <a16:creationId xmlns:a16="http://schemas.microsoft.com/office/drawing/2014/main" id="{0B9014A3-DCCB-8F42-851C-F70FBB16B99E}"/>
              </a:ext>
            </a:extLst>
          </p:cNvPr>
          <p:cNvPicPr>
            <a:picLocks noChangeAspect="1"/>
          </p:cNvPicPr>
          <p:nvPr userDrawn="1"/>
        </p:nvPicPr>
        <p:blipFill>
          <a:blip r:embed="rId2"/>
          <a:stretch>
            <a:fillRect/>
          </a:stretch>
        </p:blipFill>
        <p:spPr>
          <a:xfrm>
            <a:off x="414337" y="5984547"/>
            <a:ext cx="587237" cy="587237"/>
          </a:xfrm>
          <a:prstGeom prst="rect">
            <a:avLst/>
          </a:prstGeom>
        </p:spPr>
      </p:pic>
    </p:spTree>
    <p:extLst>
      <p:ext uri="{BB962C8B-B14F-4D97-AF65-F5344CB8AC3E}">
        <p14:creationId xmlns:p14="http://schemas.microsoft.com/office/powerpoint/2010/main" val="1911889157"/>
      </p:ext>
    </p:extLst>
  </p:cSld>
  <p:clrMapOvr>
    <a:masterClrMapping/>
  </p:clrMapOvr>
  <p:transition spd="slow">
    <p:push/>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02 Agenda">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39297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02 Two columns: Green/white">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6259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ase template ">
    <p:bg>
      <p:bgPr>
        <a:solidFill>
          <a:schemeClr val="bg1"/>
        </a:solidFill>
        <a:effectLst/>
      </p:bgPr>
    </p:bg>
    <p:spTree>
      <p:nvGrpSpPr>
        <p:cNvPr id="1" name=""/>
        <p:cNvGrpSpPr/>
        <p:nvPr/>
      </p:nvGrpSpPr>
      <p:grpSpPr>
        <a:xfrm>
          <a:off x="0" y="0"/>
          <a:ext cx="0" cy="0"/>
          <a:chOff x="0" y="0"/>
          <a:chExt cx="0" cy="0"/>
        </a:xfrm>
      </p:grpSpPr>
      <p:sp>
        <p:nvSpPr>
          <p:cNvPr id="12" name="Text Placeholder 3">
            <a:extLst>
              <a:ext uri="{FF2B5EF4-FFF2-40B4-BE49-F238E27FC236}">
                <a16:creationId xmlns:a16="http://schemas.microsoft.com/office/drawing/2014/main" id="{6F1EED7D-F8A9-E645-92C2-37F64B245295}"/>
              </a:ext>
            </a:extLst>
          </p:cNvPr>
          <p:cNvSpPr>
            <a:spLocks noGrp="1"/>
          </p:cNvSpPr>
          <p:nvPr>
            <p:ph type="body" sz="quarter" idx="14" hasCustomPrompt="1"/>
          </p:nvPr>
        </p:nvSpPr>
        <p:spPr>
          <a:xfrm>
            <a:off x="417023" y="529976"/>
            <a:ext cx="11357953" cy="682989"/>
          </a:xfrm>
          <a:prstGeom prst="rect">
            <a:avLst/>
          </a:prstGeom>
        </p:spPr>
        <p:txBody>
          <a:bodyPr lIns="0" tIns="0" rIns="0" bIns="0"/>
          <a:lstStyle>
            <a:lvl1pPr marL="0" indent="0" defTabSz="360000">
              <a:spcBef>
                <a:spcPts val="0"/>
              </a:spcBef>
              <a:buNone/>
              <a:defRPr sz="3200" b="1" i="0">
                <a:solidFill>
                  <a:schemeClr val="tx2"/>
                </a:solidFill>
                <a:latin typeface="Century Gothic" panose="020B0502020202020204" pitchFamily="34" charset="0"/>
                <a:cs typeface="Century Gothic" panose="020B0502020202020204" pitchFamily="34" charset="0"/>
              </a:defRPr>
            </a:lvl1pPr>
            <a:lvl2pPr>
              <a:defRPr sz="4800"/>
            </a:lvl2pPr>
            <a:lvl3pPr>
              <a:defRPr sz="4800"/>
            </a:lvl3pPr>
            <a:lvl4pPr>
              <a:defRPr sz="4800"/>
            </a:lvl4pPr>
            <a:lvl5pPr>
              <a:defRPr sz="4800"/>
            </a:lvl5pPr>
          </a:lstStyle>
          <a:p>
            <a:pPr lvl="0"/>
            <a:r>
              <a:rPr lang="en-GB"/>
              <a:t>Case template </a:t>
            </a:r>
          </a:p>
        </p:txBody>
      </p:sp>
      <p:pic>
        <p:nvPicPr>
          <p:cNvPr id="14" name="Picture 13" descr="Graphical user interface&#10;&#10;Description automatically generated with medium confidence">
            <a:extLst>
              <a:ext uri="{FF2B5EF4-FFF2-40B4-BE49-F238E27FC236}">
                <a16:creationId xmlns:a16="http://schemas.microsoft.com/office/drawing/2014/main" id="{3D483283-8C47-E942-8853-37BC6272866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7988" y="6114154"/>
            <a:ext cx="1198074" cy="478352"/>
          </a:xfrm>
          <a:prstGeom prst="rect">
            <a:avLst/>
          </a:prstGeom>
        </p:spPr>
      </p:pic>
      <p:sp>
        <p:nvSpPr>
          <p:cNvPr id="3" name="Text Placeholder 2">
            <a:extLst>
              <a:ext uri="{FF2B5EF4-FFF2-40B4-BE49-F238E27FC236}">
                <a16:creationId xmlns:a16="http://schemas.microsoft.com/office/drawing/2014/main" id="{EBFF0D78-7E64-8B40-90E1-5FFB8B58F591}"/>
              </a:ext>
            </a:extLst>
          </p:cNvPr>
          <p:cNvSpPr>
            <a:spLocks noGrp="1"/>
          </p:cNvSpPr>
          <p:nvPr>
            <p:ph type="body" sz="quarter" idx="15"/>
          </p:nvPr>
        </p:nvSpPr>
        <p:spPr>
          <a:xfrm>
            <a:off x="398465" y="1796462"/>
            <a:ext cx="5602287" cy="1328248"/>
          </a:xfrm>
          <a:prstGeom prst="rect">
            <a:avLst/>
          </a:prstGeom>
        </p:spPr>
        <p:txBody>
          <a:bodyPr lIns="0" tIns="0" rIns="0" bIns="0"/>
          <a:lstStyle>
            <a:lvl1pPr marL="0" indent="0">
              <a:lnSpc>
                <a:spcPct val="100000"/>
              </a:lnSpc>
              <a:spcBef>
                <a:spcPts val="0"/>
              </a:spcBef>
              <a:buNone/>
              <a:defRPr sz="1200" b="0" i="0">
                <a:solidFill>
                  <a:schemeClr val="tx2"/>
                </a:solidFill>
                <a:latin typeface="Century Gothic" panose="020B0502020202020204" pitchFamily="34" charset="0"/>
              </a:defRPr>
            </a:lvl1pPr>
            <a:lvl2pPr marL="0" indent="0">
              <a:lnSpc>
                <a:spcPct val="100000"/>
              </a:lnSpc>
              <a:spcBef>
                <a:spcPts val="0"/>
              </a:spcBef>
              <a:buNone/>
              <a:defRPr sz="1200" b="0" i="0">
                <a:solidFill>
                  <a:schemeClr val="tx2"/>
                </a:solidFill>
                <a:latin typeface="Century Gothic" panose="020B0502020202020204" pitchFamily="34" charset="0"/>
              </a:defRPr>
            </a:lvl2pPr>
            <a:lvl3pPr marL="0" indent="0">
              <a:lnSpc>
                <a:spcPct val="100000"/>
              </a:lnSpc>
              <a:spcBef>
                <a:spcPts val="0"/>
              </a:spcBef>
              <a:buNone/>
              <a:defRPr sz="1200" b="0" i="0">
                <a:solidFill>
                  <a:schemeClr val="tx2"/>
                </a:solidFill>
                <a:latin typeface="Century Gothic" panose="020B0502020202020204" pitchFamily="34" charset="0"/>
              </a:defRPr>
            </a:lvl3pPr>
            <a:lvl4pPr marL="0" indent="0">
              <a:lnSpc>
                <a:spcPct val="100000"/>
              </a:lnSpc>
              <a:spcBef>
                <a:spcPts val="0"/>
              </a:spcBef>
              <a:buNone/>
              <a:defRPr sz="1200" b="0" i="0">
                <a:solidFill>
                  <a:schemeClr val="tx2"/>
                </a:solidFill>
                <a:latin typeface="Century Gothic" panose="020B0502020202020204" pitchFamily="34" charset="0"/>
              </a:defRPr>
            </a:lvl4pPr>
            <a:lvl5pPr marL="0" indent="0">
              <a:lnSpc>
                <a:spcPct val="100000"/>
              </a:lnSpc>
              <a:spcBef>
                <a:spcPts val="0"/>
              </a:spcBef>
              <a:buNone/>
              <a:defRPr sz="1200" b="0" i="0">
                <a:solidFill>
                  <a:schemeClr val="tx2"/>
                </a:solidFill>
                <a:latin typeface="Century Gothic" panose="020B0502020202020204" pitchFamily="34" charset="0"/>
              </a:defRPr>
            </a:lvl5pPr>
          </a:lstStyle>
          <a:p>
            <a:pPr lvl="0"/>
            <a:r>
              <a:rPr lang="en-GB"/>
              <a:t>Click to edit Master text styles</a:t>
            </a:r>
          </a:p>
        </p:txBody>
      </p:sp>
      <p:sp>
        <p:nvSpPr>
          <p:cNvPr id="6" name="Text Placeholder 2">
            <a:extLst>
              <a:ext uri="{FF2B5EF4-FFF2-40B4-BE49-F238E27FC236}">
                <a16:creationId xmlns:a16="http://schemas.microsoft.com/office/drawing/2014/main" id="{74371E12-E8CE-40E6-977D-DEDDB180018B}"/>
              </a:ext>
            </a:extLst>
          </p:cNvPr>
          <p:cNvSpPr>
            <a:spLocks noGrp="1"/>
          </p:cNvSpPr>
          <p:nvPr>
            <p:ph type="body" sz="quarter" idx="17"/>
          </p:nvPr>
        </p:nvSpPr>
        <p:spPr>
          <a:xfrm>
            <a:off x="394558" y="3708207"/>
            <a:ext cx="5602287" cy="2215855"/>
          </a:xfrm>
          <a:prstGeom prst="rect">
            <a:avLst/>
          </a:prstGeom>
        </p:spPr>
        <p:txBody>
          <a:bodyPr lIns="0" tIns="0" rIns="0" bIns="0"/>
          <a:lstStyle>
            <a:lvl1pPr marL="0" indent="0">
              <a:lnSpc>
                <a:spcPct val="100000"/>
              </a:lnSpc>
              <a:spcBef>
                <a:spcPts val="0"/>
              </a:spcBef>
              <a:buNone/>
              <a:defRPr sz="1200" b="0" i="0">
                <a:solidFill>
                  <a:schemeClr val="tx2"/>
                </a:solidFill>
                <a:latin typeface="Century Gothic" panose="020B0502020202020204" pitchFamily="34" charset="0"/>
              </a:defRPr>
            </a:lvl1pPr>
            <a:lvl2pPr marL="0" indent="0">
              <a:lnSpc>
                <a:spcPct val="100000"/>
              </a:lnSpc>
              <a:spcBef>
                <a:spcPts val="0"/>
              </a:spcBef>
              <a:buNone/>
              <a:defRPr sz="1200" b="0" i="0">
                <a:solidFill>
                  <a:schemeClr val="tx2"/>
                </a:solidFill>
                <a:latin typeface="Century Gothic" panose="020B0502020202020204" pitchFamily="34" charset="0"/>
              </a:defRPr>
            </a:lvl2pPr>
            <a:lvl3pPr marL="0" indent="0">
              <a:lnSpc>
                <a:spcPct val="100000"/>
              </a:lnSpc>
              <a:spcBef>
                <a:spcPts val="0"/>
              </a:spcBef>
              <a:buNone/>
              <a:defRPr sz="1200" b="0" i="0">
                <a:solidFill>
                  <a:schemeClr val="tx2"/>
                </a:solidFill>
                <a:latin typeface="Century Gothic" panose="020B0502020202020204" pitchFamily="34" charset="0"/>
              </a:defRPr>
            </a:lvl3pPr>
            <a:lvl4pPr marL="0" indent="0">
              <a:lnSpc>
                <a:spcPct val="100000"/>
              </a:lnSpc>
              <a:spcBef>
                <a:spcPts val="0"/>
              </a:spcBef>
              <a:buNone/>
              <a:defRPr sz="1200" b="0" i="0">
                <a:solidFill>
                  <a:schemeClr val="tx2"/>
                </a:solidFill>
                <a:latin typeface="Century Gothic" panose="020B0502020202020204" pitchFamily="34" charset="0"/>
              </a:defRPr>
            </a:lvl4pPr>
            <a:lvl5pPr marL="0" indent="0">
              <a:lnSpc>
                <a:spcPct val="100000"/>
              </a:lnSpc>
              <a:spcBef>
                <a:spcPts val="0"/>
              </a:spcBef>
              <a:buNone/>
              <a:defRPr sz="1200" b="0" i="0">
                <a:solidFill>
                  <a:schemeClr val="tx2"/>
                </a:solidFill>
                <a:latin typeface="Century Gothic" panose="020B0502020202020204" pitchFamily="34" charset="0"/>
              </a:defRPr>
            </a:lvl5pPr>
          </a:lstStyle>
          <a:p>
            <a:pPr lvl="0"/>
            <a:r>
              <a:rPr lang="en-GB"/>
              <a:t>Click to edit Master text styles</a:t>
            </a:r>
          </a:p>
        </p:txBody>
      </p:sp>
      <p:sp>
        <p:nvSpPr>
          <p:cNvPr id="2" name="Tekstfelt 1">
            <a:extLst>
              <a:ext uri="{FF2B5EF4-FFF2-40B4-BE49-F238E27FC236}">
                <a16:creationId xmlns:a16="http://schemas.microsoft.com/office/drawing/2014/main" id="{4B5FDE19-93DF-47FB-B94E-A9B2E6521D5B}"/>
              </a:ext>
            </a:extLst>
          </p:cNvPr>
          <p:cNvSpPr txBox="1"/>
          <p:nvPr userDrawn="1"/>
        </p:nvSpPr>
        <p:spPr>
          <a:xfrm>
            <a:off x="304681" y="1408213"/>
            <a:ext cx="1207597" cy="313952"/>
          </a:xfrm>
          <a:prstGeom prst="rect">
            <a:avLst/>
          </a:prstGeom>
          <a:noFill/>
        </p:spPr>
        <p:txBody>
          <a:bodyPr wrap="square" rtlCol="0">
            <a:spAutoFit/>
          </a:bodyPr>
          <a:lstStyle/>
          <a:p>
            <a:r>
              <a:rPr lang="da-DK" sz="1400">
                <a:latin typeface="Broad Sans" panose="00000500000000000000" pitchFamily="50" charset="0"/>
              </a:rPr>
              <a:t>Challenge</a:t>
            </a:r>
          </a:p>
        </p:txBody>
      </p:sp>
      <p:sp>
        <p:nvSpPr>
          <p:cNvPr id="8" name="Tekstfelt 7">
            <a:extLst>
              <a:ext uri="{FF2B5EF4-FFF2-40B4-BE49-F238E27FC236}">
                <a16:creationId xmlns:a16="http://schemas.microsoft.com/office/drawing/2014/main" id="{DB93CD70-7237-42CE-9989-E83E4B04A76D}"/>
              </a:ext>
            </a:extLst>
          </p:cNvPr>
          <p:cNvSpPr txBox="1"/>
          <p:nvPr userDrawn="1"/>
        </p:nvSpPr>
        <p:spPr>
          <a:xfrm>
            <a:off x="277328" y="3291747"/>
            <a:ext cx="1207597" cy="313952"/>
          </a:xfrm>
          <a:prstGeom prst="rect">
            <a:avLst/>
          </a:prstGeom>
          <a:noFill/>
        </p:spPr>
        <p:txBody>
          <a:bodyPr wrap="square" rtlCol="0">
            <a:spAutoFit/>
          </a:bodyPr>
          <a:lstStyle/>
          <a:p>
            <a:r>
              <a:rPr lang="da-DK" sz="1400">
                <a:latin typeface="Broad Sans" panose="00000500000000000000" pitchFamily="50" charset="0"/>
              </a:rPr>
              <a:t>Solution</a:t>
            </a:r>
          </a:p>
        </p:txBody>
      </p:sp>
      <p:sp>
        <p:nvSpPr>
          <p:cNvPr id="9" name="Tekstfelt 8">
            <a:extLst>
              <a:ext uri="{FF2B5EF4-FFF2-40B4-BE49-F238E27FC236}">
                <a16:creationId xmlns:a16="http://schemas.microsoft.com/office/drawing/2014/main" id="{754A7B44-A741-4C74-8567-8A3B50AA89B8}"/>
              </a:ext>
            </a:extLst>
          </p:cNvPr>
          <p:cNvSpPr txBox="1"/>
          <p:nvPr userDrawn="1"/>
        </p:nvSpPr>
        <p:spPr>
          <a:xfrm>
            <a:off x="6191249" y="1408213"/>
            <a:ext cx="1207597" cy="313952"/>
          </a:xfrm>
          <a:prstGeom prst="rect">
            <a:avLst/>
          </a:prstGeom>
          <a:noFill/>
        </p:spPr>
        <p:txBody>
          <a:bodyPr wrap="square" rtlCol="0">
            <a:spAutoFit/>
          </a:bodyPr>
          <a:lstStyle/>
          <a:p>
            <a:r>
              <a:rPr lang="da-DK" sz="1400" err="1">
                <a:latin typeface="Broad Sans" panose="00000500000000000000" pitchFamily="50" charset="0"/>
              </a:rPr>
              <a:t>Results</a:t>
            </a:r>
            <a:endParaRPr lang="da-DK" sz="1400">
              <a:latin typeface="Broad Sans" panose="00000500000000000000" pitchFamily="50" charset="0"/>
            </a:endParaRPr>
          </a:p>
        </p:txBody>
      </p:sp>
      <p:sp>
        <p:nvSpPr>
          <p:cNvPr id="10" name="Text Placeholder 2">
            <a:extLst>
              <a:ext uri="{FF2B5EF4-FFF2-40B4-BE49-F238E27FC236}">
                <a16:creationId xmlns:a16="http://schemas.microsoft.com/office/drawing/2014/main" id="{325CB9A6-B9AF-4156-9E6C-FB268BBDE8DB}"/>
              </a:ext>
            </a:extLst>
          </p:cNvPr>
          <p:cNvSpPr>
            <a:spLocks noGrp="1"/>
          </p:cNvSpPr>
          <p:nvPr>
            <p:ph type="body" sz="quarter" idx="18"/>
          </p:nvPr>
        </p:nvSpPr>
        <p:spPr>
          <a:xfrm>
            <a:off x="6295173" y="1796462"/>
            <a:ext cx="5479803" cy="1328248"/>
          </a:xfrm>
          <a:prstGeom prst="rect">
            <a:avLst/>
          </a:prstGeom>
        </p:spPr>
        <p:txBody>
          <a:bodyPr lIns="0" tIns="0" rIns="0" bIns="0"/>
          <a:lstStyle>
            <a:lvl1pPr marL="0" indent="0">
              <a:lnSpc>
                <a:spcPct val="100000"/>
              </a:lnSpc>
              <a:spcBef>
                <a:spcPts val="0"/>
              </a:spcBef>
              <a:buNone/>
              <a:defRPr sz="1200" b="0" i="0">
                <a:solidFill>
                  <a:schemeClr val="tx2"/>
                </a:solidFill>
                <a:latin typeface="Century Gothic" panose="020B0502020202020204" pitchFamily="34" charset="0"/>
              </a:defRPr>
            </a:lvl1pPr>
            <a:lvl2pPr marL="0" indent="0">
              <a:lnSpc>
                <a:spcPct val="100000"/>
              </a:lnSpc>
              <a:spcBef>
                <a:spcPts val="0"/>
              </a:spcBef>
              <a:buNone/>
              <a:defRPr sz="1200" b="0" i="0">
                <a:solidFill>
                  <a:schemeClr val="tx2"/>
                </a:solidFill>
                <a:latin typeface="Century Gothic" panose="020B0502020202020204" pitchFamily="34" charset="0"/>
              </a:defRPr>
            </a:lvl2pPr>
            <a:lvl3pPr marL="0" indent="0">
              <a:lnSpc>
                <a:spcPct val="100000"/>
              </a:lnSpc>
              <a:spcBef>
                <a:spcPts val="0"/>
              </a:spcBef>
              <a:buNone/>
              <a:defRPr sz="1200" b="0" i="0">
                <a:solidFill>
                  <a:schemeClr val="tx2"/>
                </a:solidFill>
                <a:latin typeface="Century Gothic" panose="020B0502020202020204" pitchFamily="34" charset="0"/>
              </a:defRPr>
            </a:lvl3pPr>
            <a:lvl4pPr marL="0" indent="0">
              <a:lnSpc>
                <a:spcPct val="100000"/>
              </a:lnSpc>
              <a:spcBef>
                <a:spcPts val="0"/>
              </a:spcBef>
              <a:buNone/>
              <a:defRPr sz="1200" b="0" i="0">
                <a:solidFill>
                  <a:schemeClr val="tx2"/>
                </a:solidFill>
                <a:latin typeface="Century Gothic" panose="020B0502020202020204" pitchFamily="34" charset="0"/>
              </a:defRPr>
            </a:lvl4pPr>
            <a:lvl5pPr marL="0" indent="0">
              <a:lnSpc>
                <a:spcPct val="100000"/>
              </a:lnSpc>
              <a:spcBef>
                <a:spcPts val="0"/>
              </a:spcBef>
              <a:buNone/>
              <a:defRPr sz="1200" b="0" i="0">
                <a:solidFill>
                  <a:schemeClr val="tx2"/>
                </a:solidFill>
                <a:latin typeface="Century Gothic" panose="020B0502020202020204" pitchFamily="34" charset="0"/>
              </a:defRPr>
            </a:lvl5pPr>
          </a:lstStyle>
          <a:p>
            <a:pPr lvl="0"/>
            <a:r>
              <a:rPr lang="en-GB"/>
              <a:t>Click to edit Master text styles</a:t>
            </a:r>
          </a:p>
        </p:txBody>
      </p:sp>
      <p:sp>
        <p:nvSpPr>
          <p:cNvPr id="5" name="Pladsholder til billede 4">
            <a:extLst>
              <a:ext uri="{FF2B5EF4-FFF2-40B4-BE49-F238E27FC236}">
                <a16:creationId xmlns:a16="http://schemas.microsoft.com/office/drawing/2014/main" id="{F942E123-05BB-4691-B5A9-7C191459129C}"/>
              </a:ext>
            </a:extLst>
          </p:cNvPr>
          <p:cNvSpPr>
            <a:spLocks noGrp="1"/>
          </p:cNvSpPr>
          <p:nvPr>
            <p:ph type="pic" sz="quarter" idx="19" hasCustomPrompt="1"/>
          </p:nvPr>
        </p:nvSpPr>
        <p:spPr>
          <a:xfrm>
            <a:off x="6294438" y="3708400"/>
            <a:ext cx="5480050" cy="2216150"/>
          </a:xfrm>
          <a:prstGeom prst="rect">
            <a:avLst/>
          </a:prstGeom>
        </p:spPr>
        <p:txBody>
          <a:bodyPr/>
          <a:lstStyle>
            <a:lvl1pPr>
              <a:defRPr sz="1600">
                <a:solidFill>
                  <a:schemeClr val="tx2"/>
                </a:solidFill>
              </a:defRPr>
            </a:lvl1pPr>
          </a:lstStyle>
          <a:p>
            <a:r>
              <a:rPr lang="da-DK"/>
              <a:t>Indsæt </a:t>
            </a:r>
            <a:r>
              <a:rPr lang="da-DK" err="1"/>
              <a:t>casebillede</a:t>
            </a:r>
            <a:endParaRPr lang="da-DK"/>
          </a:p>
        </p:txBody>
      </p:sp>
      <p:sp>
        <p:nvSpPr>
          <p:cNvPr id="11" name="Pladsholder til billede 10">
            <a:extLst>
              <a:ext uri="{FF2B5EF4-FFF2-40B4-BE49-F238E27FC236}">
                <a16:creationId xmlns:a16="http://schemas.microsoft.com/office/drawing/2014/main" id="{0641AA3E-86D8-45CC-8B6F-5862D1848FC7}"/>
              </a:ext>
            </a:extLst>
          </p:cNvPr>
          <p:cNvSpPr>
            <a:spLocks noGrp="1"/>
          </p:cNvSpPr>
          <p:nvPr>
            <p:ph type="pic" sz="quarter" idx="20" hasCustomPrompt="1"/>
          </p:nvPr>
        </p:nvSpPr>
        <p:spPr>
          <a:xfrm>
            <a:off x="9956800" y="273538"/>
            <a:ext cx="1817688" cy="1134575"/>
          </a:xfrm>
          <a:prstGeom prst="rect">
            <a:avLst/>
          </a:prstGeom>
        </p:spPr>
        <p:txBody>
          <a:bodyPr/>
          <a:lstStyle>
            <a:lvl1pPr>
              <a:defRPr sz="1400">
                <a:solidFill>
                  <a:schemeClr val="tx2"/>
                </a:solidFill>
              </a:defRPr>
            </a:lvl1pPr>
          </a:lstStyle>
          <a:p>
            <a:r>
              <a:rPr lang="da-DK"/>
              <a:t>Logo placeholder</a:t>
            </a:r>
          </a:p>
        </p:txBody>
      </p:sp>
    </p:spTree>
    <p:extLst>
      <p:ext uri="{BB962C8B-B14F-4D97-AF65-F5344CB8AC3E}">
        <p14:creationId xmlns:p14="http://schemas.microsoft.com/office/powerpoint/2010/main" val="2192075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02 Two columns: Green/green">
    <p:bg>
      <p:bgPr>
        <a:solidFill>
          <a:schemeClr val="bg1"/>
        </a:solidFill>
        <a:effectLst/>
      </p:bgPr>
    </p:bg>
    <p:spTree>
      <p:nvGrpSpPr>
        <p:cNvPr id="1" name=""/>
        <p:cNvGrpSpPr/>
        <p:nvPr/>
      </p:nvGrpSpPr>
      <p:grpSpPr>
        <a:xfrm>
          <a:off x="0" y="0"/>
          <a:ext cx="0" cy="0"/>
          <a:chOff x="0" y="0"/>
          <a:chExt cx="0" cy="0"/>
        </a:xfrm>
      </p:grpSpPr>
      <p:sp>
        <p:nvSpPr>
          <p:cNvPr id="12" name="Text Placeholder 3">
            <a:extLst>
              <a:ext uri="{FF2B5EF4-FFF2-40B4-BE49-F238E27FC236}">
                <a16:creationId xmlns:a16="http://schemas.microsoft.com/office/drawing/2014/main" id="{6F1EED7D-F8A9-E645-92C2-37F64B245295}"/>
              </a:ext>
            </a:extLst>
          </p:cNvPr>
          <p:cNvSpPr>
            <a:spLocks noGrp="1"/>
          </p:cNvSpPr>
          <p:nvPr>
            <p:ph type="body" sz="quarter" idx="14" hasCustomPrompt="1"/>
          </p:nvPr>
        </p:nvSpPr>
        <p:spPr>
          <a:xfrm>
            <a:off x="414338" y="1656000"/>
            <a:ext cx="11357953" cy="682989"/>
          </a:xfrm>
          <a:prstGeom prst="rect">
            <a:avLst/>
          </a:prstGeom>
        </p:spPr>
        <p:txBody>
          <a:bodyPr lIns="0" tIns="0" rIns="0" bIns="0"/>
          <a:lstStyle>
            <a:lvl1pPr marL="0" indent="0" defTabSz="360000">
              <a:spcBef>
                <a:spcPts val="0"/>
              </a:spcBef>
              <a:buNone/>
              <a:defRPr sz="3200" b="1" i="0">
                <a:solidFill>
                  <a:schemeClr val="tx2"/>
                </a:solidFill>
                <a:latin typeface="Century Gothic" panose="020B0502020202020204" pitchFamily="34" charset="0"/>
                <a:cs typeface="Century Gothic" panose="020B0502020202020204" pitchFamily="34" charset="0"/>
              </a:defRPr>
            </a:lvl1pPr>
            <a:lvl2pPr>
              <a:defRPr sz="4800"/>
            </a:lvl2pPr>
            <a:lvl3pPr>
              <a:defRPr sz="4800"/>
            </a:lvl3pPr>
            <a:lvl4pPr>
              <a:defRPr sz="4800"/>
            </a:lvl4pPr>
            <a:lvl5pPr>
              <a:defRPr sz="4800"/>
            </a:lvl5pPr>
          </a:lstStyle>
          <a:p>
            <a:pPr lvl="0"/>
            <a:r>
              <a:rPr lang="en-GB"/>
              <a:t>Title</a:t>
            </a:r>
          </a:p>
        </p:txBody>
      </p:sp>
      <p:pic>
        <p:nvPicPr>
          <p:cNvPr id="14" name="Picture 13" descr="Graphical user interface&#10;&#10;Description automatically generated with medium confidence">
            <a:extLst>
              <a:ext uri="{FF2B5EF4-FFF2-40B4-BE49-F238E27FC236}">
                <a16:creationId xmlns:a16="http://schemas.microsoft.com/office/drawing/2014/main" id="{3D483283-8C47-E942-8853-37BC6272866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7988" y="6114154"/>
            <a:ext cx="1198074" cy="478352"/>
          </a:xfrm>
          <a:prstGeom prst="rect">
            <a:avLst/>
          </a:prstGeom>
        </p:spPr>
      </p:pic>
      <p:sp>
        <p:nvSpPr>
          <p:cNvPr id="3" name="Text Placeholder 2">
            <a:extLst>
              <a:ext uri="{FF2B5EF4-FFF2-40B4-BE49-F238E27FC236}">
                <a16:creationId xmlns:a16="http://schemas.microsoft.com/office/drawing/2014/main" id="{EBFF0D78-7E64-8B40-90E1-5FFB8B58F591}"/>
              </a:ext>
            </a:extLst>
          </p:cNvPr>
          <p:cNvSpPr>
            <a:spLocks noGrp="1"/>
          </p:cNvSpPr>
          <p:nvPr>
            <p:ph type="body" sz="quarter" idx="15"/>
          </p:nvPr>
        </p:nvSpPr>
        <p:spPr>
          <a:xfrm>
            <a:off x="414337" y="2563813"/>
            <a:ext cx="5602287" cy="3119437"/>
          </a:xfrm>
          <a:prstGeom prst="rect">
            <a:avLst/>
          </a:prstGeom>
        </p:spPr>
        <p:txBody>
          <a:bodyPr lIns="0" tIns="0" rIns="0" bIns="0"/>
          <a:lstStyle>
            <a:lvl1pPr marL="0" indent="0">
              <a:lnSpc>
                <a:spcPct val="100000"/>
              </a:lnSpc>
              <a:spcBef>
                <a:spcPts val="0"/>
              </a:spcBef>
              <a:buNone/>
              <a:defRPr sz="1200" b="0" i="0">
                <a:solidFill>
                  <a:schemeClr val="tx2"/>
                </a:solidFill>
                <a:latin typeface="Century Gothic" panose="020B0502020202020204" pitchFamily="34" charset="0"/>
              </a:defRPr>
            </a:lvl1pPr>
            <a:lvl2pPr marL="0" indent="0">
              <a:lnSpc>
                <a:spcPct val="100000"/>
              </a:lnSpc>
              <a:spcBef>
                <a:spcPts val="0"/>
              </a:spcBef>
              <a:buNone/>
              <a:defRPr sz="1200" b="0" i="0">
                <a:solidFill>
                  <a:schemeClr val="tx2"/>
                </a:solidFill>
                <a:latin typeface="Century Gothic" panose="020B0502020202020204" pitchFamily="34" charset="0"/>
              </a:defRPr>
            </a:lvl2pPr>
            <a:lvl3pPr marL="0" indent="0">
              <a:lnSpc>
                <a:spcPct val="100000"/>
              </a:lnSpc>
              <a:spcBef>
                <a:spcPts val="0"/>
              </a:spcBef>
              <a:buNone/>
              <a:defRPr sz="1200" b="0" i="0">
                <a:solidFill>
                  <a:schemeClr val="tx2"/>
                </a:solidFill>
                <a:latin typeface="Century Gothic" panose="020B0502020202020204" pitchFamily="34" charset="0"/>
              </a:defRPr>
            </a:lvl3pPr>
            <a:lvl4pPr marL="0" indent="0">
              <a:lnSpc>
                <a:spcPct val="100000"/>
              </a:lnSpc>
              <a:spcBef>
                <a:spcPts val="0"/>
              </a:spcBef>
              <a:buNone/>
              <a:defRPr sz="1200" b="0" i="0">
                <a:solidFill>
                  <a:schemeClr val="tx2"/>
                </a:solidFill>
                <a:latin typeface="Century Gothic" panose="020B0502020202020204" pitchFamily="34" charset="0"/>
              </a:defRPr>
            </a:lvl4pPr>
            <a:lvl5pPr marL="0" indent="0">
              <a:lnSpc>
                <a:spcPct val="100000"/>
              </a:lnSpc>
              <a:spcBef>
                <a:spcPts val="0"/>
              </a:spcBef>
              <a:buNone/>
              <a:defRPr sz="1200" b="0" i="0">
                <a:solidFill>
                  <a:schemeClr val="tx2"/>
                </a:solidFill>
                <a:latin typeface="Century Gothic" panose="020B0502020202020204" pitchFamily="34" charset="0"/>
              </a:defRPr>
            </a:lvl5pPr>
          </a:lstStyle>
          <a:p>
            <a:pPr lvl="0"/>
            <a:r>
              <a:rPr lang="en-GB"/>
              <a:t>Click to edit Master text styles</a:t>
            </a:r>
          </a:p>
        </p:txBody>
      </p:sp>
      <p:sp>
        <p:nvSpPr>
          <p:cNvPr id="16" name="Text Placeholder 2">
            <a:extLst>
              <a:ext uri="{FF2B5EF4-FFF2-40B4-BE49-F238E27FC236}">
                <a16:creationId xmlns:a16="http://schemas.microsoft.com/office/drawing/2014/main" id="{6BEC2BED-658C-A04E-B6B1-DA9B296C24C5}"/>
              </a:ext>
            </a:extLst>
          </p:cNvPr>
          <p:cNvSpPr>
            <a:spLocks noGrp="1"/>
          </p:cNvSpPr>
          <p:nvPr>
            <p:ph type="body" sz="quarter" idx="16"/>
          </p:nvPr>
        </p:nvSpPr>
        <p:spPr>
          <a:xfrm>
            <a:off x="6191249" y="2563813"/>
            <a:ext cx="5581041" cy="3119437"/>
          </a:xfrm>
          <a:prstGeom prst="rect">
            <a:avLst/>
          </a:prstGeom>
        </p:spPr>
        <p:txBody>
          <a:bodyPr lIns="0" tIns="0" rIns="0" bIns="0"/>
          <a:lstStyle>
            <a:lvl1pPr marL="172800" indent="-172800">
              <a:lnSpc>
                <a:spcPct val="100000"/>
              </a:lnSpc>
              <a:spcBef>
                <a:spcPts val="0"/>
              </a:spcBef>
              <a:buFont typeface="Arial" panose="020B0604020202020204" pitchFamily="34" charset="0"/>
              <a:buChar char="•"/>
              <a:defRPr sz="1200" b="0" i="0">
                <a:solidFill>
                  <a:schemeClr val="tx2"/>
                </a:solidFill>
                <a:latin typeface="Century Gothic" panose="020B0502020202020204" pitchFamily="34" charset="0"/>
              </a:defRPr>
            </a:lvl1pPr>
            <a:lvl2pPr marL="172800" indent="-172800">
              <a:lnSpc>
                <a:spcPct val="100000"/>
              </a:lnSpc>
              <a:spcBef>
                <a:spcPts val="0"/>
              </a:spcBef>
              <a:buFont typeface="Arial" panose="020B0604020202020204" pitchFamily="34" charset="0"/>
              <a:buChar char="•"/>
              <a:defRPr sz="1200" b="0" i="0">
                <a:solidFill>
                  <a:schemeClr val="tx2"/>
                </a:solidFill>
                <a:latin typeface="Century Gothic" panose="020B0502020202020204" pitchFamily="34" charset="0"/>
              </a:defRPr>
            </a:lvl2pPr>
            <a:lvl3pPr marL="172800" indent="-172800">
              <a:lnSpc>
                <a:spcPct val="100000"/>
              </a:lnSpc>
              <a:spcBef>
                <a:spcPts val="0"/>
              </a:spcBef>
              <a:buFont typeface="Arial" panose="020B0604020202020204" pitchFamily="34" charset="0"/>
              <a:buChar char="•"/>
              <a:defRPr sz="1200" b="0" i="0">
                <a:solidFill>
                  <a:schemeClr val="tx2"/>
                </a:solidFill>
                <a:latin typeface="Century Gothic" panose="020B0502020202020204" pitchFamily="34" charset="0"/>
              </a:defRPr>
            </a:lvl3pPr>
            <a:lvl4pPr marL="172800" indent="-172800">
              <a:lnSpc>
                <a:spcPct val="100000"/>
              </a:lnSpc>
              <a:spcBef>
                <a:spcPts val="0"/>
              </a:spcBef>
              <a:buFont typeface="Arial" panose="020B0604020202020204" pitchFamily="34" charset="0"/>
              <a:buChar char="•"/>
              <a:defRPr sz="1200" b="0" i="0">
                <a:solidFill>
                  <a:schemeClr val="tx2"/>
                </a:solidFill>
                <a:latin typeface="Century Gothic" panose="020B0502020202020204" pitchFamily="34" charset="0"/>
              </a:defRPr>
            </a:lvl4pPr>
            <a:lvl5pPr marL="172800" indent="-172800">
              <a:lnSpc>
                <a:spcPct val="100000"/>
              </a:lnSpc>
              <a:spcBef>
                <a:spcPts val="0"/>
              </a:spcBef>
              <a:buFont typeface="Arial" panose="020B0604020202020204" pitchFamily="34" charset="0"/>
              <a:buChar char="•"/>
              <a:defRPr sz="1200" b="0" i="0">
                <a:solidFill>
                  <a:schemeClr val="tx2"/>
                </a:solidFill>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K"/>
          </a:p>
        </p:txBody>
      </p:sp>
    </p:spTree>
    <p:extLst>
      <p:ext uri="{BB962C8B-B14F-4D97-AF65-F5344CB8AC3E}">
        <p14:creationId xmlns:p14="http://schemas.microsoft.com/office/powerpoint/2010/main" val="2965638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01 Front: White">
    <p:bg>
      <p:bgPr>
        <a:solidFill>
          <a:schemeClr val="bg1"/>
        </a:solidFill>
        <a:effectLst/>
      </p:bgPr>
    </p:bg>
    <p:spTree>
      <p:nvGrpSpPr>
        <p:cNvPr id="1" name=""/>
        <p:cNvGrpSpPr/>
        <p:nvPr/>
      </p:nvGrpSpPr>
      <p:grpSpPr>
        <a:xfrm>
          <a:off x="0" y="0"/>
          <a:ext cx="0" cy="0"/>
          <a:chOff x="0" y="0"/>
          <a:chExt cx="0" cy="0"/>
        </a:xfrm>
      </p:grpSpPr>
      <p:sp>
        <p:nvSpPr>
          <p:cNvPr id="9" name="Text Placeholder 3">
            <a:extLst>
              <a:ext uri="{FF2B5EF4-FFF2-40B4-BE49-F238E27FC236}">
                <a16:creationId xmlns:a16="http://schemas.microsoft.com/office/drawing/2014/main" id="{A06A10A4-C902-5B41-8326-DB3D7C47F183}"/>
              </a:ext>
            </a:extLst>
          </p:cNvPr>
          <p:cNvSpPr>
            <a:spLocks noGrp="1"/>
          </p:cNvSpPr>
          <p:nvPr>
            <p:ph type="body" sz="quarter" idx="14" hasCustomPrompt="1"/>
          </p:nvPr>
        </p:nvSpPr>
        <p:spPr>
          <a:xfrm>
            <a:off x="414338" y="1656000"/>
            <a:ext cx="11357953" cy="682989"/>
          </a:xfrm>
          <a:prstGeom prst="rect">
            <a:avLst/>
          </a:prstGeom>
        </p:spPr>
        <p:txBody>
          <a:bodyPr lIns="0" tIns="0" rIns="0" bIns="0"/>
          <a:lstStyle>
            <a:lvl1pPr marL="0" indent="0" defTabSz="360000">
              <a:spcBef>
                <a:spcPts val="0"/>
              </a:spcBef>
              <a:buNone/>
              <a:defRPr sz="3200" b="1" i="0">
                <a:solidFill>
                  <a:schemeClr val="tx2"/>
                </a:solidFill>
                <a:latin typeface="Century Gothic" panose="020B0502020202020204" pitchFamily="34" charset="0"/>
                <a:cs typeface="Century Gothic" panose="020B0502020202020204" pitchFamily="34" charset="0"/>
              </a:defRPr>
            </a:lvl1pPr>
            <a:lvl2pPr>
              <a:defRPr sz="4800"/>
            </a:lvl2pPr>
            <a:lvl3pPr>
              <a:defRPr sz="4800"/>
            </a:lvl3pPr>
            <a:lvl4pPr>
              <a:defRPr sz="4800"/>
            </a:lvl4pPr>
            <a:lvl5pPr>
              <a:defRPr sz="4800"/>
            </a:lvl5pPr>
          </a:lstStyle>
          <a:p>
            <a:pPr lvl="0"/>
            <a:r>
              <a:rPr lang="en-GB"/>
              <a:t>Title</a:t>
            </a:r>
          </a:p>
        </p:txBody>
      </p:sp>
      <p:pic>
        <p:nvPicPr>
          <p:cNvPr id="10" name="Picture 9" descr="Graphical user interface&#10;&#10;Description automatically generated with medium confidence">
            <a:extLst>
              <a:ext uri="{FF2B5EF4-FFF2-40B4-BE49-F238E27FC236}">
                <a16:creationId xmlns:a16="http://schemas.microsoft.com/office/drawing/2014/main" id="{637099E1-11A5-274B-9FC4-12D5F994C01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7988" y="6114154"/>
            <a:ext cx="1198074" cy="478352"/>
          </a:xfrm>
          <a:prstGeom prst="rect">
            <a:avLst/>
          </a:prstGeom>
        </p:spPr>
      </p:pic>
      <p:sp>
        <p:nvSpPr>
          <p:cNvPr id="11" name="Text Placeholder 2">
            <a:extLst>
              <a:ext uri="{FF2B5EF4-FFF2-40B4-BE49-F238E27FC236}">
                <a16:creationId xmlns:a16="http://schemas.microsoft.com/office/drawing/2014/main" id="{5BC9AAE3-06A8-3F46-AFF1-ED268631E8EA}"/>
              </a:ext>
            </a:extLst>
          </p:cNvPr>
          <p:cNvSpPr>
            <a:spLocks noGrp="1"/>
          </p:cNvSpPr>
          <p:nvPr>
            <p:ph type="body" sz="quarter" idx="15"/>
          </p:nvPr>
        </p:nvSpPr>
        <p:spPr>
          <a:xfrm>
            <a:off x="414337" y="2563813"/>
            <a:ext cx="5602287" cy="3119437"/>
          </a:xfrm>
          <a:prstGeom prst="rect">
            <a:avLst/>
          </a:prstGeom>
        </p:spPr>
        <p:txBody>
          <a:bodyPr lIns="0" tIns="0" rIns="0" bIns="0"/>
          <a:lstStyle>
            <a:lvl1pPr marL="0" indent="0">
              <a:lnSpc>
                <a:spcPct val="100000"/>
              </a:lnSpc>
              <a:spcBef>
                <a:spcPts val="0"/>
              </a:spcBef>
              <a:buNone/>
              <a:defRPr sz="1200" b="0" i="0">
                <a:solidFill>
                  <a:schemeClr val="tx2"/>
                </a:solidFill>
                <a:latin typeface="Century Gothic" panose="020B0502020202020204" pitchFamily="34" charset="0"/>
              </a:defRPr>
            </a:lvl1pPr>
            <a:lvl2pPr marL="0" indent="0">
              <a:lnSpc>
                <a:spcPct val="100000"/>
              </a:lnSpc>
              <a:spcBef>
                <a:spcPts val="0"/>
              </a:spcBef>
              <a:buNone/>
              <a:defRPr sz="1200" b="0" i="0">
                <a:solidFill>
                  <a:schemeClr val="tx2"/>
                </a:solidFill>
                <a:latin typeface="Century Gothic" panose="020B0502020202020204" pitchFamily="34" charset="0"/>
              </a:defRPr>
            </a:lvl2pPr>
            <a:lvl3pPr marL="0" indent="0">
              <a:lnSpc>
                <a:spcPct val="100000"/>
              </a:lnSpc>
              <a:spcBef>
                <a:spcPts val="0"/>
              </a:spcBef>
              <a:buNone/>
              <a:defRPr sz="1200" b="0" i="0">
                <a:solidFill>
                  <a:schemeClr val="tx2"/>
                </a:solidFill>
                <a:latin typeface="Century Gothic" panose="020B0502020202020204" pitchFamily="34" charset="0"/>
              </a:defRPr>
            </a:lvl3pPr>
            <a:lvl4pPr marL="0" indent="0">
              <a:lnSpc>
                <a:spcPct val="100000"/>
              </a:lnSpc>
              <a:spcBef>
                <a:spcPts val="0"/>
              </a:spcBef>
              <a:buNone/>
              <a:defRPr sz="1200" b="0" i="0">
                <a:solidFill>
                  <a:schemeClr val="tx2"/>
                </a:solidFill>
                <a:latin typeface="Century Gothic" panose="020B0502020202020204" pitchFamily="34" charset="0"/>
              </a:defRPr>
            </a:lvl4pPr>
            <a:lvl5pPr marL="0" indent="0">
              <a:lnSpc>
                <a:spcPct val="100000"/>
              </a:lnSpc>
              <a:spcBef>
                <a:spcPts val="0"/>
              </a:spcBef>
              <a:buNone/>
              <a:defRPr sz="1200" b="0" i="0">
                <a:solidFill>
                  <a:schemeClr val="tx2"/>
                </a:solidFill>
                <a:latin typeface="Century Gothic" panose="020B0502020202020204" pitchFamily="34" charset="0"/>
              </a:defRPr>
            </a:lvl5pPr>
          </a:lstStyle>
          <a:p>
            <a:pPr lvl="0"/>
            <a:r>
              <a:rPr lang="en-GB"/>
              <a:t>Click to edit Master text styles</a:t>
            </a:r>
          </a:p>
        </p:txBody>
      </p:sp>
      <p:sp>
        <p:nvSpPr>
          <p:cNvPr id="4" name="Picture Placeholder 3">
            <a:extLst>
              <a:ext uri="{FF2B5EF4-FFF2-40B4-BE49-F238E27FC236}">
                <a16:creationId xmlns:a16="http://schemas.microsoft.com/office/drawing/2014/main" id="{244997D0-805C-974B-8FCE-D161F6AB7AA9}"/>
              </a:ext>
            </a:extLst>
          </p:cNvPr>
          <p:cNvSpPr>
            <a:spLocks noGrp="1"/>
          </p:cNvSpPr>
          <p:nvPr>
            <p:ph type="pic" sz="quarter" idx="16"/>
          </p:nvPr>
        </p:nvSpPr>
        <p:spPr>
          <a:xfrm>
            <a:off x="6186488" y="2563813"/>
            <a:ext cx="5586412" cy="3032125"/>
          </a:xfrm>
          <a:prstGeom prst="rect">
            <a:avLst/>
          </a:prstGeom>
        </p:spPr>
        <p:txBody>
          <a:bodyPr/>
          <a:lstStyle>
            <a:lvl1pPr>
              <a:defRPr b="0" i="0">
                <a:latin typeface="Century Gothic" panose="020B0502020202020204" pitchFamily="34" charset="0"/>
              </a:defRPr>
            </a:lvl1pPr>
          </a:lstStyle>
          <a:p>
            <a:endParaRPr lang="en-DK"/>
          </a:p>
        </p:txBody>
      </p:sp>
    </p:spTree>
    <p:extLst>
      <p:ext uri="{BB962C8B-B14F-4D97-AF65-F5344CB8AC3E}">
        <p14:creationId xmlns:p14="http://schemas.microsoft.com/office/powerpoint/2010/main" val="375381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01 Front: Whit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071982-3811-2E45-8688-D3E9CADE079F}"/>
              </a:ext>
            </a:extLst>
          </p:cNvPr>
          <p:cNvSpPr/>
          <p:nvPr userDrawn="1"/>
        </p:nvSpPr>
        <p:spPr>
          <a:xfrm>
            <a:off x="6186488" y="0"/>
            <a:ext cx="6005512" cy="6858000"/>
          </a:xfrm>
          <a:prstGeom prst="rect">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DK"/>
          </a:p>
        </p:txBody>
      </p:sp>
      <p:sp>
        <p:nvSpPr>
          <p:cNvPr id="9" name="Text Placeholder 3">
            <a:extLst>
              <a:ext uri="{FF2B5EF4-FFF2-40B4-BE49-F238E27FC236}">
                <a16:creationId xmlns:a16="http://schemas.microsoft.com/office/drawing/2014/main" id="{A06A10A4-C902-5B41-8326-DB3D7C47F183}"/>
              </a:ext>
            </a:extLst>
          </p:cNvPr>
          <p:cNvSpPr>
            <a:spLocks noGrp="1"/>
          </p:cNvSpPr>
          <p:nvPr>
            <p:ph type="body" sz="quarter" idx="14" hasCustomPrompt="1"/>
          </p:nvPr>
        </p:nvSpPr>
        <p:spPr>
          <a:xfrm>
            <a:off x="414338" y="1656000"/>
            <a:ext cx="11357953" cy="682989"/>
          </a:xfrm>
          <a:prstGeom prst="rect">
            <a:avLst/>
          </a:prstGeom>
        </p:spPr>
        <p:txBody>
          <a:bodyPr lIns="0" tIns="0" rIns="0" bIns="0"/>
          <a:lstStyle>
            <a:lvl1pPr marL="0" indent="0" defTabSz="360000">
              <a:spcBef>
                <a:spcPts val="0"/>
              </a:spcBef>
              <a:buNone/>
              <a:defRPr sz="3200" b="1" i="0">
                <a:solidFill>
                  <a:schemeClr val="tx2"/>
                </a:solidFill>
                <a:latin typeface="Century Gothic" panose="020B0502020202020204" pitchFamily="34" charset="0"/>
                <a:cs typeface="Century Gothic" panose="020B0502020202020204" pitchFamily="34" charset="0"/>
              </a:defRPr>
            </a:lvl1pPr>
            <a:lvl2pPr>
              <a:defRPr sz="4800"/>
            </a:lvl2pPr>
            <a:lvl3pPr>
              <a:defRPr sz="4800"/>
            </a:lvl3pPr>
            <a:lvl4pPr>
              <a:defRPr sz="4800"/>
            </a:lvl4pPr>
            <a:lvl5pPr>
              <a:defRPr sz="4800"/>
            </a:lvl5pPr>
          </a:lstStyle>
          <a:p>
            <a:pPr lvl="0"/>
            <a:r>
              <a:rPr lang="en-GB"/>
              <a:t>Title</a:t>
            </a:r>
          </a:p>
        </p:txBody>
      </p:sp>
      <p:pic>
        <p:nvPicPr>
          <p:cNvPr id="10" name="Picture 9" descr="Graphical user interface&#10;&#10;Description automatically generated with medium confidence">
            <a:extLst>
              <a:ext uri="{FF2B5EF4-FFF2-40B4-BE49-F238E27FC236}">
                <a16:creationId xmlns:a16="http://schemas.microsoft.com/office/drawing/2014/main" id="{637099E1-11A5-274B-9FC4-12D5F994C01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7988" y="6114154"/>
            <a:ext cx="1198074" cy="478352"/>
          </a:xfrm>
          <a:prstGeom prst="rect">
            <a:avLst/>
          </a:prstGeom>
        </p:spPr>
      </p:pic>
      <p:sp>
        <p:nvSpPr>
          <p:cNvPr id="11" name="Text Placeholder 2">
            <a:extLst>
              <a:ext uri="{FF2B5EF4-FFF2-40B4-BE49-F238E27FC236}">
                <a16:creationId xmlns:a16="http://schemas.microsoft.com/office/drawing/2014/main" id="{5BC9AAE3-06A8-3F46-AFF1-ED268631E8EA}"/>
              </a:ext>
            </a:extLst>
          </p:cNvPr>
          <p:cNvSpPr>
            <a:spLocks noGrp="1"/>
          </p:cNvSpPr>
          <p:nvPr>
            <p:ph type="body" sz="quarter" idx="15"/>
          </p:nvPr>
        </p:nvSpPr>
        <p:spPr>
          <a:xfrm>
            <a:off x="414337" y="2563813"/>
            <a:ext cx="5602287" cy="3119437"/>
          </a:xfrm>
          <a:prstGeom prst="rect">
            <a:avLst/>
          </a:prstGeom>
        </p:spPr>
        <p:txBody>
          <a:bodyPr lIns="0" tIns="0" rIns="0" bIns="0"/>
          <a:lstStyle>
            <a:lvl1pPr marL="0" indent="0">
              <a:lnSpc>
                <a:spcPct val="100000"/>
              </a:lnSpc>
              <a:spcBef>
                <a:spcPts val="0"/>
              </a:spcBef>
              <a:buNone/>
              <a:defRPr sz="1200" b="0" i="0">
                <a:solidFill>
                  <a:schemeClr val="tx2"/>
                </a:solidFill>
                <a:latin typeface="Century Gothic" panose="020B0502020202020204" pitchFamily="34" charset="0"/>
              </a:defRPr>
            </a:lvl1pPr>
            <a:lvl2pPr marL="0" indent="0">
              <a:lnSpc>
                <a:spcPct val="100000"/>
              </a:lnSpc>
              <a:spcBef>
                <a:spcPts val="0"/>
              </a:spcBef>
              <a:buNone/>
              <a:defRPr sz="1200" b="0" i="0">
                <a:solidFill>
                  <a:schemeClr val="tx2"/>
                </a:solidFill>
                <a:latin typeface="Century Gothic" panose="020B0502020202020204" pitchFamily="34" charset="0"/>
              </a:defRPr>
            </a:lvl2pPr>
            <a:lvl3pPr marL="0" indent="0">
              <a:lnSpc>
                <a:spcPct val="100000"/>
              </a:lnSpc>
              <a:spcBef>
                <a:spcPts val="0"/>
              </a:spcBef>
              <a:buNone/>
              <a:defRPr sz="1200" b="0" i="0">
                <a:solidFill>
                  <a:schemeClr val="tx2"/>
                </a:solidFill>
                <a:latin typeface="Century Gothic" panose="020B0502020202020204" pitchFamily="34" charset="0"/>
              </a:defRPr>
            </a:lvl3pPr>
            <a:lvl4pPr marL="0" indent="0">
              <a:lnSpc>
                <a:spcPct val="100000"/>
              </a:lnSpc>
              <a:spcBef>
                <a:spcPts val="0"/>
              </a:spcBef>
              <a:buNone/>
              <a:defRPr sz="1200" b="0" i="0">
                <a:solidFill>
                  <a:schemeClr val="tx2"/>
                </a:solidFill>
                <a:latin typeface="Century Gothic" panose="020B0502020202020204" pitchFamily="34" charset="0"/>
              </a:defRPr>
            </a:lvl4pPr>
            <a:lvl5pPr marL="0" indent="0">
              <a:lnSpc>
                <a:spcPct val="100000"/>
              </a:lnSpc>
              <a:spcBef>
                <a:spcPts val="0"/>
              </a:spcBef>
              <a:buNone/>
              <a:defRPr sz="1200" b="0" i="0">
                <a:solidFill>
                  <a:schemeClr val="tx2"/>
                </a:solidFill>
                <a:latin typeface="Century Gothic" panose="020B0502020202020204" pitchFamily="34" charset="0"/>
              </a:defRPr>
            </a:lvl5pPr>
          </a:lstStyle>
          <a:p>
            <a:pPr lvl="0"/>
            <a:r>
              <a:rPr lang="en-GB"/>
              <a:t>Click to edit Master text styles</a:t>
            </a:r>
          </a:p>
        </p:txBody>
      </p:sp>
      <p:sp>
        <p:nvSpPr>
          <p:cNvPr id="5" name="Text Placeholder 4">
            <a:extLst>
              <a:ext uri="{FF2B5EF4-FFF2-40B4-BE49-F238E27FC236}">
                <a16:creationId xmlns:a16="http://schemas.microsoft.com/office/drawing/2014/main" id="{65F9E958-3156-534C-83E9-61315CABDEFE}"/>
              </a:ext>
            </a:extLst>
          </p:cNvPr>
          <p:cNvSpPr>
            <a:spLocks noGrp="1"/>
          </p:cNvSpPr>
          <p:nvPr>
            <p:ph type="body" sz="quarter" idx="16"/>
          </p:nvPr>
        </p:nvSpPr>
        <p:spPr>
          <a:xfrm>
            <a:off x="6523038" y="2563813"/>
            <a:ext cx="5265736" cy="3119437"/>
          </a:xfrm>
          <a:prstGeom prst="rect">
            <a:avLst/>
          </a:prstGeom>
        </p:spPr>
        <p:txBody>
          <a:bodyPr/>
          <a:lstStyle>
            <a:lvl1pPr marL="0" indent="0" algn="ctr">
              <a:buNone/>
              <a:defRPr sz="1800" b="0" i="0">
                <a:solidFill>
                  <a:schemeClr val="bg2"/>
                </a:solidFill>
                <a:latin typeface="Century Gothic" panose="020B0502020202020204" pitchFamily="34" charset="0"/>
              </a:defRPr>
            </a:lvl1pPr>
            <a:lvl2pPr marL="457200" indent="0" algn="ctr">
              <a:buNone/>
              <a:defRPr b="0" i="0">
                <a:latin typeface="Century Gothic" panose="020B0502020202020204" pitchFamily="34" charset="0"/>
              </a:defRPr>
            </a:lvl2pPr>
            <a:lvl3pPr marL="914400" indent="0" algn="ctr">
              <a:buNone/>
              <a:defRPr b="0" i="0">
                <a:latin typeface="Century Gothic" panose="020B0502020202020204" pitchFamily="34" charset="0"/>
              </a:defRPr>
            </a:lvl3pPr>
            <a:lvl4pPr marL="1371600" indent="0" algn="ctr">
              <a:buNone/>
              <a:defRPr b="0" i="0">
                <a:latin typeface="Century Gothic" panose="020B0502020202020204" pitchFamily="34" charset="0"/>
              </a:defRPr>
            </a:lvl4pPr>
            <a:lvl5pPr marL="1828800" indent="0" algn="ctr">
              <a:buNone/>
              <a:defRPr b="0" i="0">
                <a:latin typeface="Century Gothic" panose="020B0502020202020204" pitchFamily="34" charset="0"/>
              </a:defRPr>
            </a:lvl5pPr>
          </a:lstStyle>
          <a:p>
            <a:pPr lvl="0"/>
            <a:r>
              <a:rPr lang="en-GB"/>
              <a:t>Click to edit Master text styles</a:t>
            </a:r>
          </a:p>
        </p:txBody>
      </p:sp>
    </p:spTree>
    <p:extLst>
      <p:ext uri="{BB962C8B-B14F-4D97-AF65-F5344CB8AC3E}">
        <p14:creationId xmlns:p14="http://schemas.microsoft.com/office/powerpoint/2010/main" val="1475345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3_01 Front: Whit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071982-3811-2E45-8688-D3E9CADE079F}"/>
              </a:ext>
            </a:extLst>
          </p:cNvPr>
          <p:cNvSpPr/>
          <p:nvPr userDrawn="1"/>
        </p:nvSpPr>
        <p:spPr>
          <a:xfrm>
            <a:off x="6175378" y="2563812"/>
            <a:ext cx="5596913" cy="3289301"/>
          </a:xfrm>
          <a:prstGeom prst="rect">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DK"/>
          </a:p>
        </p:txBody>
      </p:sp>
      <p:sp>
        <p:nvSpPr>
          <p:cNvPr id="9" name="Text Placeholder 3">
            <a:extLst>
              <a:ext uri="{FF2B5EF4-FFF2-40B4-BE49-F238E27FC236}">
                <a16:creationId xmlns:a16="http://schemas.microsoft.com/office/drawing/2014/main" id="{A06A10A4-C902-5B41-8326-DB3D7C47F183}"/>
              </a:ext>
            </a:extLst>
          </p:cNvPr>
          <p:cNvSpPr>
            <a:spLocks noGrp="1"/>
          </p:cNvSpPr>
          <p:nvPr>
            <p:ph type="body" sz="quarter" idx="14" hasCustomPrompt="1"/>
          </p:nvPr>
        </p:nvSpPr>
        <p:spPr>
          <a:xfrm>
            <a:off x="414338" y="1656000"/>
            <a:ext cx="11357953" cy="682989"/>
          </a:xfrm>
          <a:prstGeom prst="rect">
            <a:avLst/>
          </a:prstGeom>
        </p:spPr>
        <p:txBody>
          <a:bodyPr lIns="0" tIns="0" rIns="0" bIns="0"/>
          <a:lstStyle>
            <a:lvl1pPr marL="0" indent="0" defTabSz="360000">
              <a:spcBef>
                <a:spcPts val="0"/>
              </a:spcBef>
              <a:buNone/>
              <a:defRPr sz="3200" b="1" i="0">
                <a:solidFill>
                  <a:schemeClr val="tx2"/>
                </a:solidFill>
                <a:latin typeface="Century Gothic" panose="020B0502020202020204" pitchFamily="34" charset="0"/>
                <a:cs typeface="Century Gothic" panose="020B0502020202020204" pitchFamily="34" charset="0"/>
              </a:defRPr>
            </a:lvl1pPr>
            <a:lvl2pPr>
              <a:defRPr sz="4800"/>
            </a:lvl2pPr>
            <a:lvl3pPr>
              <a:defRPr sz="4800"/>
            </a:lvl3pPr>
            <a:lvl4pPr>
              <a:defRPr sz="4800"/>
            </a:lvl4pPr>
            <a:lvl5pPr>
              <a:defRPr sz="4800"/>
            </a:lvl5pPr>
          </a:lstStyle>
          <a:p>
            <a:pPr lvl="0"/>
            <a:r>
              <a:rPr lang="en-GB"/>
              <a:t>Title</a:t>
            </a:r>
          </a:p>
        </p:txBody>
      </p:sp>
      <p:pic>
        <p:nvPicPr>
          <p:cNvPr id="10" name="Picture 9" descr="Graphical user interface&#10;&#10;Description automatically generated with medium confidence">
            <a:extLst>
              <a:ext uri="{FF2B5EF4-FFF2-40B4-BE49-F238E27FC236}">
                <a16:creationId xmlns:a16="http://schemas.microsoft.com/office/drawing/2014/main" id="{637099E1-11A5-274B-9FC4-12D5F994C01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7988" y="6114154"/>
            <a:ext cx="1198074" cy="478352"/>
          </a:xfrm>
          <a:prstGeom prst="rect">
            <a:avLst/>
          </a:prstGeom>
        </p:spPr>
      </p:pic>
      <p:sp>
        <p:nvSpPr>
          <p:cNvPr id="11" name="Text Placeholder 2">
            <a:extLst>
              <a:ext uri="{FF2B5EF4-FFF2-40B4-BE49-F238E27FC236}">
                <a16:creationId xmlns:a16="http://schemas.microsoft.com/office/drawing/2014/main" id="{5BC9AAE3-06A8-3F46-AFF1-ED268631E8EA}"/>
              </a:ext>
            </a:extLst>
          </p:cNvPr>
          <p:cNvSpPr>
            <a:spLocks noGrp="1"/>
          </p:cNvSpPr>
          <p:nvPr>
            <p:ph type="body" sz="quarter" idx="15"/>
          </p:nvPr>
        </p:nvSpPr>
        <p:spPr>
          <a:xfrm>
            <a:off x="414337" y="2563813"/>
            <a:ext cx="5602287" cy="3119437"/>
          </a:xfrm>
          <a:prstGeom prst="rect">
            <a:avLst/>
          </a:prstGeom>
        </p:spPr>
        <p:txBody>
          <a:bodyPr lIns="0" tIns="0" rIns="0" bIns="0"/>
          <a:lstStyle>
            <a:lvl1pPr marL="0" indent="0">
              <a:lnSpc>
                <a:spcPct val="100000"/>
              </a:lnSpc>
              <a:spcBef>
                <a:spcPts val="0"/>
              </a:spcBef>
              <a:buNone/>
              <a:defRPr sz="1200" b="0" i="0">
                <a:solidFill>
                  <a:schemeClr val="tx2"/>
                </a:solidFill>
                <a:latin typeface="Century Gothic" panose="020B0502020202020204" pitchFamily="34" charset="0"/>
              </a:defRPr>
            </a:lvl1pPr>
            <a:lvl2pPr marL="0" indent="0">
              <a:lnSpc>
                <a:spcPct val="100000"/>
              </a:lnSpc>
              <a:spcBef>
                <a:spcPts val="0"/>
              </a:spcBef>
              <a:buNone/>
              <a:defRPr sz="1200" b="0" i="0">
                <a:solidFill>
                  <a:schemeClr val="tx2"/>
                </a:solidFill>
                <a:latin typeface="Century Gothic" panose="020B0502020202020204" pitchFamily="34" charset="0"/>
              </a:defRPr>
            </a:lvl2pPr>
            <a:lvl3pPr marL="0" indent="0">
              <a:lnSpc>
                <a:spcPct val="100000"/>
              </a:lnSpc>
              <a:spcBef>
                <a:spcPts val="0"/>
              </a:spcBef>
              <a:buNone/>
              <a:defRPr sz="1200" b="0" i="0">
                <a:solidFill>
                  <a:schemeClr val="tx2"/>
                </a:solidFill>
                <a:latin typeface="Century Gothic" panose="020B0502020202020204" pitchFamily="34" charset="0"/>
              </a:defRPr>
            </a:lvl3pPr>
            <a:lvl4pPr marL="0" indent="0">
              <a:lnSpc>
                <a:spcPct val="100000"/>
              </a:lnSpc>
              <a:spcBef>
                <a:spcPts val="0"/>
              </a:spcBef>
              <a:buNone/>
              <a:defRPr sz="1200" b="0" i="0">
                <a:solidFill>
                  <a:schemeClr val="tx2"/>
                </a:solidFill>
                <a:latin typeface="Century Gothic" panose="020B0502020202020204" pitchFamily="34" charset="0"/>
              </a:defRPr>
            </a:lvl4pPr>
            <a:lvl5pPr marL="0" indent="0">
              <a:lnSpc>
                <a:spcPct val="100000"/>
              </a:lnSpc>
              <a:spcBef>
                <a:spcPts val="0"/>
              </a:spcBef>
              <a:buNone/>
              <a:defRPr sz="1200" b="0" i="0">
                <a:solidFill>
                  <a:schemeClr val="tx2"/>
                </a:solidFill>
                <a:latin typeface="Century Gothic" panose="020B0502020202020204" pitchFamily="34" charset="0"/>
              </a:defRPr>
            </a:lvl5pPr>
          </a:lstStyle>
          <a:p>
            <a:pPr lvl="0"/>
            <a:r>
              <a:rPr lang="en-GB"/>
              <a:t>Click to edit Master text styles</a:t>
            </a:r>
          </a:p>
        </p:txBody>
      </p:sp>
      <p:sp>
        <p:nvSpPr>
          <p:cNvPr id="5" name="Text Placeholder 4">
            <a:extLst>
              <a:ext uri="{FF2B5EF4-FFF2-40B4-BE49-F238E27FC236}">
                <a16:creationId xmlns:a16="http://schemas.microsoft.com/office/drawing/2014/main" id="{65F9E958-3156-534C-83E9-61315CABDEFE}"/>
              </a:ext>
            </a:extLst>
          </p:cNvPr>
          <p:cNvSpPr>
            <a:spLocks noGrp="1"/>
          </p:cNvSpPr>
          <p:nvPr>
            <p:ph type="body" sz="quarter" idx="16"/>
          </p:nvPr>
        </p:nvSpPr>
        <p:spPr>
          <a:xfrm>
            <a:off x="6442870" y="2749741"/>
            <a:ext cx="5265736" cy="420179"/>
          </a:xfrm>
          <a:prstGeom prst="rect">
            <a:avLst/>
          </a:prstGeom>
        </p:spPr>
        <p:txBody>
          <a:bodyPr lIns="0" tIns="0" rIns="0" bIns="0"/>
          <a:lstStyle>
            <a:lvl1pPr marL="0" indent="0" algn="l">
              <a:buNone/>
              <a:defRPr sz="1800" b="0" i="0">
                <a:solidFill>
                  <a:schemeClr val="bg2"/>
                </a:solidFill>
                <a:latin typeface="Century Gothic" panose="020B0502020202020204" pitchFamily="34" charset="0"/>
              </a:defRPr>
            </a:lvl1pPr>
            <a:lvl2pPr marL="457200" indent="0" algn="ctr">
              <a:buNone/>
              <a:defRPr b="0" i="0">
                <a:latin typeface="Century Gothic" panose="020B0502020202020204" pitchFamily="34" charset="0"/>
              </a:defRPr>
            </a:lvl2pPr>
            <a:lvl3pPr marL="914400" indent="0" algn="ctr">
              <a:buNone/>
              <a:defRPr b="0" i="0">
                <a:latin typeface="Century Gothic" panose="020B0502020202020204" pitchFamily="34" charset="0"/>
              </a:defRPr>
            </a:lvl3pPr>
            <a:lvl4pPr marL="1371600" indent="0" algn="ctr">
              <a:buNone/>
              <a:defRPr b="0" i="0">
                <a:latin typeface="Century Gothic" panose="020B0502020202020204" pitchFamily="34" charset="0"/>
              </a:defRPr>
            </a:lvl4pPr>
            <a:lvl5pPr marL="1828800" indent="0" algn="ctr">
              <a:buNone/>
              <a:defRPr b="0" i="0">
                <a:latin typeface="Century Gothic" panose="020B0502020202020204" pitchFamily="34" charset="0"/>
              </a:defRPr>
            </a:lvl5pPr>
          </a:lstStyle>
          <a:p>
            <a:pPr lvl="0"/>
            <a:r>
              <a:rPr lang="en-GB"/>
              <a:t>Click to edit Master text styles</a:t>
            </a:r>
          </a:p>
        </p:txBody>
      </p:sp>
      <p:sp>
        <p:nvSpPr>
          <p:cNvPr id="7" name="Text Placeholder 2">
            <a:extLst>
              <a:ext uri="{FF2B5EF4-FFF2-40B4-BE49-F238E27FC236}">
                <a16:creationId xmlns:a16="http://schemas.microsoft.com/office/drawing/2014/main" id="{CC7D1F4B-FF02-6146-8C72-3F48A624789B}"/>
              </a:ext>
            </a:extLst>
          </p:cNvPr>
          <p:cNvSpPr>
            <a:spLocks noGrp="1"/>
          </p:cNvSpPr>
          <p:nvPr>
            <p:ph type="body" sz="quarter" idx="17"/>
          </p:nvPr>
        </p:nvSpPr>
        <p:spPr>
          <a:xfrm>
            <a:off x="6442871" y="3237385"/>
            <a:ext cx="5102954" cy="2445865"/>
          </a:xfrm>
          <a:prstGeom prst="rect">
            <a:avLst/>
          </a:prstGeom>
        </p:spPr>
        <p:txBody>
          <a:bodyPr lIns="0" tIns="0" rIns="0" bIns="0"/>
          <a:lstStyle>
            <a:lvl1pPr marL="0" indent="0">
              <a:lnSpc>
                <a:spcPct val="100000"/>
              </a:lnSpc>
              <a:spcBef>
                <a:spcPts val="0"/>
              </a:spcBef>
              <a:buNone/>
              <a:defRPr sz="1200" b="0" i="0">
                <a:solidFill>
                  <a:schemeClr val="bg2"/>
                </a:solidFill>
                <a:latin typeface="Century Gothic" panose="020B0502020202020204" pitchFamily="34" charset="0"/>
              </a:defRPr>
            </a:lvl1pPr>
            <a:lvl2pPr marL="0" indent="0">
              <a:lnSpc>
                <a:spcPct val="100000"/>
              </a:lnSpc>
              <a:spcBef>
                <a:spcPts val="0"/>
              </a:spcBef>
              <a:buNone/>
              <a:defRPr sz="1200" b="0" i="0">
                <a:solidFill>
                  <a:schemeClr val="tx2"/>
                </a:solidFill>
                <a:latin typeface="Century Gothic" panose="020B0502020202020204" pitchFamily="34" charset="0"/>
              </a:defRPr>
            </a:lvl2pPr>
            <a:lvl3pPr marL="0" indent="0">
              <a:lnSpc>
                <a:spcPct val="100000"/>
              </a:lnSpc>
              <a:spcBef>
                <a:spcPts val="0"/>
              </a:spcBef>
              <a:buNone/>
              <a:defRPr sz="1200" b="0" i="0">
                <a:solidFill>
                  <a:schemeClr val="tx2"/>
                </a:solidFill>
                <a:latin typeface="Century Gothic" panose="020B0502020202020204" pitchFamily="34" charset="0"/>
              </a:defRPr>
            </a:lvl3pPr>
            <a:lvl4pPr marL="0" indent="0">
              <a:lnSpc>
                <a:spcPct val="100000"/>
              </a:lnSpc>
              <a:spcBef>
                <a:spcPts val="0"/>
              </a:spcBef>
              <a:buNone/>
              <a:defRPr sz="1200" b="0" i="0">
                <a:solidFill>
                  <a:schemeClr val="tx2"/>
                </a:solidFill>
                <a:latin typeface="Century Gothic" panose="020B0502020202020204" pitchFamily="34" charset="0"/>
              </a:defRPr>
            </a:lvl4pPr>
            <a:lvl5pPr marL="0" indent="0">
              <a:lnSpc>
                <a:spcPct val="100000"/>
              </a:lnSpc>
              <a:spcBef>
                <a:spcPts val="0"/>
              </a:spcBef>
              <a:buNone/>
              <a:defRPr sz="1200" b="0" i="0">
                <a:solidFill>
                  <a:schemeClr val="tx2"/>
                </a:solidFill>
                <a:latin typeface="Century Gothic" panose="020B0502020202020204" pitchFamily="34" charset="0"/>
              </a:defRPr>
            </a:lvl5pPr>
          </a:lstStyle>
          <a:p>
            <a:pPr lvl="0"/>
            <a:r>
              <a:rPr lang="en-GB"/>
              <a:t>Click to edit Master text styles</a:t>
            </a:r>
          </a:p>
        </p:txBody>
      </p:sp>
    </p:spTree>
    <p:extLst>
      <p:ext uri="{BB962C8B-B14F-4D97-AF65-F5344CB8AC3E}">
        <p14:creationId xmlns:p14="http://schemas.microsoft.com/office/powerpoint/2010/main" val="2275398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2_01 Front: White">
    <p:bg>
      <p:bgPr>
        <a:solidFill>
          <a:schemeClr val="bg2"/>
        </a:solidFill>
        <a:effectLst/>
      </p:bgPr>
    </p:bg>
    <p:spTree>
      <p:nvGrpSpPr>
        <p:cNvPr id="1" name=""/>
        <p:cNvGrpSpPr/>
        <p:nvPr/>
      </p:nvGrpSpPr>
      <p:grpSpPr>
        <a:xfrm>
          <a:off x="0" y="0"/>
          <a:ext cx="0" cy="0"/>
          <a:chOff x="0" y="0"/>
          <a:chExt cx="0" cy="0"/>
        </a:xfrm>
      </p:grpSpPr>
      <p:sp>
        <p:nvSpPr>
          <p:cNvPr id="8" name="Picture Placeholder 2">
            <a:extLst>
              <a:ext uri="{FF2B5EF4-FFF2-40B4-BE49-F238E27FC236}">
                <a16:creationId xmlns:a16="http://schemas.microsoft.com/office/drawing/2014/main" id="{CC2BF4B2-9AA3-1746-B408-3ABA5E6138BF}"/>
              </a:ext>
            </a:extLst>
          </p:cNvPr>
          <p:cNvSpPr>
            <a:spLocks noGrp="1"/>
          </p:cNvSpPr>
          <p:nvPr>
            <p:ph type="pic" sz="quarter" idx="19" hasCustomPrompt="1"/>
          </p:nvPr>
        </p:nvSpPr>
        <p:spPr>
          <a:xfrm>
            <a:off x="7143750" y="6102646"/>
            <a:ext cx="2889250" cy="462535"/>
          </a:xfrm>
          <a:prstGeom prst="rect">
            <a:avLst/>
          </a:prstGeom>
        </p:spPr>
        <p:txBody>
          <a:bodyPr/>
          <a:lstStyle>
            <a:lvl1pPr marL="0" indent="0">
              <a:buNone/>
              <a:defRPr sz="1200" b="0" i="0">
                <a:solidFill>
                  <a:schemeClr val="bg1"/>
                </a:solidFill>
                <a:latin typeface="Century Gothic" panose="020B0502020202020204" pitchFamily="34" charset="0"/>
              </a:defRPr>
            </a:lvl1pPr>
          </a:lstStyle>
          <a:p>
            <a:r>
              <a:rPr lang="en-DK"/>
              <a:t>partnerlogo</a:t>
            </a:r>
          </a:p>
        </p:txBody>
      </p:sp>
      <p:pic>
        <p:nvPicPr>
          <p:cNvPr id="12" name="Picture 11" descr="Text&#10;&#10;Description automatically generated">
            <a:extLst>
              <a:ext uri="{FF2B5EF4-FFF2-40B4-BE49-F238E27FC236}">
                <a16:creationId xmlns:a16="http://schemas.microsoft.com/office/drawing/2014/main" id="{B3C19D34-7C08-5949-AF06-D92C6197165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14338" y="6109249"/>
            <a:ext cx="1198074" cy="483257"/>
          </a:xfrm>
          <a:prstGeom prst="rect">
            <a:avLst/>
          </a:prstGeom>
        </p:spPr>
      </p:pic>
      <p:pic>
        <p:nvPicPr>
          <p:cNvPr id="13" name="Picture 12">
            <a:extLst>
              <a:ext uri="{FF2B5EF4-FFF2-40B4-BE49-F238E27FC236}">
                <a16:creationId xmlns:a16="http://schemas.microsoft.com/office/drawing/2014/main" id="{E8E7A2BE-EF9F-A648-8B6E-636FD7ABECBB}"/>
              </a:ext>
            </a:extLst>
          </p:cNvPr>
          <p:cNvPicPr>
            <a:picLocks noChangeAspect="1"/>
          </p:cNvPicPr>
          <p:nvPr userDrawn="1"/>
        </p:nvPicPr>
        <p:blipFill>
          <a:blip r:embed="rId3"/>
          <a:stretch>
            <a:fillRect/>
          </a:stretch>
        </p:blipFill>
        <p:spPr>
          <a:xfrm>
            <a:off x="11321478" y="6102647"/>
            <a:ext cx="462535" cy="462535"/>
          </a:xfrm>
          <a:prstGeom prst="rect">
            <a:avLst/>
          </a:prstGeom>
        </p:spPr>
      </p:pic>
      <p:sp>
        <p:nvSpPr>
          <p:cNvPr id="14" name="Text Placeholder 5">
            <a:extLst>
              <a:ext uri="{FF2B5EF4-FFF2-40B4-BE49-F238E27FC236}">
                <a16:creationId xmlns:a16="http://schemas.microsoft.com/office/drawing/2014/main" id="{F2B3550C-E1D5-C044-8FF4-AA7D60F6636B}"/>
              </a:ext>
            </a:extLst>
          </p:cNvPr>
          <p:cNvSpPr>
            <a:spLocks noGrp="1"/>
          </p:cNvSpPr>
          <p:nvPr>
            <p:ph type="body" sz="quarter" idx="18" hasCustomPrompt="1"/>
          </p:nvPr>
        </p:nvSpPr>
        <p:spPr>
          <a:xfrm>
            <a:off x="3773183" y="3273015"/>
            <a:ext cx="4640263" cy="367379"/>
          </a:xfrm>
          <a:prstGeom prst="rect">
            <a:avLst/>
          </a:prstGeom>
        </p:spPr>
        <p:txBody>
          <a:bodyPr lIns="0" tIns="0" rIns="0" bIns="0"/>
          <a:lstStyle>
            <a:lvl1pPr marL="0" indent="0" algn="ctr" defTabSz="360000">
              <a:spcBef>
                <a:spcPts val="0"/>
              </a:spcBef>
              <a:buNone/>
              <a:defRPr sz="1600" b="0" i="0">
                <a:solidFill>
                  <a:schemeClr val="tx2">
                    <a:lumMod val="25000"/>
                    <a:lumOff val="75000"/>
                  </a:schemeClr>
                </a:solidFill>
                <a:latin typeface="Century Gothic" panose="020B0502020202020204" pitchFamily="34" charset="0"/>
                <a:cs typeface="Century Gothic" panose="020B0502020202020204" pitchFamily="34" charset="0"/>
              </a:defRPr>
            </a:lvl1pPr>
            <a:lvl2pPr>
              <a:defRPr sz="1800"/>
            </a:lvl2pPr>
            <a:lvl3pPr>
              <a:defRPr sz="1800"/>
            </a:lvl3pPr>
            <a:lvl4pPr>
              <a:defRPr sz="1800"/>
            </a:lvl4pPr>
            <a:lvl5pPr>
              <a:defRPr sz="1800"/>
            </a:lvl5pPr>
          </a:lstStyle>
          <a:p>
            <a:pPr lvl="0"/>
            <a:r>
              <a:rPr lang="en-GB"/>
              <a:t>Presenter: Name, title</a:t>
            </a:r>
            <a:endParaRPr lang="en-DK"/>
          </a:p>
        </p:txBody>
      </p:sp>
      <p:sp>
        <p:nvSpPr>
          <p:cNvPr id="15" name="Text Placeholder 5">
            <a:extLst>
              <a:ext uri="{FF2B5EF4-FFF2-40B4-BE49-F238E27FC236}">
                <a16:creationId xmlns:a16="http://schemas.microsoft.com/office/drawing/2014/main" id="{FC883EB3-25F5-554B-ACB2-B7CCF1C4D8DA}"/>
              </a:ext>
            </a:extLst>
          </p:cNvPr>
          <p:cNvSpPr>
            <a:spLocks noGrp="1"/>
          </p:cNvSpPr>
          <p:nvPr>
            <p:ph type="body" sz="quarter" idx="20" hasCustomPrompt="1"/>
          </p:nvPr>
        </p:nvSpPr>
        <p:spPr>
          <a:xfrm>
            <a:off x="3773183" y="3676509"/>
            <a:ext cx="4640263" cy="367379"/>
          </a:xfrm>
          <a:prstGeom prst="rect">
            <a:avLst/>
          </a:prstGeom>
        </p:spPr>
        <p:txBody>
          <a:bodyPr lIns="0" tIns="0" rIns="0" bIns="0"/>
          <a:lstStyle>
            <a:lvl1pPr marL="0" indent="0" algn="ctr" defTabSz="360000">
              <a:spcBef>
                <a:spcPts val="0"/>
              </a:spcBef>
              <a:buNone/>
              <a:defRPr sz="1600" b="0" i="0">
                <a:solidFill>
                  <a:schemeClr val="tx2">
                    <a:lumMod val="25000"/>
                    <a:lumOff val="75000"/>
                  </a:schemeClr>
                </a:solidFill>
                <a:latin typeface="Century Gothic" panose="020B0502020202020204" pitchFamily="34" charset="0"/>
                <a:cs typeface="Century Gothic" panose="020B0502020202020204" pitchFamily="34" charset="0"/>
              </a:defRPr>
            </a:lvl1pPr>
            <a:lvl2pPr>
              <a:defRPr sz="1800"/>
            </a:lvl2pPr>
            <a:lvl3pPr>
              <a:defRPr sz="1800"/>
            </a:lvl3pPr>
            <a:lvl4pPr>
              <a:defRPr sz="1800"/>
            </a:lvl4pPr>
            <a:lvl5pPr>
              <a:defRPr sz="1800"/>
            </a:lvl5pPr>
          </a:lstStyle>
          <a:p>
            <a:pPr lvl="0"/>
            <a:r>
              <a:rPr lang="en-GB" err="1"/>
              <a:t>Contactinfo</a:t>
            </a:r>
            <a:endParaRPr lang="en-DK"/>
          </a:p>
        </p:txBody>
      </p:sp>
      <p:pic>
        <p:nvPicPr>
          <p:cNvPr id="16" name="Picture 15">
            <a:extLst>
              <a:ext uri="{FF2B5EF4-FFF2-40B4-BE49-F238E27FC236}">
                <a16:creationId xmlns:a16="http://schemas.microsoft.com/office/drawing/2014/main" id="{4D375CA9-ABE2-FA4B-BA51-DE87A5AB34CE}"/>
              </a:ext>
            </a:extLst>
          </p:cNvPr>
          <p:cNvPicPr>
            <a:picLocks noChangeAspect="1"/>
          </p:cNvPicPr>
          <p:nvPr userDrawn="1"/>
        </p:nvPicPr>
        <p:blipFill>
          <a:blip r:embed="rId4">
            <a:extLst>
              <a:ext uri="{28A0092B-C50C-407E-A947-70E740481C1C}">
                <a14:useLocalDpi xmlns:a14="http://schemas.microsoft.com/office/drawing/2010/main" val="0"/>
              </a:ext>
            </a:extLst>
          </a:blip>
          <a:srcRect/>
          <a:stretch/>
        </p:blipFill>
        <p:spPr>
          <a:xfrm>
            <a:off x="9461408" y="1846054"/>
            <a:ext cx="1742007" cy="1742007"/>
          </a:xfrm>
          <a:prstGeom prst="rect">
            <a:avLst/>
          </a:prstGeom>
        </p:spPr>
      </p:pic>
      <p:pic>
        <p:nvPicPr>
          <p:cNvPr id="17" name="Picture 16">
            <a:extLst>
              <a:ext uri="{FF2B5EF4-FFF2-40B4-BE49-F238E27FC236}">
                <a16:creationId xmlns:a16="http://schemas.microsoft.com/office/drawing/2014/main" id="{870244B7-9A2F-A04A-AC1C-11C5EE265033}"/>
              </a:ext>
            </a:extLst>
          </p:cNvPr>
          <p:cNvPicPr>
            <a:picLocks noChangeAspect="1"/>
          </p:cNvPicPr>
          <p:nvPr userDrawn="1"/>
        </p:nvPicPr>
        <p:blipFill>
          <a:blip r:embed="rId4">
            <a:extLst>
              <a:ext uri="{28A0092B-C50C-407E-A947-70E740481C1C}">
                <a14:useLocalDpi xmlns:a14="http://schemas.microsoft.com/office/drawing/2010/main" val="0"/>
              </a:ext>
            </a:extLst>
          </a:blip>
          <a:srcRect/>
          <a:stretch/>
        </p:blipFill>
        <p:spPr>
          <a:xfrm>
            <a:off x="2841857" y="422144"/>
            <a:ext cx="1359366" cy="1359366"/>
          </a:xfrm>
          <a:prstGeom prst="rect">
            <a:avLst/>
          </a:prstGeom>
        </p:spPr>
      </p:pic>
      <p:pic>
        <p:nvPicPr>
          <p:cNvPr id="18" name="Picture 17">
            <a:extLst>
              <a:ext uri="{FF2B5EF4-FFF2-40B4-BE49-F238E27FC236}">
                <a16:creationId xmlns:a16="http://schemas.microsoft.com/office/drawing/2014/main" id="{A3C84211-7D6D-3844-890D-2A52BCC39120}"/>
              </a:ext>
            </a:extLst>
          </p:cNvPr>
          <p:cNvPicPr>
            <a:picLocks noChangeAspect="1"/>
          </p:cNvPicPr>
          <p:nvPr userDrawn="1"/>
        </p:nvPicPr>
        <p:blipFill>
          <a:blip r:embed="rId4">
            <a:extLst>
              <a:ext uri="{28A0092B-C50C-407E-A947-70E740481C1C}">
                <a14:useLocalDpi xmlns:a14="http://schemas.microsoft.com/office/drawing/2010/main" val="0"/>
              </a:ext>
            </a:extLst>
          </a:blip>
          <a:srcRect/>
          <a:stretch/>
        </p:blipFill>
        <p:spPr>
          <a:xfrm>
            <a:off x="2360845" y="4416425"/>
            <a:ext cx="962025" cy="962025"/>
          </a:xfrm>
          <a:prstGeom prst="rect">
            <a:avLst/>
          </a:prstGeom>
        </p:spPr>
      </p:pic>
      <p:sp>
        <p:nvSpPr>
          <p:cNvPr id="3" name="TextBox 2">
            <a:extLst>
              <a:ext uri="{FF2B5EF4-FFF2-40B4-BE49-F238E27FC236}">
                <a16:creationId xmlns:a16="http://schemas.microsoft.com/office/drawing/2014/main" id="{797ACB7C-C378-434E-9BED-EB86A1E0C49F}"/>
              </a:ext>
            </a:extLst>
          </p:cNvPr>
          <p:cNvSpPr txBox="1"/>
          <p:nvPr userDrawn="1"/>
        </p:nvSpPr>
        <p:spPr>
          <a:xfrm>
            <a:off x="414337" y="1986523"/>
            <a:ext cx="11369675" cy="769441"/>
          </a:xfrm>
          <a:prstGeom prst="rect">
            <a:avLst/>
          </a:prstGeom>
          <a:noFill/>
        </p:spPr>
        <p:txBody>
          <a:bodyPr wrap="square" lIns="0" tIns="0" rIns="0" bIns="0" rtlCol="0">
            <a:spAutoFit/>
          </a:bodyPr>
          <a:lstStyle/>
          <a:p>
            <a:pPr lvl="0" algn="ctr"/>
            <a:r>
              <a:rPr lang="da-DK" sz="5000" b="1" err="1">
                <a:solidFill>
                  <a:schemeClr val="tx2"/>
                </a:solidFill>
                <a:latin typeface="Century Gothic" panose="020B0502020202020204" pitchFamily="34" charset="0"/>
              </a:rPr>
              <a:t>Thank</a:t>
            </a:r>
            <a:r>
              <a:rPr lang="da-DK" sz="5000" b="1">
                <a:solidFill>
                  <a:schemeClr val="tx2"/>
                </a:solidFill>
                <a:latin typeface="Century Gothic" panose="020B0502020202020204" pitchFamily="34" charset="0"/>
              </a:rPr>
              <a:t> </a:t>
            </a:r>
            <a:r>
              <a:rPr lang="da-DK" sz="5000" b="1" err="1">
                <a:solidFill>
                  <a:schemeClr val="tx2"/>
                </a:solidFill>
                <a:latin typeface="Century Gothic" panose="020B0502020202020204" pitchFamily="34" charset="0"/>
              </a:rPr>
              <a:t>you</a:t>
            </a:r>
            <a:r>
              <a:rPr lang="da-DK" sz="5000" b="1">
                <a:solidFill>
                  <a:schemeClr val="tx2"/>
                </a:solidFill>
                <a:latin typeface="Century Gothic" panose="020B0502020202020204" pitchFamily="34" charset="0"/>
              </a:rPr>
              <a:t> for </a:t>
            </a:r>
            <a:r>
              <a:rPr lang="da-DK" sz="5000" b="1" err="1">
                <a:solidFill>
                  <a:schemeClr val="tx2"/>
                </a:solidFill>
                <a:latin typeface="Century Gothic" panose="020B0502020202020204" pitchFamily="34" charset="0"/>
              </a:rPr>
              <a:t>your</a:t>
            </a:r>
            <a:r>
              <a:rPr lang="da-DK" sz="5000" b="1">
                <a:solidFill>
                  <a:schemeClr val="tx2"/>
                </a:solidFill>
                <a:latin typeface="Century Gothic" panose="020B0502020202020204" pitchFamily="34" charset="0"/>
              </a:rPr>
              <a:t> attention</a:t>
            </a:r>
            <a:endParaRPr lang="en-GB" sz="5000" b="1">
              <a:solidFill>
                <a:schemeClr val="tx2"/>
              </a:solidFill>
            </a:endParaRPr>
          </a:p>
        </p:txBody>
      </p:sp>
      <p:sp>
        <p:nvSpPr>
          <p:cNvPr id="23" name="TextBox 22">
            <a:extLst>
              <a:ext uri="{FF2B5EF4-FFF2-40B4-BE49-F238E27FC236}">
                <a16:creationId xmlns:a16="http://schemas.microsoft.com/office/drawing/2014/main" id="{2785563F-3853-4A47-9C37-0E721CCE04E3}"/>
              </a:ext>
            </a:extLst>
          </p:cNvPr>
          <p:cNvSpPr txBox="1"/>
          <p:nvPr userDrawn="1"/>
        </p:nvSpPr>
        <p:spPr>
          <a:xfrm>
            <a:off x="414337" y="4923600"/>
            <a:ext cx="11369675" cy="492443"/>
          </a:xfrm>
          <a:prstGeom prst="rect">
            <a:avLst/>
          </a:prstGeom>
          <a:noFill/>
        </p:spPr>
        <p:txBody>
          <a:bodyPr wrap="square" lIns="0" tIns="0" rIns="0" bIns="0" rtlCol="0">
            <a:spAutoFit/>
          </a:bodyPr>
          <a:lstStyle/>
          <a:p>
            <a:pPr lvl="0" algn="ctr"/>
            <a:r>
              <a:rPr lang="da-DK" sz="1600">
                <a:solidFill>
                  <a:schemeClr val="bg1"/>
                </a:solidFill>
                <a:latin typeface="Century Gothic" panose="020B0502020202020204" pitchFamily="34" charset="0"/>
              </a:rPr>
              <a:t>Read more </a:t>
            </a:r>
            <a:r>
              <a:rPr lang="da-DK" sz="1600" err="1">
                <a:solidFill>
                  <a:schemeClr val="bg1"/>
                </a:solidFill>
                <a:latin typeface="Century Gothic" panose="020B0502020202020204" pitchFamily="34" charset="0"/>
              </a:rPr>
              <a:t>about</a:t>
            </a:r>
            <a:r>
              <a:rPr lang="da-DK" sz="1600">
                <a:solidFill>
                  <a:schemeClr val="bg1"/>
                </a:solidFill>
                <a:latin typeface="Century Gothic" panose="020B0502020202020204" pitchFamily="34" charset="0"/>
              </a:rPr>
              <a:t> the </a:t>
            </a:r>
            <a:r>
              <a:rPr lang="da-DK" sz="1600" err="1">
                <a:solidFill>
                  <a:schemeClr val="bg1"/>
                </a:solidFill>
                <a:latin typeface="Century Gothic" panose="020B0502020202020204" pitchFamily="34" charset="0"/>
              </a:rPr>
              <a:t>climate</a:t>
            </a:r>
            <a:r>
              <a:rPr lang="da-DK" sz="1600">
                <a:solidFill>
                  <a:schemeClr val="bg1"/>
                </a:solidFill>
                <a:latin typeface="Century Gothic" panose="020B0502020202020204" pitchFamily="34" charset="0"/>
              </a:rPr>
              <a:t> </a:t>
            </a:r>
            <a:r>
              <a:rPr lang="da-DK" sz="1600" err="1">
                <a:solidFill>
                  <a:schemeClr val="bg1"/>
                </a:solidFill>
                <a:latin typeface="Century Gothic" panose="020B0502020202020204" pitchFamily="34" charset="0"/>
              </a:rPr>
              <a:t>partnerships</a:t>
            </a:r>
            <a:r>
              <a:rPr lang="da-DK" sz="1600">
                <a:solidFill>
                  <a:schemeClr val="bg1"/>
                </a:solidFill>
                <a:latin typeface="Century Gothic" panose="020B0502020202020204" pitchFamily="34" charset="0"/>
              </a:rPr>
              <a:t> at </a:t>
            </a:r>
          </a:p>
          <a:p>
            <a:pPr lvl="0" algn="ctr"/>
            <a:r>
              <a:rPr lang="da-DK" sz="1600">
                <a:solidFill>
                  <a:schemeClr val="bg1"/>
                </a:solidFill>
                <a:latin typeface="Century Gothic" panose="020B0502020202020204" pitchFamily="34" charset="0"/>
              </a:rPr>
              <a:t>climatepartnerships2030.com</a:t>
            </a:r>
            <a:endParaRPr lang="en-DK" sz="1600">
              <a:solidFill>
                <a:schemeClr val="bg1"/>
              </a:solidFill>
            </a:endParaRPr>
          </a:p>
        </p:txBody>
      </p:sp>
    </p:spTree>
    <p:extLst>
      <p:ext uri="{BB962C8B-B14F-4D97-AF65-F5344CB8AC3E}">
        <p14:creationId xmlns:p14="http://schemas.microsoft.com/office/powerpoint/2010/main" val="623122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500"/>
                                  </p:stCondLst>
                                  <p:childTnLst>
                                    <p:set>
                                      <p:cBhvr>
                                        <p:cTn id="6" dur="1" fill="hold">
                                          <p:stCondLst>
                                            <p:cond delay="0"/>
                                          </p:stCondLst>
                                        </p:cTn>
                                        <p:tgtEl>
                                          <p:spTgt spid="16"/>
                                        </p:tgtEl>
                                        <p:attrNameLst>
                                          <p:attrName>style.visibility</p:attrName>
                                        </p:attrNameLst>
                                      </p:cBhvr>
                                      <p:to>
                                        <p:strVal val="visible"/>
                                      </p:to>
                                    </p:set>
                                    <p:animEffect transition="in" filter="wheel(1)">
                                      <p:cBhvr>
                                        <p:cTn id="7" dur="2000"/>
                                        <p:tgtEl>
                                          <p:spTgt spid="16"/>
                                        </p:tgtEl>
                                      </p:cBhvr>
                                    </p:animEffect>
                                  </p:childTnLst>
                                </p:cTn>
                              </p:par>
                              <p:par>
                                <p:cTn id="8" presetID="21" presetClass="entr" presetSubtype="1" fill="hold" nodeType="withEffect">
                                  <p:stCondLst>
                                    <p:cond delay="1000"/>
                                  </p:stCondLst>
                                  <p:childTnLst>
                                    <p:set>
                                      <p:cBhvr>
                                        <p:cTn id="9" dur="1" fill="hold">
                                          <p:stCondLst>
                                            <p:cond delay="0"/>
                                          </p:stCondLst>
                                        </p:cTn>
                                        <p:tgtEl>
                                          <p:spTgt spid="17"/>
                                        </p:tgtEl>
                                        <p:attrNameLst>
                                          <p:attrName>style.visibility</p:attrName>
                                        </p:attrNameLst>
                                      </p:cBhvr>
                                      <p:to>
                                        <p:strVal val="visible"/>
                                      </p:to>
                                    </p:set>
                                    <p:animEffect transition="in" filter="wheel(1)">
                                      <p:cBhvr>
                                        <p:cTn id="10" dur="2000"/>
                                        <p:tgtEl>
                                          <p:spTgt spid="17"/>
                                        </p:tgtEl>
                                      </p:cBhvr>
                                    </p:animEffect>
                                  </p:childTnLst>
                                </p:cTn>
                              </p:par>
                              <p:par>
                                <p:cTn id="11" presetID="21" presetClass="entr" presetSubtype="1" fill="hold" nodeType="withEffect">
                                  <p:stCondLst>
                                    <p:cond delay="1500"/>
                                  </p:stCondLst>
                                  <p:childTnLst>
                                    <p:set>
                                      <p:cBhvr>
                                        <p:cTn id="12" dur="1" fill="hold">
                                          <p:stCondLst>
                                            <p:cond delay="0"/>
                                          </p:stCondLst>
                                        </p:cTn>
                                        <p:tgtEl>
                                          <p:spTgt spid="18"/>
                                        </p:tgtEl>
                                        <p:attrNameLst>
                                          <p:attrName>style.visibility</p:attrName>
                                        </p:attrNameLst>
                                      </p:cBhvr>
                                      <p:to>
                                        <p:strVal val="visible"/>
                                      </p:to>
                                    </p:set>
                                    <p:animEffect transition="in" filter="wheel(1)">
                                      <p:cBhvr>
                                        <p:cTn id="13"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sldNum="0" hdr="0" ftr="0"/>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02 One column: Green/white">
    <p:bg>
      <p:bgPr>
        <a:solidFill>
          <a:srgbClr val="FFFFFF"/>
        </a:solidFill>
        <a:effectLst/>
      </p:bgPr>
    </p:bg>
    <p:spTree>
      <p:nvGrpSpPr>
        <p:cNvPr id="1" name=""/>
        <p:cNvGrpSpPr/>
        <p:nvPr/>
      </p:nvGrpSpPr>
      <p:grpSpPr>
        <a:xfrm>
          <a:off x="0" y="0"/>
          <a:ext cx="0" cy="0"/>
          <a:chOff x="0" y="0"/>
          <a:chExt cx="0" cy="0"/>
        </a:xfrm>
      </p:grpSpPr>
      <p:sp>
        <p:nvSpPr>
          <p:cNvPr id="12" name="Text Placeholder 3">
            <a:extLst>
              <a:ext uri="{FF2B5EF4-FFF2-40B4-BE49-F238E27FC236}">
                <a16:creationId xmlns:a16="http://schemas.microsoft.com/office/drawing/2014/main" id="{6F1EED7D-F8A9-E645-92C2-37F64B245295}"/>
              </a:ext>
            </a:extLst>
          </p:cNvPr>
          <p:cNvSpPr>
            <a:spLocks noGrp="1"/>
          </p:cNvSpPr>
          <p:nvPr>
            <p:ph type="body" sz="quarter" idx="14" hasCustomPrompt="1"/>
          </p:nvPr>
        </p:nvSpPr>
        <p:spPr>
          <a:xfrm>
            <a:off x="414338" y="663211"/>
            <a:ext cx="11357953" cy="682989"/>
          </a:xfrm>
          <a:prstGeom prst="rect">
            <a:avLst/>
          </a:prstGeom>
        </p:spPr>
        <p:txBody>
          <a:bodyPr lIns="0" tIns="0" rIns="0" bIns="0"/>
          <a:lstStyle>
            <a:lvl1pPr marL="0" indent="0" defTabSz="360000">
              <a:spcBef>
                <a:spcPts val="0"/>
              </a:spcBef>
              <a:buNone/>
              <a:defRPr sz="3000" b="1">
                <a:solidFill>
                  <a:schemeClr val="accent1"/>
                </a:solidFill>
                <a:latin typeface="Unica 77 LL" panose="020B0504010101010104" pitchFamily="34" charset="0"/>
                <a:cs typeface="Unica 77 LL" panose="020B0504010101010104" pitchFamily="34" charset="0"/>
              </a:defRPr>
            </a:lvl1pPr>
            <a:lvl2pPr>
              <a:defRPr sz="4800"/>
            </a:lvl2pPr>
            <a:lvl3pPr>
              <a:defRPr sz="4800"/>
            </a:lvl3pPr>
            <a:lvl4pPr>
              <a:defRPr sz="4800"/>
            </a:lvl4pPr>
            <a:lvl5pPr>
              <a:defRPr sz="4800"/>
            </a:lvl5pPr>
          </a:lstStyle>
          <a:p>
            <a:pPr lvl="0"/>
            <a:r>
              <a:rPr lang="en-GB"/>
              <a:t>Title</a:t>
            </a:r>
          </a:p>
        </p:txBody>
      </p:sp>
      <p:sp>
        <p:nvSpPr>
          <p:cNvPr id="13" name="Text Placeholder 2">
            <a:extLst>
              <a:ext uri="{FF2B5EF4-FFF2-40B4-BE49-F238E27FC236}">
                <a16:creationId xmlns:a16="http://schemas.microsoft.com/office/drawing/2014/main" id="{66647FC9-1FF2-6C44-AF87-1947ACFFDC94}"/>
              </a:ext>
            </a:extLst>
          </p:cNvPr>
          <p:cNvSpPr>
            <a:spLocks noGrp="1"/>
          </p:cNvSpPr>
          <p:nvPr>
            <p:ph idx="1" hasCustomPrompt="1"/>
          </p:nvPr>
        </p:nvSpPr>
        <p:spPr>
          <a:xfrm>
            <a:off x="414339" y="1817370"/>
            <a:ext cx="9381172" cy="4018165"/>
          </a:xfrm>
          <a:prstGeom prst="rect">
            <a:avLst/>
          </a:prstGeom>
        </p:spPr>
        <p:txBody>
          <a:bodyPr vert="horz" lIns="0" tIns="0" rIns="0" bIns="0"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0" i="0">
                <a:solidFill>
                  <a:schemeClr val="accent1"/>
                </a:solidFill>
                <a:latin typeface="Unica 77 LL" panose="020B0504010101010104" pitchFamily="34" charset="0"/>
                <a:cs typeface="Unica 77 LL" panose="020B0504010101010104" pitchFamily="34" charset="77"/>
              </a:defRPr>
            </a:lvl1pPr>
            <a:lvl2pPr marL="457200" indent="0">
              <a:buFont typeface="Arial" panose="020B0604020202020204" pitchFamily="34" charset="0"/>
              <a:buNone/>
              <a:defRPr sz="1800">
                <a:solidFill>
                  <a:schemeClr val="accent1"/>
                </a:solidFill>
              </a:defRPr>
            </a:lvl2pPr>
          </a:lstStyle>
          <a:p>
            <a:pPr lvl="0"/>
            <a:r>
              <a:rPr lang="da-DK" err="1"/>
              <a:t>Text</a:t>
            </a:r>
            <a:endParaRPr lang="da-DK"/>
          </a:p>
        </p:txBody>
      </p:sp>
      <p:sp>
        <p:nvSpPr>
          <p:cNvPr id="8" name="TextBox 7">
            <a:extLst>
              <a:ext uri="{FF2B5EF4-FFF2-40B4-BE49-F238E27FC236}">
                <a16:creationId xmlns:a16="http://schemas.microsoft.com/office/drawing/2014/main" id="{80FC6E27-0B31-1144-8EA1-B3E76087D6F3}"/>
              </a:ext>
            </a:extLst>
          </p:cNvPr>
          <p:cNvSpPr txBox="1"/>
          <p:nvPr userDrawn="1"/>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b="0" i="0" noProof="0">
                <a:solidFill>
                  <a:schemeClr val="accent1"/>
                </a:solidFill>
                <a:latin typeface="Unica 77 LL" panose="020B0504010101010104" pitchFamily="34" charset="77"/>
                <a:cs typeface="Unica 77 LL" panose="020B0504010101010104" pitchFamily="34" charset="77"/>
              </a:rPr>
              <a:t>State of Green</a:t>
            </a:r>
            <a:endParaRPr lang="en-GB" sz="1000" b="0" i="0" noProof="0">
              <a:solidFill>
                <a:schemeClr val="accent1"/>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1148624965"/>
      </p:ext>
    </p:extLst>
  </p:cSld>
  <p:clrMapOvr>
    <a:masterClrMapping/>
  </p:clrMapOvr>
  <p:transition spd="slow">
    <p:push/>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oleObject" Target="../embeddings/oleObject1.bin"/><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ags" Target="../tags/tag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emf"/></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tags" Target="../tags/tag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5" Type="http://schemas.openxmlformats.org/officeDocument/2006/relationships/image" Target="../media/image1.emf"/><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 Id="rId14" Type="http://schemas.openxmlformats.org/officeDocument/2006/relationships/oleObject" Target="../embeddings/oleObject1.bin"/></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image" Target="../media/image1.emf"/><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oleObject" Target="../embeddings/oleObject1.bin"/><Relationship Id="rId5" Type="http://schemas.openxmlformats.org/officeDocument/2006/relationships/slideLayout" Target="../slideLayouts/slideLayout26.xml"/><Relationship Id="rId10" Type="http://schemas.openxmlformats.org/officeDocument/2006/relationships/tags" Target="../tags/tag4.xml"/><Relationship Id="rId4" Type="http://schemas.openxmlformats.org/officeDocument/2006/relationships/slideLayout" Target="../slideLayouts/slideLayout25.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5" Type="http://schemas.openxmlformats.org/officeDocument/2006/relationships/slideLayout" Target="../slideLayouts/slideLayout34.xml"/><Relationship Id="rId4" Type="http://schemas.openxmlformats.org/officeDocument/2006/relationships/slideLayout" Target="../slideLayouts/slideLayout33.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tags" Target="../tags/tag5.xml"/><Relationship Id="rId2" Type="http://schemas.openxmlformats.org/officeDocument/2006/relationships/theme" Target="../theme/theme5.xml"/><Relationship Id="rId1" Type="http://schemas.openxmlformats.org/officeDocument/2006/relationships/slideLayout" Target="../slideLayouts/slideLayout38.xml"/><Relationship Id="rId5" Type="http://schemas.openxmlformats.org/officeDocument/2006/relationships/image" Target="../media/image1.emf"/><Relationship Id="rId4" Type="http://schemas.openxmlformats.org/officeDocument/2006/relationships/oleObject" Target="../embeddings/oleObject1.bin"/></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5A9E3245-C66E-C4B0-C511-2DF9775E0282}"/>
              </a:ext>
            </a:extLst>
          </p:cNvPr>
          <p:cNvGraphicFramePr>
            <a:graphicFrameLocks noChangeAspect="1"/>
          </p:cNvGraphicFramePr>
          <p:nvPr userDrawn="1">
            <p:custDataLst>
              <p:tags r:id="rId12"/>
            </p:custDataLst>
            <p:extLst>
              <p:ext uri="{D42A27DB-BD31-4B8C-83A1-F6EECF244321}">
                <p14:modId xmlns:p14="http://schemas.microsoft.com/office/powerpoint/2010/main" val="2911234166"/>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13" imgW="7772400" imgH="10058400" progId="TCLayout.ActiveDocument.1">
                  <p:embed/>
                </p:oleObj>
              </mc:Choice>
              <mc:Fallback>
                <p:oleObj name="think-cell Slide" r:id="rId13" imgW="7772400" imgH="10058400" progId="TCLayout.ActiveDocument.1">
                  <p:embed/>
                  <p:pic>
                    <p:nvPicPr>
                      <p:cNvPr id="2" name="Object 1" hidden="1">
                        <a:extLst>
                          <a:ext uri="{FF2B5EF4-FFF2-40B4-BE49-F238E27FC236}">
                            <a16:creationId xmlns:a16="http://schemas.microsoft.com/office/drawing/2014/main" id="{5A9E3245-C66E-C4B0-C511-2DF9775E0282}"/>
                          </a:ext>
                        </a:extLst>
                      </p:cNvPr>
                      <p:cNvPicPr/>
                      <p:nvPr/>
                    </p:nvPicPr>
                    <p:blipFill>
                      <a:blip r:embed="rId14"/>
                      <a:stretch>
                        <a:fillRect/>
                      </a:stretch>
                    </p:blipFill>
                    <p:spPr>
                      <a:xfrm>
                        <a:off x="1588" y="1588"/>
                        <a:ext cx="1227" cy="1588"/>
                      </a:xfrm>
                      <a:prstGeom prst="rect">
                        <a:avLst/>
                      </a:prstGeom>
                    </p:spPr>
                  </p:pic>
                </p:oleObj>
              </mc:Fallback>
            </mc:AlternateContent>
          </a:graphicData>
        </a:graphic>
      </p:graphicFrame>
    </p:spTree>
    <p:extLst>
      <p:ext uri="{BB962C8B-B14F-4D97-AF65-F5344CB8AC3E}">
        <p14:creationId xmlns:p14="http://schemas.microsoft.com/office/powerpoint/2010/main" val="2930723399"/>
      </p:ext>
    </p:extLst>
  </p:cSld>
  <p:clrMap bg1="lt1" tx1="dk1" bg2="lt2" tx2="dk2" accent1="accent1" accent2="accent2" accent3="accent3" accent4="accent4" accent5="accent5" accent6="accent6" hlink="hlink" folHlink="folHlink"/>
  <p:sldLayoutIdLst>
    <p:sldLayoutId id="2147483749" r:id="rId1"/>
    <p:sldLayoutId id="2147483681" r:id="rId2"/>
    <p:sldLayoutId id="2147483915" r:id="rId3"/>
    <p:sldLayoutId id="2147483916" r:id="rId4"/>
    <p:sldLayoutId id="2147483921" r:id="rId5"/>
    <p:sldLayoutId id="2147483917" r:id="rId6"/>
    <p:sldLayoutId id="2147483918" r:id="rId7"/>
    <p:sldLayoutId id="2147483919" r:id="rId8"/>
    <p:sldLayoutId id="2147483920" r:id="rId9"/>
    <p:sldLayoutId id="2147483922" r:id="rId10"/>
  </p:sldLayoutIdLst>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lnSpc>
          <a:spcPct val="90000"/>
        </a:lnSpc>
        <a:spcBef>
          <a:spcPts val="1000"/>
        </a:spcBef>
        <a:buFont typeface="Arial" panose="020B0604020202020204" pitchFamily="34" charset="0"/>
        <a:buChar char="−"/>
        <a:defRPr lang="da-DK"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Sohne Buch" panose="020B0503030202060203" pitchFamily="34" charset="0"/>
        <a:buChar char="−"/>
        <a:defRPr lang="da-DK" sz="24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14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b-N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userDrawn="1">
          <p15:clr>
            <a:srgbClr val="F26B43"/>
          </p15:clr>
        </p15:guide>
        <p15:guide id="2" pos="7680" userDrawn="1">
          <p15:clr>
            <a:srgbClr val="F26B43"/>
          </p15:clr>
        </p15:guide>
        <p15:guide id="3" pos="113" userDrawn="1">
          <p15:clr>
            <a:srgbClr val="F26B43"/>
          </p15:clr>
        </p15:guide>
        <p15:guide id="4" pos="2522" userDrawn="1">
          <p15:clr>
            <a:srgbClr val="F26B43"/>
          </p15:clr>
        </p15:guide>
        <p15:guide id="5" pos="2635" userDrawn="1">
          <p15:clr>
            <a:srgbClr val="F26B43"/>
          </p15:clr>
        </p15:guide>
        <p15:guide id="6" pos="5044" userDrawn="1">
          <p15:clr>
            <a:srgbClr val="F26B43"/>
          </p15:clr>
        </p15:guide>
        <p15:guide id="7" pos="5157" userDrawn="1">
          <p15:clr>
            <a:srgbClr val="F26B43"/>
          </p15:clr>
        </p15:guide>
        <p15:guide id="8" pos="7566" userDrawn="1">
          <p15:clr>
            <a:srgbClr val="F26B43"/>
          </p15:clr>
        </p15:guide>
        <p15:guide id="9" orient="horz" userDrawn="1">
          <p15:clr>
            <a:srgbClr val="F26B43"/>
          </p15:clr>
        </p15:guide>
        <p15:guide id="10" orient="horz" pos="4320" userDrawn="1">
          <p15:clr>
            <a:srgbClr val="F26B43"/>
          </p15:clr>
        </p15:guide>
        <p15:guide id="11" orient="horz" pos="113" userDrawn="1">
          <p15:clr>
            <a:srgbClr val="F26B43"/>
          </p15:clr>
        </p15:guide>
        <p15:guide id="12" orient="horz" pos="4206"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5A9E3245-C66E-C4B0-C511-2DF9775E0282}"/>
              </a:ext>
            </a:extLst>
          </p:cNvPr>
          <p:cNvGraphicFramePr>
            <a:graphicFrameLocks noChangeAspect="1"/>
          </p:cNvGraphicFramePr>
          <p:nvPr userDrawn="1">
            <p:custDataLst>
              <p:tags r:id="rId13"/>
            </p:custDataLst>
            <p:extLst>
              <p:ext uri="{D42A27DB-BD31-4B8C-83A1-F6EECF244321}">
                <p14:modId xmlns:p14="http://schemas.microsoft.com/office/powerpoint/2010/main" val="2911234166"/>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14" imgW="7772400" imgH="10058400" progId="TCLayout.ActiveDocument.1">
                  <p:embed/>
                </p:oleObj>
              </mc:Choice>
              <mc:Fallback>
                <p:oleObj name="think-cell Slide" r:id="rId14" imgW="7772400" imgH="10058400" progId="TCLayout.ActiveDocument.1">
                  <p:embed/>
                  <p:pic>
                    <p:nvPicPr>
                      <p:cNvPr id="2" name="Object 1" hidden="1">
                        <a:extLst>
                          <a:ext uri="{FF2B5EF4-FFF2-40B4-BE49-F238E27FC236}">
                            <a16:creationId xmlns:a16="http://schemas.microsoft.com/office/drawing/2014/main" id="{5A9E3245-C66E-C4B0-C511-2DF9775E0282}"/>
                          </a:ext>
                        </a:extLst>
                      </p:cNvPr>
                      <p:cNvPicPr/>
                      <p:nvPr/>
                    </p:nvPicPr>
                    <p:blipFill>
                      <a:blip r:embed="rId15"/>
                      <a:stretch>
                        <a:fillRect/>
                      </a:stretch>
                    </p:blipFill>
                    <p:spPr>
                      <a:xfrm>
                        <a:off x="1588" y="1588"/>
                        <a:ext cx="1227" cy="1588"/>
                      </a:xfrm>
                      <a:prstGeom prst="rect">
                        <a:avLst/>
                      </a:prstGeom>
                    </p:spPr>
                  </p:pic>
                </p:oleObj>
              </mc:Fallback>
            </mc:AlternateContent>
          </a:graphicData>
        </a:graphic>
      </p:graphicFrame>
    </p:spTree>
    <p:extLst>
      <p:ext uri="{BB962C8B-B14F-4D97-AF65-F5344CB8AC3E}">
        <p14:creationId xmlns:p14="http://schemas.microsoft.com/office/powerpoint/2010/main" val="1324602216"/>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56" r:id="rId11"/>
  </p:sldLayoutIdLst>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lnSpc>
          <a:spcPct val="90000"/>
        </a:lnSpc>
        <a:spcBef>
          <a:spcPts val="1000"/>
        </a:spcBef>
        <a:buFont typeface="Arial" panose="020B0604020202020204" pitchFamily="34" charset="0"/>
        <a:buChar char="−"/>
        <a:defRPr lang="da-DK"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Sohne Buch" panose="020B0503030202060203" pitchFamily="34" charset="0"/>
        <a:buChar char="−"/>
        <a:defRPr lang="da-DK" sz="24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14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b-N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15:clr>
            <a:srgbClr val="F26B43"/>
          </p15:clr>
        </p15:guide>
        <p15:guide id="2" pos="7680">
          <p15:clr>
            <a:srgbClr val="F26B43"/>
          </p15:clr>
        </p15:guide>
        <p15:guide id="3" pos="113">
          <p15:clr>
            <a:srgbClr val="F26B43"/>
          </p15:clr>
        </p15:guide>
        <p15:guide id="4" pos="2522">
          <p15:clr>
            <a:srgbClr val="F26B43"/>
          </p15:clr>
        </p15:guide>
        <p15:guide id="5" pos="2635">
          <p15:clr>
            <a:srgbClr val="F26B43"/>
          </p15:clr>
        </p15:guide>
        <p15:guide id="6" pos="5044">
          <p15:clr>
            <a:srgbClr val="F26B43"/>
          </p15:clr>
        </p15:guide>
        <p15:guide id="7" pos="5157">
          <p15:clr>
            <a:srgbClr val="F26B43"/>
          </p15:clr>
        </p15:guide>
        <p15:guide id="8" pos="7566">
          <p15:clr>
            <a:srgbClr val="F26B43"/>
          </p15:clr>
        </p15:guide>
        <p15:guide id="9" orient="horz">
          <p15:clr>
            <a:srgbClr val="F26B43"/>
          </p15:clr>
        </p15:guide>
        <p15:guide id="10" orient="horz" pos="4320">
          <p15:clr>
            <a:srgbClr val="F26B43"/>
          </p15:clr>
        </p15:guide>
        <p15:guide id="11" orient="horz" pos="113">
          <p15:clr>
            <a:srgbClr val="F26B43"/>
          </p15:clr>
        </p15:guide>
        <p15:guide id="12" orient="horz" pos="4206">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5A9E3245-C66E-C4B0-C511-2DF9775E0282}"/>
              </a:ext>
            </a:extLst>
          </p:cNvPr>
          <p:cNvGraphicFramePr>
            <a:graphicFrameLocks noChangeAspect="1"/>
          </p:cNvGraphicFramePr>
          <p:nvPr userDrawn="1">
            <p:custDataLst>
              <p:tags r:id="rId10"/>
            </p:custDataLst>
            <p:extLst>
              <p:ext uri="{D42A27DB-BD31-4B8C-83A1-F6EECF244321}">
                <p14:modId xmlns:p14="http://schemas.microsoft.com/office/powerpoint/2010/main" val="2911234166"/>
              </p:ext>
            </p:ext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11" imgW="7772400" imgH="10058400" progId="TCLayout.ActiveDocument.1">
                  <p:embed/>
                </p:oleObj>
              </mc:Choice>
              <mc:Fallback>
                <p:oleObj name="think-cell Slide" r:id="rId11" imgW="7772400" imgH="10058400" progId="TCLayout.ActiveDocument.1">
                  <p:embed/>
                  <p:pic>
                    <p:nvPicPr>
                      <p:cNvPr id="2" name="Object 1" hidden="1">
                        <a:extLst>
                          <a:ext uri="{FF2B5EF4-FFF2-40B4-BE49-F238E27FC236}">
                            <a16:creationId xmlns:a16="http://schemas.microsoft.com/office/drawing/2014/main" id="{5A9E3245-C66E-C4B0-C511-2DF9775E0282}"/>
                          </a:ext>
                        </a:extLst>
                      </p:cNvPr>
                      <p:cNvPicPr/>
                      <p:nvPr/>
                    </p:nvPicPr>
                    <p:blipFill>
                      <a:blip r:embed="rId12"/>
                      <a:stretch>
                        <a:fillRect/>
                      </a:stretch>
                    </p:blipFill>
                    <p:spPr>
                      <a:xfrm>
                        <a:off x="1588" y="1588"/>
                        <a:ext cx="1227" cy="1588"/>
                      </a:xfrm>
                      <a:prstGeom prst="rect">
                        <a:avLst/>
                      </a:prstGeom>
                    </p:spPr>
                  </p:pic>
                </p:oleObj>
              </mc:Fallback>
            </mc:AlternateContent>
          </a:graphicData>
        </a:graphic>
      </p:graphicFrame>
    </p:spTree>
    <p:extLst>
      <p:ext uri="{BB962C8B-B14F-4D97-AF65-F5344CB8AC3E}">
        <p14:creationId xmlns:p14="http://schemas.microsoft.com/office/powerpoint/2010/main" val="986746281"/>
      </p:ext>
    </p:extLst>
  </p:cSld>
  <p:clrMap bg1="lt1" tx1="dk1" bg2="lt2" tx2="dk2" accent1="accent1" accent2="accent2" accent3="accent3" accent4="accent4" accent5="accent5" accent6="accent6" hlink="hlink" folHlink="folHlink"/>
  <p:sldLayoutIdLst>
    <p:sldLayoutId id="2147483935" r:id="rId1"/>
    <p:sldLayoutId id="2147483936" r:id="rId2"/>
    <p:sldLayoutId id="2147483937" r:id="rId3"/>
    <p:sldLayoutId id="2147483939" r:id="rId4"/>
    <p:sldLayoutId id="2147483940" r:id="rId5"/>
    <p:sldLayoutId id="2147483941" r:id="rId6"/>
    <p:sldLayoutId id="2147483942" r:id="rId7"/>
    <p:sldLayoutId id="2147483943" r:id="rId8"/>
  </p:sldLayoutIdLst>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lnSpc>
          <a:spcPct val="90000"/>
        </a:lnSpc>
        <a:spcBef>
          <a:spcPts val="1000"/>
        </a:spcBef>
        <a:buFont typeface="Arial" panose="020B0604020202020204" pitchFamily="34" charset="0"/>
        <a:buChar char="−"/>
        <a:defRPr lang="da-DK"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Sohne Buch" panose="020B0503030202060203" pitchFamily="34" charset="0"/>
        <a:buChar char="−"/>
        <a:defRPr lang="da-DK" sz="24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14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b-N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15:clr>
            <a:srgbClr val="F26B43"/>
          </p15:clr>
        </p15:guide>
        <p15:guide id="2" pos="7680">
          <p15:clr>
            <a:srgbClr val="F26B43"/>
          </p15:clr>
        </p15:guide>
        <p15:guide id="3" pos="113">
          <p15:clr>
            <a:srgbClr val="F26B43"/>
          </p15:clr>
        </p15:guide>
        <p15:guide id="4" pos="2522">
          <p15:clr>
            <a:srgbClr val="F26B43"/>
          </p15:clr>
        </p15:guide>
        <p15:guide id="5" pos="2635">
          <p15:clr>
            <a:srgbClr val="F26B43"/>
          </p15:clr>
        </p15:guide>
        <p15:guide id="6" pos="5044">
          <p15:clr>
            <a:srgbClr val="F26B43"/>
          </p15:clr>
        </p15:guide>
        <p15:guide id="7" pos="5157">
          <p15:clr>
            <a:srgbClr val="F26B43"/>
          </p15:clr>
        </p15:guide>
        <p15:guide id="8" pos="7566">
          <p15:clr>
            <a:srgbClr val="F26B43"/>
          </p15:clr>
        </p15:guide>
        <p15:guide id="9" orient="horz">
          <p15:clr>
            <a:srgbClr val="F26B43"/>
          </p15:clr>
        </p15:guide>
        <p15:guide id="10" orient="horz" pos="4320">
          <p15:clr>
            <a:srgbClr val="F26B43"/>
          </p15:clr>
        </p15:guide>
        <p15:guide id="11" orient="horz" pos="113">
          <p15:clr>
            <a:srgbClr val="F26B43"/>
          </p15:clr>
        </p15:guide>
        <p15:guide id="12" orient="horz" pos="4206">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03328872"/>
      </p:ext>
    </p:extLst>
  </p:cSld>
  <p:clrMap bg1="lt1" tx1="dk1" bg2="lt2" tx2="dk2" accent1="accent1" accent2="accent2" accent3="accent3" accent4="accent4" accent5="accent5" accent6="accent6" hlink="hlink" folHlink="folHlink"/>
  <p:sldLayoutIdLst>
    <p:sldLayoutId id="2147483945" r:id="rId1"/>
    <p:sldLayoutId id="2147483946" r:id="rId2"/>
    <p:sldLayoutId id="2147483947" r:id="rId3"/>
    <p:sldLayoutId id="2147483948" r:id="rId4"/>
    <p:sldLayoutId id="2147483949" r:id="rId5"/>
    <p:sldLayoutId id="2147483950" r:id="rId6"/>
    <p:sldLayoutId id="2147483951" r:id="rId7"/>
    <p:sldLayoutId id="214748395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lnSpc>
          <a:spcPct val="90000"/>
        </a:lnSpc>
        <a:spcBef>
          <a:spcPts val="1000"/>
        </a:spcBef>
        <a:buFont typeface="Arial" panose="020B0604020202020204" pitchFamily="34" charset="0"/>
        <a:buChar char="−"/>
        <a:defRPr lang="da-DK"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Sohne Buch" panose="020B0503030202060203" pitchFamily="34" charset="0"/>
        <a:buChar char="−"/>
        <a:defRPr lang="da-DK" sz="24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14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b-N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61">
          <p15:clr>
            <a:srgbClr val="A4A3A4"/>
          </p15:clr>
        </p15:guide>
        <p15:guide id="2" pos="7423">
          <p15:clr>
            <a:srgbClr val="A4A3A4"/>
          </p15:clr>
        </p15:guide>
        <p15:guide id="3" orient="horz" pos="731">
          <p15:clr>
            <a:srgbClr val="A4A3A4"/>
          </p15:clr>
        </p15:guide>
        <p15:guide id="5" pos="6928">
          <p15:clr>
            <a:srgbClr val="A4A3A4"/>
          </p15:clr>
        </p15:guide>
        <p15:guide id="6" pos="6815">
          <p15:clr>
            <a:srgbClr val="A4A3A4"/>
          </p15:clr>
        </p15:guide>
        <p15:guide id="10" pos="5717">
          <p15:clr>
            <a:srgbClr val="A4A3A4"/>
          </p15:clr>
        </p15:guide>
        <p15:guide id="11" pos="5604">
          <p15:clr>
            <a:srgbClr val="A4A3A4"/>
          </p15:clr>
        </p15:guide>
        <p15:guide id="14" pos="5109">
          <p15:clr>
            <a:srgbClr val="A4A3A4"/>
          </p15:clr>
        </p15:guide>
        <p15:guide id="15" pos="5001">
          <p15:clr>
            <a:srgbClr val="A4A3A4"/>
          </p15:clr>
        </p15:guide>
        <p15:guide id="18" pos="4500">
          <p15:clr>
            <a:srgbClr val="A4A3A4"/>
          </p15:clr>
        </p15:guide>
        <p15:guide id="19" pos="4393">
          <p15:clr>
            <a:srgbClr val="A4A3A4"/>
          </p15:clr>
        </p15:guide>
        <p15:guide id="22" pos="3897">
          <p15:clr>
            <a:srgbClr val="A4A3A4"/>
          </p15:clr>
        </p15:guide>
        <p15:guide id="23" pos="3790">
          <p15:clr>
            <a:srgbClr val="A4A3A4"/>
          </p15:clr>
        </p15:guide>
        <p15:guide id="26" pos="3289">
          <p15:clr>
            <a:srgbClr val="A4A3A4"/>
          </p15:clr>
        </p15:guide>
        <p15:guide id="27" pos="3181">
          <p15:clr>
            <a:srgbClr val="A4A3A4"/>
          </p15:clr>
        </p15:guide>
        <p15:guide id="30" pos="2573">
          <p15:clr>
            <a:srgbClr val="A4A3A4"/>
          </p15:clr>
        </p15:guide>
        <p15:guide id="31" pos="2078">
          <p15:clr>
            <a:srgbClr val="A4A3A4"/>
          </p15:clr>
        </p15:guide>
        <p15:guide id="34" pos="1980">
          <p15:clr>
            <a:srgbClr val="A4A3A4"/>
          </p15:clr>
        </p15:guide>
        <p15:guide id="35" pos="1475">
          <p15:clr>
            <a:srgbClr val="A4A3A4"/>
          </p15:clr>
        </p15:guide>
        <p15:guide id="38" pos="867">
          <p15:clr>
            <a:srgbClr val="A4A3A4"/>
          </p15:clr>
        </p15:guide>
        <p15:guide id="39" pos="759">
          <p15:clr>
            <a:srgbClr val="A4A3A4"/>
          </p15:clr>
        </p15:guide>
        <p15:guide id="42" pos="2686">
          <p15:clr>
            <a:srgbClr val="A4A3A4"/>
          </p15:clr>
        </p15:guide>
        <p15:guide id="43" orient="horz" pos="3198">
          <p15:clr>
            <a:srgbClr val="A4A3A4"/>
          </p15:clr>
        </p15:guide>
        <p15:guide id="46" orient="horz" pos="3085">
          <p15:clr>
            <a:srgbClr val="A4A3A4"/>
          </p15:clr>
        </p15:guide>
        <p15:guide id="47" orient="horz" pos="2702">
          <p15:clr>
            <a:srgbClr val="A4A3A4"/>
          </p15:clr>
        </p15:guide>
        <p15:guide id="50" orient="horz" pos="2595">
          <p15:clr>
            <a:srgbClr val="A4A3A4"/>
          </p15:clr>
        </p15:guide>
        <p15:guide id="51" orient="horz" pos="2212">
          <p15:clr>
            <a:srgbClr val="A4A3A4"/>
          </p15:clr>
        </p15:guide>
        <p15:guide id="52" orient="horz" pos="2105">
          <p15:clr>
            <a:srgbClr val="A4A3A4"/>
          </p15:clr>
        </p15:guide>
        <p15:guide id="53" orient="horz" pos="1729">
          <p15:clr>
            <a:srgbClr val="A4A3A4"/>
          </p15:clr>
        </p15:guide>
        <p15:guide id="56" orient="horz" pos="1615">
          <p15:clr>
            <a:srgbClr val="A4A3A4"/>
          </p15:clr>
        </p15:guide>
        <p15:guide id="57" orient="horz" pos="1233">
          <p15:clr>
            <a:srgbClr val="A4A3A4"/>
          </p15:clr>
        </p15:guide>
        <p15:guide id="60" orient="horz" pos="1125">
          <p15:clr>
            <a:srgbClr val="A4A3A4"/>
          </p15:clr>
        </p15:guide>
        <p15:guide id="61" orient="horz" pos="255">
          <p15:clr>
            <a:srgbClr val="A4A3A4"/>
          </p15:clr>
        </p15:guide>
        <p15:guide id="62" orient="horz" pos="635">
          <p15:clr>
            <a:srgbClr val="A4A3A4"/>
          </p15:clr>
        </p15:guide>
        <p15:guide id="63" pos="6212">
          <p15:clr>
            <a:srgbClr val="A4A3A4"/>
          </p15:clr>
        </p15:guide>
        <p15:guide id="64" pos="6320">
          <p15:clr>
            <a:srgbClr val="A4A3A4"/>
          </p15:clr>
        </p15:guide>
        <p15:guide id="65" orient="horz" pos="4070">
          <p15:clr>
            <a:srgbClr val="A4A3A4"/>
          </p15:clr>
        </p15:guide>
        <p15:guide id="66" pos="1362">
          <p15:clr>
            <a:srgbClr val="A4A3A4"/>
          </p15:clr>
        </p15:guide>
        <p15:guide id="67" orient="horz" pos="3580">
          <p15:clr>
            <a:srgbClr val="A4A3A4"/>
          </p15:clr>
        </p15:guide>
        <p15:guide id="68" orient="horz" pos="3687">
          <p15:clr>
            <a:srgbClr val="A4A3A4"/>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5A9E3245-C66E-C4B0-C511-2DF9775E0282}"/>
              </a:ext>
            </a:extLst>
          </p:cNvPr>
          <p:cNvGraphicFramePr>
            <a:graphicFrameLocks noChangeAspect="1"/>
          </p:cNvGraphicFramePr>
          <p:nvPr userDrawn="1">
            <p:custDataLst>
              <p:tags r:id="rId3"/>
            </p:custData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4" imgW="7772400" imgH="10058400" progId="TCLayout.ActiveDocument.1">
                  <p:embed/>
                </p:oleObj>
              </mc:Choice>
              <mc:Fallback>
                <p:oleObj name="think-cell Slide" r:id="rId4" imgW="7772400" imgH="10058400" progId="TCLayout.ActiveDocument.1">
                  <p:embed/>
                  <p:pic>
                    <p:nvPicPr>
                      <p:cNvPr id="2" name="Object 1" hidden="1">
                        <a:extLst>
                          <a:ext uri="{FF2B5EF4-FFF2-40B4-BE49-F238E27FC236}">
                            <a16:creationId xmlns:a16="http://schemas.microsoft.com/office/drawing/2014/main" id="{5A9E3245-C66E-C4B0-C511-2DF9775E0282}"/>
                          </a:ext>
                        </a:extLst>
                      </p:cNvPr>
                      <p:cNvPicPr/>
                      <p:nvPr/>
                    </p:nvPicPr>
                    <p:blipFill>
                      <a:blip r:embed="rId5"/>
                      <a:stretch>
                        <a:fillRect/>
                      </a:stretch>
                    </p:blipFill>
                    <p:spPr>
                      <a:xfrm>
                        <a:off x="1588" y="1588"/>
                        <a:ext cx="1227" cy="1588"/>
                      </a:xfrm>
                      <a:prstGeom prst="rect">
                        <a:avLst/>
                      </a:prstGeom>
                    </p:spPr>
                  </p:pic>
                </p:oleObj>
              </mc:Fallback>
            </mc:AlternateContent>
          </a:graphicData>
        </a:graphic>
      </p:graphicFrame>
    </p:spTree>
    <p:extLst>
      <p:ext uri="{BB962C8B-B14F-4D97-AF65-F5344CB8AC3E}">
        <p14:creationId xmlns:p14="http://schemas.microsoft.com/office/powerpoint/2010/main" val="1324602216"/>
      </p:ext>
    </p:extLst>
  </p:cSld>
  <p:clrMap bg1="lt1" tx1="dk1" bg2="lt2" tx2="dk2" accent1="accent1" accent2="accent2" accent3="accent3" accent4="accent4" accent5="accent5" accent6="accent6" hlink="hlink" folHlink="folHlink"/>
  <p:sldLayoutIdLst>
    <p:sldLayoutId id="2147483954" r:id="rId1"/>
  </p:sldLayoutIdLst>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lnSpc>
          <a:spcPct val="90000"/>
        </a:lnSpc>
        <a:spcBef>
          <a:spcPts val="1000"/>
        </a:spcBef>
        <a:buFont typeface="Arial" panose="020B0604020202020204" pitchFamily="34" charset="0"/>
        <a:buChar char="−"/>
        <a:defRPr lang="da-DK"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Sohne Buch" panose="020B0503030202060203" pitchFamily="34" charset="0"/>
        <a:buChar char="−"/>
        <a:defRPr lang="da-DK" sz="24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14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b-N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15:clr>
            <a:srgbClr val="F26B43"/>
          </p15:clr>
        </p15:guide>
        <p15:guide id="2" pos="7680">
          <p15:clr>
            <a:srgbClr val="F26B43"/>
          </p15:clr>
        </p15:guide>
        <p15:guide id="3" pos="113">
          <p15:clr>
            <a:srgbClr val="F26B43"/>
          </p15:clr>
        </p15:guide>
        <p15:guide id="4" pos="2522">
          <p15:clr>
            <a:srgbClr val="F26B43"/>
          </p15:clr>
        </p15:guide>
        <p15:guide id="5" pos="2635">
          <p15:clr>
            <a:srgbClr val="F26B43"/>
          </p15:clr>
        </p15:guide>
        <p15:guide id="6" pos="5044">
          <p15:clr>
            <a:srgbClr val="F26B43"/>
          </p15:clr>
        </p15:guide>
        <p15:guide id="7" pos="5157">
          <p15:clr>
            <a:srgbClr val="F26B43"/>
          </p15:clr>
        </p15:guide>
        <p15:guide id="8" pos="7566">
          <p15:clr>
            <a:srgbClr val="F26B43"/>
          </p15:clr>
        </p15:guide>
        <p15:guide id="9" orient="horz">
          <p15:clr>
            <a:srgbClr val="F26B43"/>
          </p15:clr>
        </p15:guide>
        <p15:guide id="10" orient="horz" pos="4320">
          <p15:clr>
            <a:srgbClr val="F26B43"/>
          </p15:clr>
        </p15:guide>
        <p15:guide id="11" orient="horz" pos="113">
          <p15:clr>
            <a:srgbClr val="F26B43"/>
          </p15:clr>
        </p15:guide>
        <p15:guide id="12" orient="horz" pos="420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7.xml"/><Relationship Id="rId1" Type="http://schemas.openxmlformats.org/officeDocument/2006/relationships/tags" Target="../tags/tag6.xml"/><Relationship Id="rId6" Type="http://schemas.openxmlformats.org/officeDocument/2006/relationships/chart" Target="../charts/chart2.xml"/><Relationship Id="rId5" Type="http://schemas.openxmlformats.org/officeDocument/2006/relationships/image" Target="../media/image11.emf"/><Relationship Id="rId4" Type="http://schemas.openxmlformats.org/officeDocument/2006/relationships/oleObject" Target="../embeddings/oleObject2.bin"/></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7.xml"/><Relationship Id="rId1" Type="http://schemas.openxmlformats.org/officeDocument/2006/relationships/tags" Target="../tags/tag7.xml"/><Relationship Id="rId6" Type="http://schemas.openxmlformats.org/officeDocument/2006/relationships/chart" Target="../charts/chart3.xml"/><Relationship Id="rId5" Type="http://schemas.openxmlformats.org/officeDocument/2006/relationships/image" Target="../media/image11.emf"/><Relationship Id="rId4" Type="http://schemas.openxmlformats.org/officeDocument/2006/relationships/oleObject" Target="../embeddings/oleObject2.bin"/></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7.xml"/><Relationship Id="rId1" Type="http://schemas.openxmlformats.org/officeDocument/2006/relationships/tags" Target="../tags/tag8.xml"/><Relationship Id="rId6" Type="http://schemas.openxmlformats.org/officeDocument/2006/relationships/chart" Target="../charts/chart4.xml"/><Relationship Id="rId5" Type="http://schemas.openxmlformats.org/officeDocument/2006/relationships/image" Target="../media/image11.emf"/><Relationship Id="rId4" Type="http://schemas.openxmlformats.org/officeDocument/2006/relationships/oleObject" Target="../embeddings/oleObject2.bin"/></Relationships>
</file>

<file path=ppt/slides/_rels/slide1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14.svg"/><Relationship Id="rId4" Type="http://schemas.openxmlformats.org/officeDocument/2006/relationships/image" Target="../media/image13.svg"/></Relationships>
</file>

<file path=ppt/slides/_rels/slide12.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png"/><Relationship Id="rId18" Type="http://schemas.openxmlformats.org/officeDocument/2006/relationships/image" Target="../media/image30.jpeg"/><Relationship Id="rId26" Type="http://schemas.openxmlformats.org/officeDocument/2006/relationships/image" Target="../media/image38.png"/><Relationship Id="rId3" Type="http://schemas.openxmlformats.org/officeDocument/2006/relationships/image" Target="../media/image15.png"/><Relationship Id="rId21" Type="http://schemas.openxmlformats.org/officeDocument/2006/relationships/image" Target="../media/image33.jpeg"/><Relationship Id="rId7" Type="http://schemas.openxmlformats.org/officeDocument/2006/relationships/image" Target="../media/image19.png"/><Relationship Id="rId12" Type="http://schemas.openxmlformats.org/officeDocument/2006/relationships/image" Target="../media/image24.png"/><Relationship Id="rId17" Type="http://schemas.openxmlformats.org/officeDocument/2006/relationships/image" Target="../media/image29.png"/><Relationship Id="rId25" Type="http://schemas.openxmlformats.org/officeDocument/2006/relationships/image" Target="../media/image37.png"/><Relationship Id="rId2" Type="http://schemas.openxmlformats.org/officeDocument/2006/relationships/notesSlide" Target="../notesSlides/notesSlide15.xml"/><Relationship Id="rId16" Type="http://schemas.openxmlformats.org/officeDocument/2006/relationships/image" Target="../media/image28.png"/><Relationship Id="rId20" Type="http://schemas.openxmlformats.org/officeDocument/2006/relationships/image" Target="../media/image32.png"/><Relationship Id="rId1" Type="http://schemas.openxmlformats.org/officeDocument/2006/relationships/slideLayout" Target="../slideLayouts/slideLayout16.xml"/><Relationship Id="rId6" Type="http://schemas.openxmlformats.org/officeDocument/2006/relationships/image" Target="../media/image18.png"/><Relationship Id="rId11" Type="http://schemas.openxmlformats.org/officeDocument/2006/relationships/image" Target="../media/image23.png"/><Relationship Id="rId24" Type="http://schemas.openxmlformats.org/officeDocument/2006/relationships/image" Target="../media/image36.jpeg"/><Relationship Id="rId5" Type="http://schemas.openxmlformats.org/officeDocument/2006/relationships/image" Target="../media/image17.png"/><Relationship Id="rId15" Type="http://schemas.openxmlformats.org/officeDocument/2006/relationships/image" Target="../media/image27.png"/><Relationship Id="rId23" Type="http://schemas.openxmlformats.org/officeDocument/2006/relationships/image" Target="../media/image35.jpeg"/><Relationship Id="rId10" Type="http://schemas.openxmlformats.org/officeDocument/2006/relationships/image" Target="../media/image22.png"/><Relationship Id="rId19" Type="http://schemas.openxmlformats.org/officeDocument/2006/relationships/image" Target="../media/image31.png"/><Relationship Id="rId4" Type="http://schemas.openxmlformats.org/officeDocument/2006/relationships/image" Target="../media/image16.png"/><Relationship Id="rId9" Type="http://schemas.openxmlformats.org/officeDocument/2006/relationships/image" Target="../media/image21.png"/><Relationship Id="rId14" Type="http://schemas.openxmlformats.org/officeDocument/2006/relationships/image" Target="../media/image26.png"/><Relationship Id="rId22" Type="http://schemas.openxmlformats.org/officeDocument/2006/relationships/image" Target="../media/image34.png"/></Relationships>
</file>

<file path=ppt/slides/_rels/slide16.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png"/><Relationship Id="rId18" Type="http://schemas.openxmlformats.org/officeDocument/2006/relationships/image" Target="../media/image20.png"/><Relationship Id="rId26" Type="http://schemas.openxmlformats.org/officeDocument/2006/relationships/image" Target="../media/image37.png"/><Relationship Id="rId3" Type="http://schemas.openxmlformats.org/officeDocument/2006/relationships/image" Target="../media/image39.png"/><Relationship Id="rId21" Type="http://schemas.openxmlformats.org/officeDocument/2006/relationships/image" Target="../media/image32.png"/><Relationship Id="rId7" Type="http://schemas.openxmlformats.org/officeDocument/2006/relationships/image" Target="../media/image17.png"/><Relationship Id="rId12" Type="http://schemas.openxmlformats.org/officeDocument/2006/relationships/image" Target="../media/image25.png"/><Relationship Id="rId17" Type="http://schemas.openxmlformats.org/officeDocument/2006/relationships/image" Target="../media/image19.png"/><Relationship Id="rId25" Type="http://schemas.openxmlformats.org/officeDocument/2006/relationships/image" Target="../media/image36.jpeg"/><Relationship Id="rId2" Type="http://schemas.openxmlformats.org/officeDocument/2006/relationships/notesSlide" Target="../notesSlides/notesSlide16.xml"/><Relationship Id="rId16" Type="http://schemas.openxmlformats.org/officeDocument/2006/relationships/image" Target="../media/image18.png"/><Relationship Id="rId20" Type="http://schemas.openxmlformats.org/officeDocument/2006/relationships/image" Target="../media/image31.png"/><Relationship Id="rId1" Type="http://schemas.openxmlformats.org/officeDocument/2006/relationships/slideLayout" Target="../slideLayouts/slideLayout16.xml"/><Relationship Id="rId6" Type="http://schemas.openxmlformats.org/officeDocument/2006/relationships/image" Target="../media/image16.png"/><Relationship Id="rId11" Type="http://schemas.openxmlformats.org/officeDocument/2006/relationships/image" Target="../media/image24.png"/><Relationship Id="rId24" Type="http://schemas.openxmlformats.org/officeDocument/2006/relationships/image" Target="../media/image35.jpeg"/><Relationship Id="rId5" Type="http://schemas.openxmlformats.org/officeDocument/2006/relationships/image" Target="../media/image15.png"/><Relationship Id="rId15" Type="http://schemas.openxmlformats.org/officeDocument/2006/relationships/image" Target="../media/image28.png"/><Relationship Id="rId23" Type="http://schemas.openxmlformats.org/officeDocument/2006/relationships/image" Target="../media/image34.png"/><Relationship Id="rId10" Type="http://schemas.openxmlformats.org/officeDocument/2006/relationships/image" Target="../media/image23.png"/><Relationship Id="rId19" Type="http://schemas.openxmlformats.org/officeDocument/2006/relationships/image" Target="../media/image30.jpeg"/><Relationship Id="rId4" Type="http://schemas.openxmlformats.org/officeDocument/2006/relationships/image" Target="../media/image29.png"/><Relationship Id="rId9" Type="http://schemas.openxmlformats.org/officeDocument/2006/relationships/image" Target="../media/image22.png"/><Relationship Id="rId14" Type="http://schemas.openxmlformats.org/officeDocument/2006/relationships/image" Target="../media/image27.png"/><Relationship Id="rId22" Type="http://schemas.openxmlformats.org/officeDocument/2006/relationships/image" Target="../media/image33.jpeg"/><Relationship Id="rId27" Type="http://schemas.openxmlformats.org/officeDocument/2006/relationships/image" Target="../media/image38.png"/></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7.xml"/><Relationship Id="rId1" Type="http://schemas.openxmlformats.org/officeDocument/2006/relationships/slideLayout" Target="../slideLayouts/slideLayout17.xml"/><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notesSlide" Target="../notesSlides/notesSlide18.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2.mov"/><Relationship Id="rId1" Type="http://schemas.microsoft.com/office/2007/relationships/media" Target="../media/media2.mov"/><Relationship Id="rId5" Type="http://schemas.openxmlformats.org/officeDocument/2006/relationships/image" Target="../media/image43.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0.xml"/><Relationship Id="rId1" Type="http://schemas.openxmlformats.org/officeDocument/2006/relationships/slideLayout" Target="../slideLayouts/slideLayout38.xml"/></Relationships>
</file>

<file path=ppt/slides/_rels/slide2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1.xml"/><Relationship Id="rId1" Type="http://schemas.openxmlformats.org/officeDocument/2006/relationships/slideLayout" Target="../slideLayouts/slideLayout38.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2hqD63t0UnI" TargetMode="External"/><Relationship Id="rId2" Type="http://schemas.openxmlformats.org/officeDocument/2006/relationships/notesSlide" Target="../notesSlides/notesSlide22.xml"/><Relationship Id="rId1" Type="http://schemas.openxmlformats.org/officeDocument/2006/relationships/slideLayout" Target="../slideLayouts/slideLayout17.xml"/><Relationship Id="rId5" Type="http://schemas.openxmlformats.org/officeDocument/2006/relationships/image" Target="../media/image46.png"/><Relationship Id="rId4" Type="http://schemas.openxmlformats.org/officeDocument/2006/relationships/image" Target="../media/image45.png"/></Relationships>
</file>

<file path=ppt/slides/_rels/slide23.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jpeg"/><Relationship Id="rId7" Type="http://schemas.openxmlformats.org/officeDocument/2006/relationships/image" Target="../media/image51.svg"/><Relationship Id="rId2" Type="http://schemas.openxmlformats.org/officeDocument/2006/relationships/notesSlide" Target="../notesSlides/notesSlide23.xml"/><Relationship Id="rId1" Type="http://schemas.openxmlformats.org/officeDocument/2006/relationships/slideLayout" Target="../slideLayouts/slideLayout18.xml"/><Relationship Id="rId6" Type="http://schemas.openxmlformats.org/officeDocument/2006/relationships/image" Target="../media/image50.png"/><Relationship Id="rId5" Type="http://schemas.openxmlformats.org/officeDocument/2006/relationships/image" Target="../media/image49.jpeg"/><Relationship Id="rId4" Type="http://schemas.openxmlformats.org/officeDocument/2006/relationships/image" Target="../media/image48.png"/><Relationship Id="rId9" Type="http://schemas.openxmlformats.org/officeDocument/2006/relationships/image" Target="../media/image53.jpeg"/></Relationships>
</file>

<file path=ppt/slides/_rels/slide24.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notesSlide" Target="../notesSlides/notesSlide24.xml"/><Relationship Id="rId1" Type="http://schemas.openxmlformats.org/officeDocument/2006/relationships/slideLayout" Target="../slideLayouts/slideLayout18.xml"/><Relationship Id="rId5" Type="http://schemas.openxmlformats.org/officeDocument/2006/relationships/image" Target="../media/image56.jpeg"/><Relationship Id="rId4" Type="http://schemas.openxmlformats.org/officeDocument/2006/relationships/image" Target="../media/image55.svg"/></Relationships>
</file>

<file path=ppt/slides/_rels/slide2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5.xml"/><Relationship Id="rId1" Type="http://schemas.openxmlformats.org/officeDocument/2006/relationships/slideLayout" Target="../slideLayouts/slideLayout18.xml"/><Relationship Id="rId5" Type="http://schemas.openxmlformats.org/officeDocument/2006/relationships/image" Target="../media/image58.svg"/><Relationship Id="rId4" Type="http://schemas.openxmlformats.org/officeDocument/2006/relationships/image" Target="../media/image54.svg"/></Relationships>
</file>

<file path=ppt/slides/_rels/slide2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6.xml"/><Relationship Id="rId1" Type="http://schemas.openxmlformats.org/officeDocument/2006/relationships/slideLayout" Target="../slideLayouts/slideLayout18.xml"/><Relationship Id="rId5" Type="http://schemas.openxmlformats.org/officeDocument/2006/relationships/image" Target="../media/image55.svg"/><Relationship Id="rId4" Type="http://schemas.openxmlformats.org/officeDocument/2006/relationships/image" Target="../media/image54.svg"/></Relationships>
</file>

<file path=ppt/slides/_rels/slide2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7.xml"/><Relationship Id="rId1" Type="http://schemas.openxmlformats.org/officeDocument/2006/relationships/slideLayout" Target="../slideLayouts/slideLayout18.xml"/><Relationship Id="rId5" Type="http://schemas.openxmlformats.org/officeDocument/2006/relationships/image" Target="../media/image55.svg"/><Relationship Id="rId4" Type="http://schemas.openxmlformats.org/officeDocument/2006/relationships/image" Target="../media/image54.svg"/></Relationships>
</file>

<file path=ppt/slides/_rels/slide2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8.xml"/><Relationship Id="rId1" Type="http://schemas.openxmlformats.org/officeDocument/2006/relationships/slideLayout" Target="../slideLayouts/slideLayout18.xml"/><Relationship Id="rId5" Type="http://schemas.openxmlformats.org/officeDocument/2006/relationships/image" Target="../media/image55.svg"/><Relationship Id="rId4" Type="http://schemas.openxmlformats.org/officeDocument/2006/relationships/image" Target="../media/image54.svg"/></Relationships>
</file>

<file path=ppt/slides/_rels/slide29.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29.xml"/><Relationship Id="rId1" Type="http://schemas.openxmlformats.org/officeDocument/2006/relationships/slideLayout" Target="../slideLayouts/slideLayout18.xml"/><Relationship Id="rId5" Type="http://schemas.openxmlformats.org/officeDocument/2006/relationships/image" Target="../media/image55.svg"/><Relationship Id="rId4" Type="http://schemas.openxmlformats.org/officeDocument/2006/relationships/image" Target="../media/image63.svg"/></Relationships>
</file>

<file path=ppt/slides/_rels/slide30.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52.png"/><Relationship Id="rId7" Type="http://schemas.openxmlformats.org/officeDocument/2006/relationships/image" Target="../media/image50.png"/><Relationship Id="rId2" Type="http://schemas.openxmlformats.org/officeDocument/2006/relationships/notesSlide" Target="../notesSlides/notesSlide30.xml"/><Relationship Id="rId1" Type="http://schemas.openxmlformats.org/officeDocument/2006/relationships/slideLayout" Target="../slideLayouts/slideLayout18.xml"/><Relationship Id="rId6" Type="http://schemas.openxmlformats.org/officeDocument/2006/relationships/image" Target="../media/image49.jpeg"/><Relationship Id="rId5" Type="http://schemas.openxmlformats.org/officeDocument/2006/relationships/image" Target="../media/image48.png"/><Relationship Id="rId10" Type="http://schemas.openxmlformats.org/officeDocument/2006/relationships/image" Target="../media/image53.jpeg"/><Relationship Id="rId4" Type="http://schemas.openxmlformats.org/officeDocument/2006/relationships/image" Target="../media/image47.jpeg"/><Relationship Id="rId9" Type="http://schemas.openxmlformats.org/officeDocument/2006/relationships/image" Target="../media/image51.sv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3.mov"/><Relationship Id="rId1" Type="http://schemas.microsoft.com/office/2007/relationships/media" Target="../media/media3.mov"/><Relationship Id="rId5" Type="http://schemas.openxmlformats.org/officeDocument/2006/relationships/image" Target="../media/image65.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svg"/><Relationship Id="rId7" Type="http://schemas.openxmlformats.org/officeDocument/2006/relationships/image" Target="../media/image70.svg"/><Relationship Id="rId2" Type="http://schemas.openxmlformats.org/officeDocument/2006/relationships/notesSlide" Target="../notesSlides/notesSlide32.xml"/><Relationship Id="rId1" Type="http://schemas.openxmlformats.org/officeDocument/2006/relationships/slideLayout" Target="../slideLayouts/slideLayout14.xml"/><Relationship Id="rId6" Type="http://schemas.openxmlformats.org/officeDocument/2006/relationships/image" Target="../media/image69.svg"/><Relationship Id="rId5" Type="http://schemas.openxmlformats.org/officeDocument/2006/relationships/image" Target="../media/image68.svg"/><Relationship Id="rId10" Type="http://schemas.openxmlformats.org/officeDocument/2006/relationships/image" Target="../media/image73.svg"/><Relationship Id="rId4" Type="http://schemas.openxmlformats.org/officeDocument/2006/relationships/image" Target="../media/image67.svg"/><Relationship Id="rId9" Type="http://schemas.openxmlformats.org/officeDocument/2006/relationships/image" Target="../media/image72.svg"/></Relationships>
</file>

<file path=ppt/slides/_rels/slide3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3.xml"/><Relationship Id="rId1" Type="http://schemas.openxmlformats.org/officeDocument/2006/relationships/slideLayout" Target="../slideLayouts/slideLayout21.xml"/></Relationships>
</file>

<file path=ppt/slides/_rels/slide34.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image" Target="../media/image75.svg"/><Relationship Id="rId7" Type="http://schemas.openxmlformats.org/officeDocument/2006/relationships/image" Target="../media/image77.png"/><Relationship Id="rId2" Type="http://schemas.openxmlformats.org/officeDocument/2006/relationships/notesSlide" Target="../notesSlides/notesSlide34.xml"/><Relationship Id="rId1" Type="http://schemas.openxmlformats.org/officeDocument/2006/relationships/slideLayout" Target="../slideLayouts/slideLayout21.xml"/><Relationship Id="rId6" Type="http://schemas.openxmlformats.org/officeDocument/2006/relationships/image" Target="../media/image76.png"/><Relationship Id="rId11" Type="http://schemas.openxmlformats.org/officeDocument/2006/relationships/image" Target="../media/image81.png"/><Relationship Id="rId5" Type="http://schemas.openxmlformats.org/officeDocument/2006/relationships/image" Target="../media/image17.png"/><Relationship Id="rId10" Type="http://schemas.openxmlformats.org/officeDocument/2006/relationships/image" Target="../media/image80.png"/><Relationship Id="rId4" Type="http://schemas.openxmlformats.org/officeDocument/2006/relationships/image" Target="../media/image16.png"/><Relationship Id="rId9" Type="http://schemas.openxmlformats.org/officeDocument/2006/relationships/image" Target="../media/image79.png"/></Relationships>
</file>

<file path=ppt/slides/_rels/slide3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35.xml"/><Relationship Id="rId1" Type="http://schemas.openxmlformats.org/officeDocument/2006/relationships/slideLayout" Target="../slideLayouts/slideLayout31.xml"/><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8" Type="http://schemas.openxmlformats.org/officeDocument/2006/relationships/image" Target="../media/image88.png"/><Relationship Id="rId13" Type="http://schemas.openxmlformats.org/officeDocument/2006/relationships/image" Target="../media/image4.png"/><Relationship Id="rId3" Type="http://schemas.openxmlformats.org/officeDocument/2006/relationships/image" Target="../media/image83.png"/><Relationship Id="rId7" Type="http://schemas.openxmlformats.org/officeDocument/2006/relationships/image" Target="../media/image87.png"/><Relationship Id="rId12" Type="http://schemas.openxmlformats.org/officeDocument/2006/relationships/image" Target="../media/image92.png"/><Relationship Id="rId2" Type="http://schemas.openxmlformats.org/officeDocument/2006/relationships/notesSlide" Target="../notesSlides/notesSlide36.xml"/><Relationship Id="rId1" Type="http://schemas.openxmlformats.org/officeDocument/2006/relationships/slideLayout" Target="../slideLayouts/slideLayout31.xml"/><Relationship Id="rId6" Type="http://schemas.openxmlformats.org/officeDocument/2006/relationships/image" Target="../media/image86.png"/><Relationship Id="rId11" Type="http://schemas.openxmlformats.org/officeDocument/2006/relationships/image" Target="../media/image91.png"/><Relationship Id="rId5" Type="http://schemas.openxmlformats.org/officeDocument/2006/relationships/image" Target="../media/image85.png"/><Relationship Id="rId10" Type="http://schemas.openxmlformats.org/officeDocument/2006/relationships/image" Target="../media/image90.png"/><Relationship Id="rId4" Type="http://schemas.openxmlformats.org/officeDocument/2006/relationships/image" Target="../media/image84.png"/><Relationship Id="rId9" Type="http://schemas.openxmlformats.org/officeDocument/2006/relationships/image" Target="../media/image89.png"/></Relationships>
</file>

<file path=ppt/slides/_rels/slide37.xml.rels><?xml version="1.0" encoding="UTF-8" standalone="yes"?>
<Relationships xmlns="http://schemas.openxmlformats.org/package/2006/relationships"><Relationship Id="rId8" Type="http://schemas.openxmlformats.org/officeDocument/2006/relationships/image" Target="../media/image98.svg"/><Relationship Id="rId13" Type="http://schemas.openxmlformats.org/officeDocument/2006/relationships/image" Target="../media/image103.svg"/><Relationship Id="rId3" Type="http://schemas.openxmlformats.org/officeDocument/2006/relationships/image" Target="../media/image93.png"/><Relationship Id="rId7" Type="http://schemas.openxmlformats.org/officeDocument/2006/relationships/image" Target="../media/image97.svg"/><Relationship Id="rId12" Type="http://schemas.openxmlformats.org/officeDocument/2006/relationships/image" Target="../media/image102.svg"/><Relationship Id="rId2" Type="http://schemas.openxmlformats.org/officeDocument/2006/relationships/notesSlide" Target="../notesSlides/notesSlide37.xml"/><Relationship Id="rId1" Type="http://schemas.openxmlformats.org/officeDocument/2006/relationships/slideLayout" Target="../slideLayouts/slideLayout14.xml"/><Relationship Id="rId6" Type="http://schemas.openxmlformats.org/officeDocument/2006/relationships/image" Target="../media/image96.svg"/><Relationship Id="rId11" Type="http://schemas.openxmlformats.org/officeDocument/2006/relationships/image" Target="../media/image101.svg"/><Relationship Id="rId5" Type="http://schemas.openxmlformats.org/officeDocument/2006/relationships/image" Target="../media/image95.svg"/><Relationship Id="rId10" Type="http://schemas.openxmlformats.org/officeDocument/2006/relationships/image" Target="../media/image100.svg"/><Relationship Id="rId4" Type="http://schemas.openxmlformats.org/officeDocument/2006/relationships/image" Target="../media/image94.svg"/><Relationship Id="rId9" Type="http://schemas.openxmlformats.org/officeDocument/2006/relationships/image" Target="../media/image99.svg"/></Relationships>
</file>

<file path=ppt/slides/_rels/slide38.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38.xml"/><Relationship Id="rId1" Type="http://schemas.openxmlformats.org/officeDocument/2006/relationships/slideLayout" Target="../slideLayouts/slideLayout14.xml"/><Relationship Id="rId5" Type="http://schemas.openxmlformats.org/officeDocument/2006/relationships/image" Target="../media/image94.svg"/><Relationship Id="rId4" Type="http://schemas.openxmlformats.org/officeDocument/2006/relationships/image" Target="../media/image105.jpeg"/></Relationships>
</file>

<file path=ppt/slides/_rels/slide39.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39.xml"/><Relationship Id="rId1" Type="http://schemas.openxmlformats.org/officeDocument/2006/relationships/slideLayout" Target="../slideLayouts/slideLayout14.xml"/><Relationship Id="rId5" Type="http://schemas.openxmlformats.org/officeDocument/2006/relationships/image" Target="../media/image99.svg"/><Relationship Id="rId4" Type="http://schemas.openxmlformats.org/officeDocument/2006/relationships/image" Target="../media/image107.jpeg"/></Relationships>
</file>

<file path=ppt/slides/_rels/slide40.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40.xml"/><Relationship Id="rId1" Type="http://schemas.openxmlformats.org/officeDocument/2006/relationships/slideLayout" Target="../slideLayouts/slideLayout14.xml"/><Relationship Id="rId5" Type="http://schemas.openxmlformats.org/officeDocument/2006/relationships/image" Target="../media/image110.svg"/><Relationship Id="rId4" Type="http://schemas.openxmlformats.org/officeDocument/2006/relationships/image" Target="../media/image109.jpeg"/></Relationships>
</file>

<file path=ppt/slides/_rels/slide41.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41.xml"/><Relationship Id="rId1" Type="http://schemas.openxmlformats.org/officeDocument/2006/relationships/slideLayout" Target="../slideLayouts/slideLayout14.xml"/><Relationship Id="rId5" Type="http://schemas.openxmlformats.org/officeDocument/2006/relationships/image" Target="../media/image113.svg"/><Relationship Id="rId4" Type="http://schemas.openxmlformats.org/officeDocument/2006/relationships/image" Target="../media/image112.jpeg"/></Relationships>
</file>

<file path=ppt/slides/_rels/slide42.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notesSlide" Target="../notesSlides/notesSlide42.xml"/><Relationship Id="rId1" Type="http://schemas.openxmlformats.org/officeDocument/2006/relationships/slideLayout" Target="../slideLayouts/slideLayout14.xml"/><Relationship Id="rId5" Type="http://schemas.openxmlformats.org/officeDocument/2006/relationships/image" Target="../media/image116.svg"/><Relationship Id="rId4" Type="http://schemas.openxmlformats.org/officeDocument/2006/relationships/image" Target="../media/image115.jpeg"/></Relationships>
</file>

<file path=ppt/slides/_rels/slide43.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43.xml"/><Relationship Id="rId1" Type="http://schemas.openxmlformats.org/officeDocument/2006/relationships/slideLayout" Target="../slideLayouts/slideLayout14.xml"/><Relationship Id="rId5" Type="http://schemas.openxmlformats.org/officeDocument/2006/relationships/image" Target="../media/image119.svg"/><Relationship Id="rId4" Type="http://schemas.openxmlformats.org/officeDocument/2006/relationships/image" Target="../media/image118.png"/></Relationships>
</file>

<file path=ppt/slides/_rels/slide44.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44.xml"/><Relationship Id="rId1" Type="http://schemas.openxmlformats.org/officeDocument/2006/relationships/slideLayout" Target="../slideLayouts/slideLayout14.xml"/><Relationship Id="rId5" Type="http://schemas.openxmlformats.org/officeDocument/2006/relationships/image" Target="../media/image100.svg"/><Relationship Id="rId4" Type="http://schemas.openxmlformats.org/officeDocument/2006/relationships/image" Target="../media/image121.jpeg"/></Relationships>
</file>

<file path=ppt/slides/_rels/slide45.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notesSlide" Target="../notesSlides/notesSlide45.xml"/><Relationship Id="rId1" Type="http://schemas.openxmlformats.org/officeDocument/2006/relationships/slideLayout" Target="../slideLayouts/slideLayout14.xml"/><Relationship Id="rId5" Type="http://schemas.openxmlformats.org/officeDocument/2006/relationships/image" Target="../media/image124.svg"/><Relationship Id="rId4" Type="http://schemas.openxmlformats.org/officeDocument/2006/relationships/image" Target="../media/image123.jpeg"/></Relationships>
</file>

<file path=ppt/slides/_rels/slide46.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46.xml"/><Relationship Id="rId1" Type="http://schemas.openxmlformats.org/officeDocument/2006/relationships/slideLayout" Target="../slideLayouts/slideLayout14.xml"/><Relationship Id="rId6" Type="http://schemas.openxmlformats.org/officeDocument/2006/relationships/image" Target="../media/image127.svg"/><Relationship Id="rId5" Type="http://schemas.openxmlformats.org/officeDocument/2006/relationships/hyperlink" Target="https://cphpost.dk/2024-06-25/news/climate/denmark-announces-world-first-climate-tax-on-agriculture-earmarks-billions-for-rewilding/" TargetMode="External"/><Relationship Id="rId4" Type="http://schemas.openxmlformats.org/officeDocument/2006/relationships/image" Target="../media/image126.jpeg"/></Relationships>
</file>

<file path=ppt/slides/_rels/slide47.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47.xml"/><Relationship Id="rId1" Type="http://schemas.openxmlformats.org/officeDocument/2006/relationships/slideLayout" Target="../slideLayouts/slideLayout14.xml"/><Relationship Id="rId6" Type="http://schemas.openxmlformats.org/officeDocument/2006/relationships/image" Target="../media/image130.png"/><Relationship Id="rId5" Type="http://schemas.openxmlformats.org/officeDocument/2006/relationships/hyperlink" Target="https://cphpost.dk/2024-06-25/news/climate/denmark-announces-world-first-climate-tax-on-agriculture-earmarks-billions-for-rewilding/" TargetMode="External"/><Relationship Id="rId4" Type="http://schemas.openxmlformats.org/officeDocument/2006/relationships/image" Target="../media/image129.jpeg"/></Relationships>
</file>

<file path=ppt/slides/_rels/slide48.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48.xml"/><Relationship Id="rId1" Type="http://schemas.openxmlformats.org/officeDocument/2006/relationships/slideLayout" Target="../slideLayouts/slideLayout14.xml"/><Relationship Id="rId5" Type="http://schemas.openxmlformats.org/officeDocument/2006/relationships/image" Target="../media/image133.jpeg"/><Relationship Id="rId4" Type="http://schemas.openxmlformats.org/officeDocument/2006/relationships/image" Target="../media/image132.jpe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34.png"/><Relationship Id="rId4" Type="http://schemas.openxmlformats.org/officeDocument/2006/relationships/notesSlide" Target="../notesSlides/notesSlide50.xml"/></Relationships>
</file>

<file path=ppt/slides/_rels/slide51.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chart" Target="../charts/chart7.xml"/><Relationship Id="rId2" Type="http://schemas.openxmlformats.org/officeDocument/2006/relationships/notesSlide" Target="../notesSlides/notesSlide51.xml"/><Relationship Id="rId1" Type="http://schemas.openxmlformats.org/officeDocument/2006/relationships/slideLayout" Target="../slideLayouts/slideLayout13.xml"/><Relationship Id="rId6" Type="http://schemas.openxmlformats.org/officeDocument/2006/relationships/chart" Target="../charts/chart6.xml"/><Relationship Id="rId5" Type="http://schemas.openxmlformats.org/officeDocument/2006/relationships/image" Target="../media/image136.svg"/><Relationship Id="rId4" Type="http://schemas.openxmlformats.org/officeDocument/2006/relationships/image" Target="../media/image135.sv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37.png"/><Relationship Id="rId4" Type="http://schemas.openxmlformats.org/officeDocument/2006/relationships/notesSlide" Target="../notesSlides/notesSlide52.xml"/></Relationships>
</file>

<file path=ppt/slides/_rels/slide53.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53.xml"/><Relationship Id="rId1" Type="http://schemas.openxmlformats.org/officeDocument/2006/relationships/slideLayout" Target="../slideLayouts/slideLayout14.xml"/><Relationship Id="rId6" Type="http://schemas.openxmlformats.org/officeDocument/2006/relationships/image" Target="../media/image46.png"/><Relationship Id="rId5" Type="http://schemas.openxmlformats.org/officeDocument/2006/relationships/image" Target="../media/image140.svg"/><Relationship Id="rId4" Type="http://schemas.openxmlformats.org/officeDocument/2006/relationships/image" Target="../media/image139.png"/></Relationships>
</file>

<file path=ppt/slides/_rels/slide54.xml.rels><?xml version="1.0" encoding="UTF-8" standalone="yes"?>
<Relationships xmlns="http://schemas.openxmlformats.org/package/2006/relationships"><Relationship Id="rId8" Type="http://schemas.openxmlformats.org/officeDocument/2006/relationships/image" Target="../media/image146.png"/><Relationship Id="rId13" Type="http://schemas.openxmlformats.org/officeDocument/2006/relationships/image" Target="../media/image151.png"/><Relationship Id="rId18" Type="http://schemas.openxmlformats.org/officeDocument/2006/relationships/image" Target="../media/image156.emf"/><Relationship Id="rId3" Type="http://schemas.openxmlformats.org/officeDocument/2006/relationships/image" Target="../media/image141.svg"/><Relationship Id="rId7" Type="http://schemas.openxmlformats.org/officeDocument/2006/relationships/image" Target="../media/image145.png"/><Relationship Id="rId12" Type="http://schemas.openxmlformats.org/officeDocument/2006/relationships/image" Target="../media/image150.png"/><Relationship Id="rId17" Type="http://schemas.openxmlformats.org/officeDocument/2006/relationships/image" Target="../media/image155.jpeg"/><Relationship Id="rId2" Type="http://schemas.openxmlformats.org/officeDocument/2006/relationships/notesSlide" Target="../notesSlides/notesSlide54.xml"/><Relationship Id="rId16" Type="http://schemas.openxmlformats.org/officeDocument/2006/relationships/image" Target="../media/image154.jpeg"/><Relationship Id="rId1" Type="http://schemas.openxmlformats.org/officeDocument/2006/relationships/slideLayout" Target="../slideLayouts/slideLayout14.xml"/><Relationship Id="rId6" Type="http://schemas.openxmlformats.org/officeDocument/2006/relationships/image" Target="../media/image144.png"/><Relationship Id="rId11" Type="http://schemas.openxmlformats.org/officeDocument/2006/relationships/image" Target="../media/image149.jpeg"/><Relationship Id="rId5" Type="http://schemas.openxmlformats.org/officeDocument/2006/relationships/image" Target="../media/image143.png"/><Relationship Id="rId15" Type="http://schemas.openxmlformats.org/officeDocument/2006/relationships/image" Target="../media/image153.jpeg"/><Relationship Id="rId10" Type="http://schemas.openxmlformats.org/officeDocument/2006/relationships/image" Target="../media/image148.jpeg"/><Relationship Id="rId19" Type="http://schemas.openxmlformats.org/officeDocument/2006/relationships/image" Target="../media/image157.emf"/><Relationship Id="rId4" Type="http://schemas.openxmlformats.org/officeDocument/2006/relationships/image" Target="../media/image142.jpeg"/><Relationship Id="rId9" Type="http://schemas.openxmlformats.org/officeDocument/2006/relationships/image" Target="../media/image147.jpeg"/><Relationship Id="rId14" Type="http://schemas.openxmlformats.org/officeDocument/2006/relationships/image" Target="../media/image152.png"/></Relationships>
</file>

<file path=ppt/slides/_rels/slide55.xml.rels><?xml version="1.0" encoding="UTF-8" standalone="yes"?>
<Relationships xmlns="http://schemas.openxmlformats.org/package/2006/relationships"><Relationship Id="rId3" Type="http://schemas.openxmlformats.org/officeDocument/2006/relationships/image" Target="../media/image158.jpeg"/><Relationship Id="rId2" Type="http://schemas.openxmlformats.org/officeDocument/2006/relationships/notesSlide" Target="../notesSlides/notesSlide55.xml"/><Relationship Id="rId1" Type="http://schemas.openxmlformats.org/officeDocument/2006/relationships/slideLayout" Target="../slideLayouts/slideLayout19.xml"/></Relationships>
</file>

<file path=ppt/slides/_rels/slide56.xml.rels><?xml version="1.0" encoding="UTF-8" standalone="yes"?>
<Relationships xmlns="http://schemas.openxmlformats.org/package/2006/relationships"><Relationship Id="rId3" Type="http://schemas.openxmlformats.org/officeDocument/2006/relationships/image" Target="../media/image159.svg"/><Relationship Id="rId7" Type="http://schemas.openxmlformats.org/officeDocument/2006/relationships/image" Target="../media/image163.png"/><Relationship Id="rId2" Type="http://schemas.openxmlformats.org/officeDocument/2006/relationships/notesSlide" Target="../notesSlides/notesSlide56.xml"/><Relationship Id="rId1" Type="http://schemas.openxmlformats.org/officeDocument/2006/relationships/slideLayout" Target="../slideLayouts/slideLayout19.xml"/><Relationship Id="rId6" Type="http://schemas.openxmlformats.org/officeDocument/2006/relationships/image" Target="../media/image162.png"/><Relationship Id="rId5" Type="http://schemas.openxmlformats.org/officeDocument/2006/relationships/image" Target="../media/image161.svg"/><Relationship Id="rId4" Type="http://schemas.openxmlformats.org/officeDocument/2006/relationships/image" Target="../media/image160.svg"/></Relationships>
</file>

<file path=ppt/slides/_rels/slide57.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57.xml"/><Relationship Id="rId1" Type="http://schemas.openxmlformats.org/officeDocument/2006/relationships/slideLayout" Target="../slideLayouts/slideLayout14.xml"/><Relationship Id="rId4" Type="http://schemas.openxmlformats.org/officeDocument/2006/relationships/image" Target="../media/image165.png"/></Relationships>
</file>

<file path=ppt/slides/_rels/slide58.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58.xml"/><Relationship Id="rId1" Type="http://schemas.openxmlformats.org/officeDocument/2006/relationships/slideLayout" Target="../slideLayouts/slideLayout14.xml"/><Relationship Id="rId4" Type="http://schemas.openxmlformats.org/officeDocument/2006/relationships/image" Target="../media/image167.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3" name="My Movie 5" descr="My Movie 5">
            <a:hlinkClick r:id="" action="ppaction://media"/>
            <a:extLst>
              <a:ext uri="{FF2B5EF4-FFF2-40B4-BE49-F238E27FC236}">
                <a16:creationId xmlns:a16="http://schemas.microsoft.com/office/drawing/2014/main" id="{E0813EAF-A9E9-BC44-9635-0D9C6C7B5C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24" name="TextBox 23">
            <a:extLst>
              <a:ext uri="{FF2B5EF4-FFF2-40B4-BE49-F238E27FC236}">
                <a16:creationId xmlns:a16="http://schemas.microsoft.com/office/drawing/2014/main" id="{45CB8962-B9FA-8546-AAE4-54BA30E612AF}"/>
              </a:ext>
            </a:extLst>
          </p:cNvPr>
          <p:cNvSpPr txBox="1"/>
          <p:nvPr/>
        </p:nvSpPr>
        <p:spPr>
          <a:xfrm>
            <a:off x="11223399" y="6549452"/>
            <a:ext cx="886052" cy="200055"/>
          </a:xfrm>
          <a:prstGeom prst="rect">
            <a:avLst/>
          </a:prstGeom>
          <a:noFill/>
        </p:spPr>
        <p:txBody>
          <a:bodyPr wrap="square" rtlCol="0">
            <a:spAutoFit/>
          </a:bodyPr>
          <a:lstStyle/>
          <a:p>
            <a:pPr algn="r"/>
            <a:r>
              <a:rPr lang="en-GB" sz="700">
                <a:solidFill>
                  <a:srgbClr val="FFFFFF"/>
                </a:solidFill>
                <a:latin typeface="Unica 77 LL" panose="020B0504010101010104" pitchFamily="34" charset="77"/>
              </a:rPr>
              <a:t>Video: Vestas</a:t>
            </a:r>
          </a:p>
        </p:txBody>
      </p:sp>
      <p:sp>
        <p:nvSpPr>
          <p:cNvPr id="6" name="Text Placeholder 5">
            <a:extLst>
              <a:ext uri="{FF2B5EF4-FFF2-40B4-BE49-F238E27FC236}">
                <a16:creationId xmlns:a16="http://schemas.microsoft.com/office/drawing/2014/main" id="{0AF3A9BC-C3DE-174E-9A55-D8E3155AA645}"/>
              </a:ext>
            </a:extLst>
          </p:cNvPr>
          <p:cNvSpPr>
            <a:spLocks noGrp="1"/>
          </p:cNvSpPr>
          <p:nvPr>
            <p:ph type="body" sz="quarter" idx="14"/>
          </p:nvPr>
        </p:nvSpPr>
        <p:spPr>
          <a:xfrm>
            <a:off x="821467" y="1188000"/>
            <a:ext cx="11357953" cy="712297"/>
          </a:xfrm>
        </p:spPr>
        <p:txBody>
          <a:bodyPr/>
          <a:lstStyle/>
          <a:p>
            <a:r>
              <a:rPr lang="en-GB" sz="5000">
                <a:solidFill>
                  <a:srgbClr val="FFFFFF"/>
                </a:solidFill>
                <a:latin typeface="Unica 77 LL" panose="020B0504010101010104" pitchFamily="34" charset="77"/>
              </a:rPr>
              <a:t>Welcome to</a:t>
            </a:r>
          </a:p>
          <a:p>
            <a:r>
              <a:rPr lang="en-GB" sz="5000">
                <a:solidFill>
                  <a:srgbClr val="FFFFFF"/>
                </a:solidFill>
                <a:latin typeface="Unica 77 LL" panose="020B0504010101010104" pitchFamily="34" charset="77"/>
              </a:rPr>
              <a:t>State of Green</a:t>
            </a:r>
          </a:p>
          <a:p>
            <a:endParaRPr lang="en-GB" sz="5000">
              <a:solidFill>
                <a:srgbClr val="FFFFFF"/>
              </a:solidFill>
              <a:latin typeface="Unica 77 LL" panose="020B0504010101010104" pitchFamily="34" charset="77"/>
            </a:endParaRPr>
          </a:p>
        </p:txBody>
      </p:sp>
      <p:sp>
        <p:nvSpPr>
          <p:cNvPr id="8" name="Text Placeholder 7">
            <a:extLst>
              <a:ext uri="{FF2B5EF4-FFF2-40B4-BE49-F238E27FC236}">
                <a16:creationId xmlns:a16="http://schemas.microsoft.com/office/drawing/2014/main" id="{881309D0-DD1C-EE41-97FD-14AFC6F15342}"/>
              </a:ext>
            </a:extLst>
          </p:cNvPr>
          <p:cNvSpPr>
            <a:spLocks noGrp="1"/>
          </p:cNvSpPr>
          <p:nvPr>
            <p:ph type="body" sz="quarter" idx="16"/>
          </p:nvPr>
        </p:nvSpPr>
        <p:spPr>
          <a:xfrm>
            <a:off x="821466" y="2786495"/>
            <a:ext cx="10579007" cy="300214"/>
          </a:xfrm>
        </p:spPr>
        <p:txBody>
          <a:bodyPr/>
          <a:lstStyle/>
          <a:p>
            <a:r>
              <a:rPr lang="en-GB">
                <a:solidFill>
                  <a:srgbClr val="FFFFFF"/>
                </a:solidFill>
                <a:latin typeface="Unica 77 LL" panose="020B0504010101010104" pitchFamily="34" charset="77"/>
              </a:rPr>
              <a:t>Presenter:</a:t>
            </a:r>
          </a:p>
        </p:txBody>
      </p:sp>
      <p:sp>
        <p:nvSpPr>
          <p:cNvPr id="28" name="Freeform 27">
            <a:extLst>
              <a:ext uri="{FF2B5EF4-FFF2-40B4-BE49-F238E27FC236}">
                <a16:creationId xmlns:a16="http://schemas.microsoft.com/office/drawing/2014/main" id="{4D6FC19B-C2F4-714B-AFBD-95D582283655}"/>
              </a:ext>
            </a:extLst>
          </p:cNvPr>
          <p:cNvSpPr/>
          <p:nvPr/>
        </p:nvSpPr>
        <p:spPr>
          <a:xfrm>
            <a:off x="495329" y="6152662"/>
            <a:ext cx="76641" cy="125836"/>
          </a:xfrm>
          <a:custGeom>
            <a:avLst/>
            <a:gdLst>
              <a:gd name="connsiteX0" fmla="*/ 0 w 76641"/>
              <a:gd name="connsiteY0" fmla="*/ 90312 h 125836"/>
              <a:gd name="connsiteX1" fmla="*/ 10253 w 76641"/>
              <a:gd name="connsiteY1" fmla="*/ 116308 h 125836"/>
              <a:gd name="connsiteX2" fmla="*/ 38321 w 76641"/>
              <a:gd name="connsiteY2" fmla="*/ 125837 h 125836"/>
              <a:gd name="connsiteX3" fmla="*/ 66388 w 76641"/>
              <a:gd name="connsiteY3" fmla="*/ 116308 h 125836"/>
              <a:gd name="connsiteX4" fmla="*/ 76641 w 76641"/>
              <a:gd name="connsiteY4" fmla="*/ 90312 h 125836"/>
              <a:gd name="connsiteX5" fmla="*/ 76641 w 76641"/>
              <a:gd name="connsiteY5" fmla="*/ 35524 h 125836"/>
              <a:gd name="connsiteX6" fmla="*/ 66388 w 76641"/>
              <a:gd name="connsiteY6" fmla="*/ 9632 h 125836"/>
              <a:gd name="connsiteX7" fmla="*/ 38321 w 76641"/>
              <a:gd name="connsiteY7" fmla="*/ 0 h 125836"/>
              <a:gd name="connsiteX8" fmla="*/ 10357 w 76641"/>
              <a:gd name="connsiteY8" fmla="*/ 9632 h 125836"/>
              <a:gd name="connsiteX9" fmla="*/ 0 w 76641"/>
              <a:gd name="connsiteY9" fmla="*/ 35524 h 125836"/>
              <a:gd name="connsiteX10" fmla="*/ 0 w 76641"/>
              <a:gd name="connsiteY10" fmla="*/ 90312 h 125836"/>
              <a:gd name="connsiteX11" fmla="*/ 21439 w 76641"/>
              <a:gd name="connsiteY11" fmla="*/ 37181 h 125836"/>
              <a:gd name="connsiteX12" fmla="*/ 25789 w 76641"/>
              <a:gd name="connsiteY12" fmla="*/ 24132 h 125836"/>
              <a:gd name="connsiteX13" fmla="*/ 38321 w 76641"/>
              <a:gd name="connsiteY13" fmla="*/ 19575 h 125836"/>
              <a:gd name="connsiteX14" fmla="*/ 50956 w 76641"/>
              <a:gd name="connsiteY14" fmla="*/ 24132 h 125836"/>
              <a:gd name="connsiteX15" fmla="*/ 55409 w 76641"/>
              <a:gd name="connsiteY15" fmla="*/ 37181 h 125836"/>
              <a:gd name="connsiteX16" fmla="*/ 55409 w 76641"/>
              <a:gd name="connsiteY16" fmla="*/ 88862 h 125836"/>
              <a:gd name="connsiteX17" fmla="*/ 50956 w 76641"/>
              <a:gd name="connsiteY17" fmla="*/ 101705 h 125836"/>
              <a:gd name="connsiteX18" fmla="*/ 38321 w 76641"/>
              <a:gd name="connsiteY18" fmla="*/ 106262 h 125836"/>
              <a:gd name="connsiteX19" fmla="*/ 25789 w 76641"/>
              <a:gd name="connsiteY19" fmla="*/ 101705 h 125836"/>
              <a:gd name="connsiteX20" fmla="*/ 21439 w 76641"/>
              <a:gd name="connsiteY20" fmla="*/ 88862 h 125836"/>
              <a:gd name="connsiteX21" fmla="*/ 21439 w 76641"/>
              <a:gd name="connsiteY21" fmla="*/ 37181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6641" h="125836">
                <a:moveTo>
                  <a:pt x="0" y="90312"/>
                </a:moveTo>
                <a:cubicBezTo>
                  <a:pt x="0" y="101291"/>
                  <a:pt x="3418" y="109990"/>
                  <a:pt x="10253" y="116308"/>
                </a:cubicBezTo>
                <a:cubicBezTo>
                  <a:pt x="17089" y="122626"/>
                  <a:pt x="26410" y="125837"/>
                  <a:pt x="38321" y="125837"/>
                </a:cubicBezTo>
                <a:cubicBezTo>
                  <a:pt x="50127" y="125837"/>
                  <a:pt x="59552" y="122626"/>
                  <a:pt x="66388" y="116308"/>
                </a:cubicBezTo>
                <a:cubicBezTo>
                  <a:pt x="73223" y="109990"/>
                  <a:pt x="76641" y="101291"/>
                  <a:pt x="76641" y="90312"/>
                </a:cubicBezTo>
                <a:lnTo>
                  <a:pt x="76641" y="35524"/>
                </a:lnTo>
                <a:cubicBezTo>
                  <a:pt x="76641" y="24649"/>
                  <a:pt x="73223" y="16053"/>
                  <a:pt x="66388" y="9632"/>
                </a:cubicBezTo>
                <a:cubicBezTo>
                  <a:pt x="59552" y="3211"/>
                  <a:pt x="50231" y="0"/>
                  <a:pt x="38321" y="0"/>
                </a:cubicBezTo>
                <a:cubicBezTo>
                  <a:pt x="26617" y="0"/>
                  <a:pt x="17296" y="3211"/>
                  <a:pt x="10357" y="9632"/>
                </a:cubicBezTo>
                <a:cubicBezTo>
                  <a:pt x="3418" y="16053"/>
                  <a:pt x="0" y="24649"/>
                  <a:pt x="0" y="35524"/>
                </a:cubicBezTo>
                <a:lnTo>
                  <a:pt x="0" y="90312"/>
                </a:lnTo>
                <a:close/>
                <a:moveTo>
                  <a:pt x="21439" y="37181"/>
                </a:moveTo>
                <a:cubicBezTo>
                  <a:pt x="21439" y="31485"/>
                  <a:pt x="22889" y="27135"/>
                  <a:pt x="25789" y="24132"/>
                </a:cubicBezTo>
                <a:cubicBezTo>
                  <a:pt x="28689" y="21128"/>
                  <a:pt x="32831" y="19575"/>
                  <a:pt x="38321" y="19575"/>
                </a:cubicBezTo>
                <a:cubicBezTo>
                  <a:pt x="43706" y="19575"/>
                  <a:pt x="47953" y="21128"/>
                  <a:pt x="50956" y="24132"/>
                </a:cubicBezTo>
                <a:cubicBezTo>
                  <a:pt x="53960" y="27135"/>
                  <a:pt x="55409" y="31485"/>
                  <a:pt x="55409" y="37181"/>
                </a:cubicBezTo>
                <a:lnTo>
                  <a:pt x="55409" y="88862"/>
                </a:lnTo>
                <a:cubicBezTo>
                  <a:pt x="55409" y="94455"/>
                  <a:pt x="53960" y="98701"/>
                  <a:pt x="50956" y="101705"/>
                </a:cubicBezTo>
                <a:cubicBezTo>
                  <a:pt x="47953" y="104708"/>
                  <a:pt x="43810" y="106262"/>
                  <a:pt x="38321" y="106262"/>
                </a:cubicBezTo>
                <a:cubicBezTo>
                  <a:pt x="32935" y="106262"/>
                  <a:pt x="28689" y="104708"/>
                  <a:pt x="25789" y="101705"/>
                </a:cubicBezTo>
                <a:cubicBezTo>
                  <a:pt x="22889" y="98701"/>
                  <a:pt x="21439" y="94351"/>
                  <a:pt x="21439" y="88862"/>
                </a:cubicBezTo>
                <a:lnTo>
                  <a:pt x="21439" y="37181"/>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29" name="Freeform 28">
            <a:extLst>
              <a:ext uri="{FF2B5EF4-FFF2-40B4-BE49-F238E27FC236}">
                <a16:creationId xmlns:a16="http://schemas.microsoft.com/office/drawing/2014/main" id="{629E72B0-8922-3943-A72B-D76D43EBC6FB}"/>
              </a:ext>
            </a:extLst>
          </p:cNvPr>
          <p:cNvSpPr/>
          <p:nvPr/>
        </p:nvSpPr>
        <p:spPr>
          <a:xfrm>
            <a:off x="587402" y="6306669"/>
            <a:ext cx="75398" cy="121486"/>
          </a:xfrm>
          <a:custGeom>
            <a:avLst/>
            <a:gdLst>
              <a:gd name="connsiteX0" fmla="*/ 0 w 75398"/>
              <a:gd name="connsiteY0" fmla="*/ 121487 h 121486"/>
              <a:gd name="connsiteX1" fmla="*/ 21439 w 75398"/>
              <a:gd name="connsiteY1" fmla="*/ 121487 h 121486"/>
              <a:gd name="connsiteX2" fmla="*/ 21439 w 75398"/>
              <a:gd name="connsiteY2" fmla="*/ 73120 h 121486"/>
              <a:gd name="connsiteX3" fmla="*/ 29206 w 75398"/>
              <a:gd name="connsiteY3" fmla="*/ 73120 h 121486"/>
              <a:gd name="connsiteX4" fmla="*/ 54063 w 75398"/>
              <a:gd name="connsiteY4" fmla="*/ 121487 h 121486"/>
              <a:gd name="connsiteX5" fmla="*/ 75398 w 75398"/>
              <a:gd name="connsiteY5" fmla="*/ 121487 h 121486"/>
              <a:gd name="connsiteX6" fmla="*/ 75398 w 75398"/>
              <a:gd name="connsiteY6" fmla="*/ 118380 h 121486"/>
              <a:gd name="connsiteX7" fmla="*/ 51370 w 75398"/>
              <a:gd name="connsiteY7" fmla="*/ 71877 h 121486"/>
              <a:gd name="connsiteX8" fmla="*/ 69081 w 75398"/>
              <a:gd name="connsiteY8" fmla="*/ 60692 h 121486"/>
              <a:gd name="connsiteX9" fmla="*/ 75088 w 75398"/>
              <a:gd name="connsiteY9" fmla="*/ 38528 h 121486"/>
              <a:gd name="connsiteX10" fmla="*/ 75088 w 75398"/>
              <a:gd name="connsiteY10" fmla="*/ 34799 h 121486"/>
              <a:gd name="connsiteX11" fmla="*/ 65766 w 75398"/>
              <a:gd name="connsiteY11" fmla="*/ 9011 h 121486"/>
              <a:gd name="connsiteX12" fmla="*/ 38838 w 75398"/>
              <a:gd name="connsiteY12" fmla="*/ 0 h 121486"/>
              <a:gd name="connsiteX13" fmla="*/ 104 w 75398"/>
              <a:gd name="connsiteY13" fmla="*/ 0 h 121486"/>
              <a:gd name="connsiteX14" fmla="*/ 104 w 75398"/>
              <a:gd name="connsiteY14" fmla="*/ 121487 h 121486"/>
              <a:gd name="connsiteX15" fmla="*/ 21439 w 75398"/>
              <a:gd name="connsiteY15" fmla="*/ 19678 h 121486"/>
              <a:gd name="connsiteX16" fmla="*/ 36974 w 75398"/>
              <a:gd name="connsiteY16" fmla="*/ 19678 h 121486"/>
              <a:gd name="connsiteX17" fmla="*/ 53442 w 75398"/>
              <a:gd name="connsiteY17" fmla="*/ 34903 h 121486"/>
              <a:gd name="connsiteX18" fmla="*/ 53442 w 75398"/>
              <a:gd name="connsiteY18" fmla="*/ 38631 h 121486"/>
              <a:gd name="connsiteX19" fmla="*/ 49195 w 75398"/>
              <a:gd name="connsiteY19" fmla="*/ 50438 h 121486"/>
              <a:gd name="connsiteX20" fmla="*/ 36974 w 75398"/>
              <a:gd name="connsiteY20" fmla="*/ 54063 h 121486"/>
              <a:gd name="connsiteX21" fmla="*/ 21439 w 75398"/>
              <a:gd name="connsiteY21" fmla="*/ 54063 h 121486"/>
              <a:gd name="connsiteX22" fmla="*/ 21439 w 75398"/>
              <a:gd name="connsiteY22" fmla="*/ 19678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398" h="121486">
                <a:moveTo>
                  <a:pt x="0" y="121487"/>
                </a:moveTo>
                <a:lnTo>
                  <a:pt x="21439" y="121487"/>
                </a:lnTo>
                <a:lnTo>
                  <a:pt x="21439" y="73120"/>
                </a:lnTo>
                <a:lnTo>
                  <a:pt x="29206" y="73120"/>
                </a:lnTo>
                <a:lnTo>
                  <a:pt x="54063" y="121487"/>
                </a:lnTo>
                <a:lnTo>
                  <a:pt x="75398" y="121487"/>
                </a:lnTo>
                <a:lnTo>
                  <a:pt x="75398" y="118380"/>
                </a:lnTo>
                <a:lnTo>
                  <a:pt x="51370" y="71877"/>
                </a:lnTo>
                <a:cubicBezTo>
                  <a:pt x="59138" y="70013"/>
                  <a:pt x="65041" y="66284"/>
                  <a:pt x="69081" y="60692"/>
                </a:cubicBezTo>
                <a:cubicBezTo>
                  <a:pt x="73120" y="55099"/>
                  <a:pt x="75088" y="47745"/>
                  <a:pt x="75088" y="38528"/>
                </a:cubicBezTo>
                <a:lnTo>
                  <a:pt x="75088" y="34799"/>
                </a:lnTo>
                <a:cubicBezTo>
                  <a:pt x="75088" y="23614"/>
                  <a:pt x="71981" y="14914"/>
                  <a:pt x="65766" y="9011"/>
                </a:cubicBezTo>
                <a:cubicBezTo>
                  <a:pt x="59552" y="3003"/>
                  <a:pt x="50542" y="0"/>
                  <a:pt x="38838" y="0"/>
                </a:cubicBezTo>
                <a:lnTo>
                  <a:pt x="104" y="0"/>
                </a:lnTo>
                <a:lnTo>
                  <a:pt x="104" y="121487"/>
                </a:lnTo>
                <a:close/>
                <a:moveTo>
                  <a:pt x="21439" y="19678"/>
                </a:moveTo>
                <a:lnTo>
                  <a:pt x="36974" y="19678"/>
                </a:lnTo>
                <a:cubicBezTo>
                  <a:pt x="47952" y="19678"/>
                  <a:pt x="53442" y="24753"/>
                  <a:pt x="53442" y="34903"/>
                </a:cubicBezTo>
                <a:lnTo>
                  <a:pt x="53442" y="38631"/>
                </a:lnTo>
                <a:cubicBezTo>
                  <a:pt x="53442" y="44017"/>
                  <a:pt x="51992" y="47953"/>
                  <a:pt x="49195" y="50438"/>
                </a:cubicBezTo>
                <a:cubicBezTo>
                  <a:pt x="46399" y="52820"/>
                  <a:pt x="42256" y="54063"/>
                  <a:pt x="36974" y="54063"/>
                </a:cubicBezTo>
                <a:lnTo>
                  <a:pt x="21439" y="54063"/>
                </a:lnTo>
                <a:lnTo>
                  <a:pt x="21439" y="19678"/>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0" name="Freeform 29">
            <a:extLst>
              <a:ext uri="{FF2B5EF4-FFF2-40B4-BE49-F238E27FC236}">
                <a16:creationId xmlns:a16="http://schemas.microsoft.com/office/drawing/2014/main" id="{1B9A587C-2844-6040-8E5B-0F79DF4BC9E3}"/>
              </a:ext>
            </a:extLst>
          </p:cNvPr>
          <p:cNvSpPr/>
          <p:nvPr/>
        </p:nvSpPr>
        <p:spPr>
          <a:xfrm>
            <a:off x="676160" y="6306669"/>
            <a:ext cx="65041" cy="121486"/>
          </a:xfrm>
          <a:custGeom>
            <a:avLst/>
            <a:gdLst>
              <a:gd name="connsiteX0" fmla="*/ 65041 w 65041"/>
              <a:gd name="connsiteY0" fmla="*/ 20300 h 121486"/>
              <a:gd name="connsiteX1" fmla="*/ 65041 w 65041"/>
              <a:gd name="connsiteY1" fmla="*/ 19678 h 121486"/>
              <a:gd name="connsiteX2" fmla="*/ 65041 w 65041"/>
              <a:gd name="connsiteY2" fmla="*/ 0 h 121486"/>
              <a:gd name="connsiteX3" fmla="*/ 1761 w 65041"/>
              <a:gd name="connsiteY3" fmla="*/ 0 h 121486"/>
              <a:gd name="connsiteX4" fmla="*/ 0 w 65041"/>
              <a:gd name="connsiteY4" fmla="*/ 0 h 121486"/>
              <a:gd name="connsiteX5" fmla="*/ 0 w 65041"/>
              <a:gd name="connsiteY5" fmla="*/ 121487 h 121486"/>
              <a:gd name="connsiteX6" fmla="*/ 1761 w 65041"/>
              <a:gd name="connsiteY6" fmla="*/ 121487 h 121486"/>
              <a:gd name="connsiteX7" fmla="*/ 65041 w 65041"/>
              <a:gd name="connsiteY7" fmla="*/ 121487 h 121486"/>
              <a:gd name="connsiteX8" fmla="*/ 65041 w 65041"/>
              <a:gd name="connsiteY8" fmla="*/ 101912 h 121486"/>
              <a:gd name="connsiteX9" fmla="*/ 65041 w 65041"/>
              <a:gd name="connsiteY9" fmla="*/ 101291 h 121486"/>
              <a:gd name="connsiteX10" fmla="*/ 21439 w 65041"/>
              <a:gd name="connsiteY10" fmla="*/ 101291 h 121486"/>
              <a:gd name="connsiteX11" fmla="*/ 21439 w 65041"/>
              <a:gd name="connsiteY11" fmla="*/ 70945 h 121486"/>
              <a:gd name="connsiteX12" fmla="*/ 61831 w 65041"/>
              <a:gd name="connsiteY12" fmla="*/ 70945 h 121486"/>
              <a:gd name="connsiteX13" fmla="*/ 61831 w 65041"/>
              <a:gd name="connsiteY13" fmla="*/ 70634 h 121486"/>
              <a:gd name="connsiteX14" fmla="*/ 61831 w 65041"/>
              <a:gd name="connsiteY14" fmla="*/ 51163 h 121486"/>
              <a:gd name="connsiteX15" fmla="*/ 61831 w 65041"/>
              <a:gd name="connsiteY15" fmla="*/ 50645 h 121486"/>
              <a:gd name="connsiteX16" fmla="*/ 21439 w 65041"/>
              <a:gd name="connsiteY16" fmla="*/ 50645 h 121486"/>
              <a:gd name="connsiteX17" fmla="*/ 21439 w 65041"/>
              <a:gd name="connsiteY17" fmla="*/ 2030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5041" h="121486">
                <a:moveTo>
                  <a:pt x="65041" y="20300"/>
                </a:moveTo>
                <a:lnTo>
                  <a:pt x="65041" y="19678"/>
                </a:lnTo>
                <a:lnTo>
                  <a:pt x="65041" y="0"/>
                </a:lnTo>
                <a:lnTo>
                  <a:pt x="1761" y="0"/>
                </a:lnTo>
                <a:lnTo>
                  <a:pt x="0" y="0"/>
                </a:lnTo>
                <a:lnTo>
                  <a:pt x="0" y="121487"/>
                </a:lnTo>
                <a:lnTo>
                  <a:pt x="1761" y="121487"/>
                </a:lnTo>
                <a:lnTo>
                  <a:pt x="65041" y="121487"/>
                </a:lnTo>
                <a:lnTo>
                  <a:pt x="65041" y="101912"/>
                </a:lnTo>
                <a:lnTo>
                  <a:pt x="65041" y="101291"/>
                </a:lnTo>
                <a:lnTo>
                  <a:pt x="21439" y="101291"/>
                </a:lnTo>
                <a:lnTo>
                  <a:pt x="21439" y="70945"/>
                </a:lnTo>
                <a:lnTo>
                  <a:pt x="61831" y="70945"/>
                </a:lnTo>
                <a:lnTo>
                  <a:pt x="61831" y="70634"/>
                </a:lnTo>
                <a:lnTo>
                  <a:pt x="61831" y="51163"/>
                </a:lnTo>
                <a:lnTo>
                  <a:pt x="61831" y="50645"/>
                </a:lnTo>
                <a:lnTo>
                  <a:pt x="21439" y="50645"/>
                </a:lnTo>
                <a:lnTo>
                  <a:pt x="21439" y="2030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1" name="Freeform 30">
            <a:extLst>
              <a:ext uri="{FF2B5EF4-FFF2-40B4-BE49-F238E27FC236}">
                <a16:creationId xmlns:a16="http://schemas.microsoft.com/office/drawing/2014/main" id="{BC7F0588-FBE5-7D4C-8B84-4298256E878F}"/>
              </a:ext>
            </a:extLst>
          </p:cNvPr>
          <p:cNvSpPr/>
          <p:nvPr/>
        </p:nvSpPr>
        <p:spPr>
          <a:xfrm>
            <a:off x="756426" y="6306669"/>
            <a:ext cx="65041" cy="121486"/>
          </a:xfrm>
          <a:custGeom>
            <a:avLst/>
            <a:gdLst>
              <a:gd name="connsiteX0" fmla="*/ 0 w 65041"/>
              <a:gd name="connsiteY0" fmla="*/ 0 h 121486"/>
              <a:gd name="connsiteX1" fmla="*/ 0 w 65041"/>
              <a:gd name="connsiteY1" fmla="*/ 121487 h 121486"/>
              <a:gd name="connsiteX2" fmla="*/ 1761 w 65041"/>
              <a:gd name="connsiteY2" fmla="*/ 121487 h 121486"/>
              <a:gd name="connsiteX3" fmla="*/ 65041 w 65041"/>
              <a:gd name="connsiteY3" fmla="*/ 121487 h 121486"/>
              <a:gd name="connsiteX4" fmla="*/ 65041 w 65041"/>
              <a:gd name="connsiteY4" fmla="*/ 101912 h 121486"/>
              <a:gd name="connsiteX5" fmla="*/ 65041 w 65041"/>
              <a:gd name="connsiteY5" fmla="*/ 101291 h 121486"/>
              <a:gd name="connsiteX6" fmla="*/ 21439 w 65041"/>
              <a:gd name="connsiteY6" fmla="*/ 101291 h 121486"/>
              <a:gd name="connsiteX7" fmla="*/ 21439 w 65041"/>
              <a:gd name="connsiteY7" fmla="*/ 70945 h 121486"/>
              <a:gd name="connsiteX8" fmla="*/ 61831 w 65041"/>
              <a:gd name="connsiteY8" fmla="*/ 70945 h 121486"/>
              <a:gd name="connsiteX9" fmla="*/ 61831 w 65041"/>
              <a:gd name="connsiteY9" fmla="*/ 70634 h 121486"/>
              <a:gd name="connsiteX10" fmla="*/ 61831 w 65041"/>
              <a:gd name="connsiteY10" fmla="*/ 51163 h 121486"/>
              <a:gd name="connsiteX11" fmla="*/ 61831 w 65041"/>
              <a:gd name="connsiteY11" fmla="*/ 50645 h 121486"/>
              <a:gd name="connsiteX12" fmla="*/ 21439 w 65041"/>
              <a:gd name="connsiteY12" fmla="*/ 50645 h 121486"/>
              <a:gd name="connsiteX13" fmla="*/ 21439 w 65041"/>
              <a:gd name="connsiteY13" fmla="*/ 20300 h 121486"/>
              <a:gd name="connsiteX14" fmla="*/ 65041 w 65041"/>
              <a:gd name="connsiteY14" fmla="*/ 20300 h 121486"/>
              <a:gd name="connsiteX15" fmla="*/ 65041 w 65041"/>
              <a:gd name="connsiteY15" fmla="*/ 19678 h 121486"/>
              <a:gd name="connsiteX16" fmla="*/ 65041 w 65041"/>
              <a:gd name="connsiteY16" fmla="*/ 0 h 121486"/>
              <a:gd name="connsiteX17" fmla="*/ 1761 w 65041"/>
              <a:gd name="connsiteY17"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5041" h="121486">
                <a:moveTo>
                  <a:pt x="0" y="0"/>
                </a:moveTo>
                <a:lnTo>
                  <a:pt x="0" y="121487"/>
                </a:lnTo>
                <a:lnTo>
                  <a:pt x="1761" y="121487"/>
                </a:lnTo>
                <a:lnTo>
                  <a:pt x="65041" y="121487"/>
                </a:lnTo>
                <a:lnTo>
                  <a:pt x="65041" y="101912"/>
                </a:lnTo>
                <a:lnTo>
                  <a:pt x="65041" y="101291"/>
                </a:lnTo>
                <a:lnTo>
                  <a:pt x="21439" y="101291"/>
                </a:lnTo>
                <a:lnTo>
                  <a:pt x="21439" y="70945"/>
                </a:lnTo>
                <a:lnTo>
                  <a:pt x="61831" y="70945"/>
                </a:lnTo>
                <a:lnTo>
                  <a:pt x="61831" y="70634"/>
                </a:lnTo>
                <a:lnTo>
                  <a:pt x="61831" y="51163"/>
                </a:lnTo>
                <a:lnTo>
                  <a:pt x="61831" y="50645"/>
                </a:lnTo>
                <a:lnTo>
                  <a:pt x="21439" y="50645"/>
                </a:lnTo>
                <a:lnTo>
                  <a:pt x="21439" y="20300"/>
                </a:lnTo>
                <a:lnTo>
                  <a:pt x="65041" y="20300"/>
                </a:lnTo>
                <a:lnTo>
                  <a:pt x="65041" y="19678"/>
                </a:lnTo>
                <a:lnTo>
                  <a:pt x="65041" y="0"/>
                </a:lnTo>
                <a:lnTo>
                  <a:pt x="1761"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2" name="Freeform 31">
            <a:extLst>
              <a:ext uri="{FF2B5EF4-FFF2-40B4-BE49-F238E27FC236}">
                <a16:creationId xmlns:a16="http://schemas.microsoft.com/office/drawing/2014/main" id="{63CD6497-EECA-C44D-9FEC-B29F1D49C5B6}"/>
              </a:ext>
            </a:extLst>
          </p:cNvPr>
          <p:cNvSpPr/>
          <p:nvPr/>
        </p:nvSpPr>
        <p:spPr>
          <a:xfrm>
            <a:off x="836900" y="6306669"/>
            <a:ext cx="73534" cy="121486"/>
          </a:xfrm>
          <a:custGeom>
            <a:avLst/>
            <a:gdLst>
              <a:gd name="connsiteX0" fmla="*/ 0 w 73534"/>
              <a:gd name="connsiteY0" fmla="*/ 0 h 121486"/>
              <a:gd name="connsiteX1" fmla="*/ 0 w 73534"/>
              <a:gd name="connsiteY1" fmla="*/ 121487 h 121486"/>
              <a:gd name="connsiteX2" fmla="*/ 20507 w 73534"/>
              <a:gd name="connsiteY2" fmla="*/ 121487 h 121486"/>
              <a:gd name="connsiteX3" fmla="*/ 20507 w 73534"/>
              <a:gd name="connsiteY3" fmla="*/ 45260 h 121486"/>
              <a:gd name="connsiteX4" fmla="*/ 50749 w 73534"/>
              <a:gd name="connsiteY4" fmla="*/ 121487 h 121486"/>
              <a:gd name="connsiteX5" fmla="*/ 73534 w 73534"/>
              <a:gd name="connsiteY5" fmla="*/ 121487 h 121486"/>
              <a:gd name="connsiteX6" fmla="*/ 73534 w 73534"/>
              <a:gd name="connsiteY6" fmla="*/ 0 h 121486"/>
              <a:gd name="connsiteX7" fmla="*/ 52924 w 73534"/>
              <a:gd name="connsiteY7" fmla="*/ 0 h 121486"/>
              <a:gd name="connsiteX8" fmla="*/ 52924 w 73534"/>
              <a:gd name="connsiteY8" fmla="*/ 77470 h 121486"/>
              <a:gd name="connsiteX9" fmla="*/ 22785 w 73534"/>
              <a:gd name="connsiteY9"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534" h="121486">
                <a:moveTo>
                  <a:pt x="0" y="0"/>
                </a:moveTo>
                <a:lnTo>
                  <a:pt x="0" y="121487"/>
                </a:lnTo>
                <a:lnTo>
                  <a:pt x="20507" y="121487"/>
                </a:lnTo>
                <a:lnTo>
                  <a:pt x="20507" y="45260"/>
                </a:lnTo>
                <a:lnTo>
                  <a:pt x="50749" y="121487"/>
                </a:lnTo>
                <a:lnTo>
                  <a:pt x="73534" y="121487"/>
                </a:lnTo>
                <a:lnTo>
                  <a:pt x="73534" y="0"/>
                </a:lnTo>
                <a:lnTo>
                  <a:pt x="52924" y="0"/>
                </a:lnTo>
                <a:lnTo>
                  <a:pt x="52924" y="77470"/>
                </a:lnTo>
                <a:lnTo>
                  <a:pt x="22785"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3" name="Freeform 32">
            <a:extLst>
              <a:ext uri="{FF2B5EF4-FFF2-40B4-BE49-F238E27FC236}">
                <a16:creationId xmlns:a16="http://schemas.microsoft.com/office/drawing/2014/main" id="{1A41E69C-6755-BC44-BC5E-F5FDC67CD638}"/>
              </a:ext>
            </a:extLst>
          </p:cNvPr>
          <p:cNvSpPr/>
          <p:nvPr/>
        </p:nvSpPr>
        <p:spPr>
          <a:xfrm>
            <a:off x="414338" y="5922014"/>
            <a:ext cx="587133" cy="20195"/>
          </a:xfrm>
          <a:custGeom>
            <a:avLst/>
            <a:gdLst>
              <a:gd name="connsiteX0" fmla="*/ 20196 w 587133"/>
              <a:gd name="connsiteY0" fmla="*/ 20196 h 20195"/>
              <a:gd name="connsiteX1" fmla="*/ 587133 w 587133"/>
              <a:gd name="connsiteY1" fmla="*/ 20196 h 20195"/>
              <a:gd name="connsiteX2" fmla="*/ 587133 w 587133"/>
              <a:gd name="connsiteY2" fmla="*/ 0 h 20195"/>
              <a:gd name="connsiteX3" fmla="*/ 0 w 587133"/>
              <a:gd name="connsiteY3" fmla="*/ 0 h 20195"/>
              <a:gd name="connsiteX4" fmla="*/ 0 w 587133"/>
              <a:gd name="connsiteY4" fmla="*/ 20196 h 201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7133" h="20195">
                <a:moveTo>
                  <a:pt x="20196" y="20196"/>
                </a:moveTo>
                <a:lnTo>
                  <a:pt x="587133" y="20196"/>
                </a:lnTo>
                <a:lnTo>
                  <a:pt x="587133" y="0"/>
                </a:lnTo>
                <a:lnTo>
                  <a:pt x="0" y="0"/>
                </a:lnTo>
                <a:lnTo>
                  <a:pt x="0" y="20196"/>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4" name="Freeform 33">
            <a:extLst>
              <a:ext uri="{FF2B5EF4-FFF2-40B4-BE49-F238E27FC236}">
                <a16:creationId xmlns:a16="http://schemas.microsoft.com/office/drawing/2014/main" id="{CEAA934A-B718-FA42-8D2F-92AE8D4AC746}"/>
              </a:ext>
            </a:extLst>
          </p:cNvPr>
          <p:cNvSpPr/>
          <p:nvPr/>
        </p:nvSpPr>
        <p:spPr>
          <a:xfrm>
            <a:off x="940779" y="6205482"/>
            <a:ext cx="60691" cy="20195"/>
          </a:xfrm>
          <a:custGeom>
            <a:avLst/>
            <a:gdLst>
              <a:gd name="connsiteX0" fmla="*/ 0 w 60691"/>
              <a:gd name="connsiteY0" fmla="*/ 0 h 20195"/>
              <a:gd name="connsiteX1" fmla="*/ 60691 w 60691"/>
              <a:gd name="connsiteY1" fmla="*/ 0 h 20195"/>
              <a:gd name="connsiteX2" fmla="*/ 60691 w 60691"/>
              <a:gd name="connsiteY2" fmla="*/ 20196 h 20195"/>
              <a:gd name="connsiteX3" fmla="*/ 0 w 60691"/>
              <a:gd name="connsiteY3" fmla="*/ 20196 h 20195"/>
            </a:gdLst>
            <a:ahLst/>
            <a:cxnLst>
              <a:cxn ang="0">
                <a:pos x="connsiteX0" y="connsiteY0"/>
              </a:cxn>
              <a:cxn ang="0">
                <a:pos x="connsiteX1" y="connsiteY1"/>
              </a:cxn>
              <a:cxn ang="0">
                <a:pos x="connsiteX2" y="connsiteY2"/>
              </a:cxn>
              <a:cxn ang="0">
                <a:pos x="connsiteX3" y="connsiteY3"/>
              </a:cxn>
            </a:cxnLst>
            <a:rect l="l" t="t" r="r" b="b"/>
            <a:pathLst>
              <a:path w="60691" h="20195">
                <a:moveTo>
                  <a:pt x="0" y="0"/>
                </a:moveTo>
                <a:lnTo>
                  <a:pt x="60691" y="0"/>
                </a:lnTo>
                <a:lnTo>
                  <a:pt x="60691" y="20196"/>
                </a:lnTo>
                <a:lnTo>
                  <a:pt x="0" y="20196"/>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5" name="Freeform 34">
            <a:extLst>
              <a:ext uri="{FF2B5EF4-FFF2-40B4-BE49-F238E27FC236}">
                <a16:creationId xmlns:a16="http://schemas.microsoft.com/office/drawing/2014/main" id="{3D2120C8-0A57-A84A-8F2F-D6D126D3C95F}"/>
              </a:ext>
            </a:extLst>
          </p:cNvPr>
          <p:cNvSpPr/>
          <p:nvPr/>
        </p:nvSpPr>
        <p:spPr>
          <a:xfrm>
            <a:off x="414338" y="6488951"/>
            <a:ext cx="587133" cy="20195"/>
          </a:xfrm>
          <a:custGeom>
            <a:avLst/>
            <a:gdLst>
              <a:gd name="connsiteX0" fmla="*/ 566938 w 587133"/>
              <a:gd name="connsiteY0" fmla="*/ 0 h 20195"/>
              <a:gd name="connsiteX1" fmla="*/ 0 w 587133"/>
              <a:gd name="connsiteY1" fmla="*/ 0 h 20195"/>
              <a:gd name="connsiteX2" fmla="*/ 0 w 587133"/>
              <a:gd name="connsiteY2" fmla="*/ 20196 h 20195"/>
              <a:gd name="connsiteX3" fmla="*/ 587133 w 587133"/>
              <a:gd name="connsiteY3" fmla="*/ 20196 h 20195"/>
              <a:gd name="connsiteX4" fmla="*/ 587133 w 587133"/>
              <a:gd name="connsiteY4" fmla="*/ 0 h 201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7133" h="20195">
                <a:moveTo>
                  <a:pt x="566938" y="0"/>
                </a:moveTo>
                <a:lnTo>
                  <a:pt x="0" y="0"/>
                </a:lnTo>
                <a:lnTo>
                  <a:pt x="0" y="20196"/>
                </a:lnTo>
                <a:lnTo>
                  <a:pt x="587133" y="20196"/>
                </a:lnTo>
                <a:lnTo>
                  <a:pt x="587133"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6" name="Freeform 35">
            <a:extLst>
              <a:ext uri="{FF2B5EF4-FFF2-40B4-BE49-F238E27FC236}">
                <a16:creationId xmlns:a16="http://schemas.microsoft.com/office/drawing/2014/main" id="{28861F9B-44FA-1D42-9CDA-438A6014D763}"/>
              </a:ext>
            </a:extLst>
          </p:cNvPr>
          <p:cNvSpPr/>
          <p:nvPr/>
        </p:nvSpPr>
        <p:spPr>
          <a:xfrm>
            <a:off x="587402" y="6154837"/>
            <a:ext cx="65455" cy="121486"/>
          </a:xfrm>
          <a:custGeom>
            <a:avLst/>
            <a:gdLst>
              <a:gd name="connsiteX0" fmla="*/ 65456 w 65455"/>
              <a:gd name="connsiteY0" fmla="*/ 20300 h 121486"/>
              <a:gd name="connsiteX1" fmla="*/ 65456 w 65455"/>
              <a:gd name="connsiteY1" fmla="*/ 0 h 121486"/>
              <a:gd name="connsiteX2" fmla="*/ 64834 w 65455"/>
              <a:gd name="connsiteY2" fmla="*/ 0 h 121486"/>
              <a:gd name="connsiteX3" fmla="*/ 15328 w 65455"/>
              <a:gd name="connsiteY3" fmla="*/ 0 h 121486"/>
              <a:gd name="connsiteX4" fmla="*/ 0 w 65455"/>
              <a:gd name="connsiteY4" fmla="*/ 0 h 121486"/>
              <a:gd name="connsiteX5" fmla="*/ 0 w 65455"/>
              <a:gd name="connsiteY5" fmla="*/ 121487 h 121486"/>
              <a:gd name="connsiteX6" fmla="*/ 21439 w 65455"/>
              <a:gd name="connsiteY6" fmla="*/ 121487 h 121486"/>
              <a:gd name="connsiteX7" fmla="*/ 21439 w 65455"/>
              <a:gd name="connsiteY7" fmla="*/ 70841 h 121486"/>
              <a:gd name="connsiteX8" fmla="*/ 62349 w 65455"/>
              <a:gd name="connsiteY8" fmla="*/ 70841 h 121486"/>
              <a:gd name="connsiteX9" fmla="*/ 62349 w 65455"/>
              <a:gd name="connsiteY9" fmla="*/ 50645 h 121486"/>
              <a:gd name="connsiteX10" fmla="*/ 21439 w 65455"/>
              <a:gd name="connsiteY10" fmla="*/ 50645 h 121486"/>
              <a:gd name="connsiteX11" fmla="*/ 21439 w 65455"/>
              <a:gd name="connsiteY11" fmla="*/ 2030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455" h="121486">
                <a:moveTo>
                  <a:pt x="65456" y="20300"/>
                </a:moveTo>
                <a:lnTo>
                  <a:pt x="65456" y="0"/>
                </a:lnTo>
                <a:lnTo>
                  <a:pt x="64834" y="0"/>
                </a:lnTo>
                <a:lnTo>
                  <a:pt x="15328" y="0"/>
                </a:lnTo>
                <a:lnTo>
                  <a:pt x="0" y="0"/>
                </a:lnTo>
                <a:lnTo>
                  <a:pt x="0" y="121487"/>
                </a:lnTo>
                <a:lnTo>
                  <a:pt x="21439" y="121487"/>
                </a:lnTo>
                <a:lnTo>
                  <a:pt x="21439" y="70841"/>
                </a:lnTo>
                <a:lnTo>
                  <a:pt x="62349" y="70841"/>
                </a:lnTo>
                <a:lnTo>
                  <a:pt x="62349" y="50645"/>
                </a:lnTo>
                <a:lnTo>
                  <a:pt x="21439" y="50645"/>
                </a:lnTo>
                <a:lnTo>
                  <a:pt x="21439" y="2030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7" name="Freeform 36">
            <a:extLst>
              <a:ext uri="{FF2B5EF4-FFF2-40B4-BE49-F238E27FC236}">
                <a16:creationId xmlns:a16="http://schemas.microsoft.com/office/drawing/2014/main" id="{9FF2DB3E-3900-2240-8882-9410472C1005}"/>
              </a:ext>
            </a:extLst>
          </p:cNvPr>
          <p:cNvSpPr/>
          <p:nvPr/>
        </p:nvSpPr>
        <p:spPr>
          <a:xfrm>
            <a:off x="494707" y="6304184"/>
            <a:ext cx="77883" cy="126147"/>
          </a:xfrm>
          <a:custGeom>
            <a:avLst/>
            <a:gdLst>
              <a:gd name="connsiteX0" fmla="*/ 0 w 77883"/>
              <a:gd name="connsiteY0" fmla="*/ 90623 h 126147"/>
              <a:gd name="connsiteX1" fmla="*/ 10460 w 77883"/>
              <a:gd name="connsiteY1" fmla="*/ 116619 h 126147"/>
              <a:gd name="connsiteX2" fmla="*/ 39046 w 77883"/>
              <a:gd name="connsiteY2" fmla="*/ 126147 h 126147"/>
              <a:gd name="connsiteX3" fmla="*/ 67734 w 77883"/>
              <a:gd name="connsiteY3" fmla="*/ 116515 h 126147"/>
              <a:gd name="connsiteX4" fmla="*/ 77884 w 77883"/>
              <a:gd name="connsiteY4" fmla="*/ 89069 h 126147"/>
              <a:gd name="connsiteX5" fmla="*/ 77884 w 77883"/>
              <a:gd name="connsiteY5" fmla="*/ 86480 h 126147"/>
              <a:gd name="connsiteX6" fmla="*/ 77884 w 77883"/>
              <a:gd name="connsiteY6" fmla="*/ 82441 h 126147"/>
              <a:gd name="connsiteX7" fmla="*/ 77884 w 77883"/>
              <a:gd name="connsiteY7" fmla="*/ 58413 h 126147"/>
              <a:gd name="connsiteX8" fmla="*/ 77677 w 77883"/>
              <a:gd name="connsiteY8" fmla="*/ 58413 h 126147"/>
              <a:gd name="connsiteX9" fmla="*/ 73120 w 77883"/>
              <a:gd name="connsiteY9" fmla="*/ 58413 h 126147"/>
              <a:gd name="connsiteX10" fmla="*/ 34592 w 77883"/>
              <a:gd name="connsiteY10" fmla="*/ 58413 h 126147"/>
              <a:gd name="connsiteX11" fmla="*/ 34592 w 77883"/>
              <a:gd name="connsiteY11" fmla="*/ 77677 h 126147"/>
              <a:gd name="connsiteX12" fmla="*/ 56445 w 77883"/>
              <a:gd name="connsiteY12" fmla="*/ 77677 h 126147"/>
              <a:gd name="connsiteX13" fmla="*/ 56445 w 77883"/>
              <a:gd name="connsiteY13" fmla="*/ 82441 h 126147"/>
              <a:gd name="connsiteX14" fmla="*/ 56445 w 77883"/>
              <a:gd name="connsiteY14" fmla="*/ 89069 h 126147"/>
              <a:gd name="connsiteX15" fmla="*/ 51785 w 77883"/>
              <a:gd name="connsiteY15" fmla="*/ 101808 h 126147"/>
              <a:gd name="connsiteX16" fmla="*/ 39046 w 77883"/>
              <a:gd name="connsiteY16" fmla="*/ 106469 h 126147"/>
              <a:gd name="connsiteX17" fmla="*/ 26203 w 77883"/>
              <a:gd name="connsiteY17" fmla="*/ 101808 h 126147"/>
              <a:gd name="connsiteX18" fmla="*/ 21439 w 77883"/>
              <a:gd name="connsiteY18" fmla="*/ 89173 h 126147"/>
              <a:gd name="connsiteX19" fmla="*/ 21439 w 77883"/>
              <a:gd name="connsiteY19" fmla="*/ 36974 h 126147"/>
              <a:gd name="connsiteX20" fmla="*/ 26203 w 77883"/>
              <a:gd name="connsiteY20" fmla="*/ 24339 h 126147"/>
              <a:gd name="connsiteX21" fmla="*/ 39046 w 77883"/>
              <a:gd name="connsiteY21" fmla="*/ 19678 h 126147"/>
              <a:gd name="connsiteX22" fmla="*/ 51785 w 77883"/>
              <a:gd name="connsiteY22" fmla="*/ 24339 h 126147"/>
              <a:gd name="connsiteX23" fmla="*/ 56445 w 77883"/>
              <a:gd name="connsiteY23" fmla="*/ 37078 h 126147"/>
              <a:gd name="connsiteX24" fmla="*/ 56445 w 77883"/>
              <a:gd name="connsiteY24" fmla="*/ 43706 h 126147"/>
              <a:gd name="connsiteX25" fmla="*/ 77884 w 77883"/>
              <a:gd name="connsiteY25" fmla="*/ 43706 h 126147"/>
              <a:gd name="connsiteX26" fmla="*/ 77884 w 77883"/>
              <a:gd name="connsiteY26" fmla="*/ 37078 h 126147"/>
              <a:gd name="connsiteX27" fmla="*/ 67734 w 77883"/>
              <a:gd name="connsiteY27" fmla="*/ 9632 h 126147"/>
              <a:gd name="connsiteX28" fmla="*/ 39046 w 77883"/>
              <a:gd name="connsiteY28" fmla="*/ 0 h 126147"/>
              <a:gd name="connsiteX29" fmla="*/ 10460 w 77883"/>
              <a:gd name="connsiteY29" fmla="*/ 9528 h 126147"/>
              <a:gd name="connsiteX30" fmla="*/ 0 w 77883"/>
              <a:gd name="connsiteY30" fmla="*/ 35524 h 126147"/>
              <a:gd name="connsiteX31" fmla="*/ 0 w 77883"/>
              <a:gd name="connsiteY31" fmla="*/ 90623 h 126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7883" h="126147">
                <a:moveTo>
                  <a:pt x="0" y="90623"/>
                </a:moveTo>
                <a:cubicBezTo>
                  <a:pt x="0" y="101601"/>
                  <a:pt x="3521" y="110301"/>
                  <a:pt x="10460" y="116619"/>
                </a:cubicBezTo>
                <a:cubicBezTo>
                  <a:pt x="17400" y="122937"/>
                  <a:pt x="26928" y="126147"/>
                  <a:pt x="39046" y="126147"/>
                </a:cubicBezTo>
                <a:cubicBezTo>
                  <a:pt x="51370" y="126147"/>
                  <a:pt x="61002" y="122937"/>
                  <a:pt x="67734" y="116515"/>
                </a:cubicBezTo>
                <a:cubicBezTo>
                  <a:pt x="74570" y="110094"/>
                  <a:pt x="77884" y="100980"/>
                  <a:pt x="77884" y="89069"/>
                </a:cubicBezTo>
                <a:lnTo>
                  <a:pt x="77884" y="86480"/>
                </a:lnTo>
                <a:lnTo>
                  <a:pt x="77884" y="82441"/>
                </a:lnTo>
                <a:lnTo>
                  <a:pt x="77884" y="58413"/>
                </a:lnTo>
                <a:lnTo>
                  <a:pt x="77677" y="58413"/>
                </a:lnTo>
                <a:lnTo>
                  <a:pt x="73120" y="58413"/>
                </a:lnTo>
                <a:lnTo>
                  <a:pt x="34592" y="58413"/>
                </a:lnTo>
                <a:lnTo>
                  <a:pt x="34592" y="77677"/>
                </a:lnTo>
                <a:lnTo>
                  <a:pt x="56445" y="77677"/>
                </a:lnTo>
                <a:lnTo>
                  <a:pt x="56445" y="82441"/>
                </a:lnTo>
                <a:lnTo>
                  <a:pt x="56445" y="89069"/>
                </a:lnTo>
                <a:cubicBezTo>
                  <a:pt x="56445" y="94455"/>
                  <a:pt x="54892" y="98805"/>
                  <a:pt x="51785" y="101808"/>
                </a:cubicBezTo>
                <a:cubicBezTo>
                  <a:pt x="48677" y="104916"/>
                  <a:pt x="44431" y="106469"/>
                  <a:pt x="39046" y="106469"/>
                </a:cubicBezTo>
                <a:cubicBezTo>
                  <a:pt x="33660" y="106469"/>
                  <a:pt x="29310" y="104916"/>
                  <a:pt x="26203" y="101808"/>
                </a:cubicBezTo>
                <a:cubicBezTo>
                  <a:pt x="23096" y="98701"/>
                  <a:pt x="21439" y="94559"/>
                  <a:pt x="21439" y="89173"/>
                </a:cubicBezTo>
                <a:lnTo>
                  <a:pt x="21439" y="36974"/>
                </a:lnTo>
                <a:cubicBezTo>
                  <a:pt x="21439" y="31692"/>
                  <a:pt x="22992" y="27446"/>
                  <a:pt x="26203" y="24339"/>
                </a:cubicBezTo>
                <a:cubicBezTo>
                  <a:pt x="29310" y="21232"/>
                  <a:pt x="33660" y="19678"/>
                  <a:pt x="39046" y="19678"/>
                </a:cubicBezTo>
                <a:cubicBezTo>
                  <a:pt x="44431" y="19678"/>
                  <a:pt x="48781" y="21232"/>
                  <a:pt x="51785" y="24339"/>
                </a:cubicBezTo>
                <a:cubicBezTo>
                  <a:pt x="54892" y="27446"/>
                  <a:pt x="56445" y="31692"/>
                  <a:pt x="56445" y="37078"/>
                </a:cubicBezTo>
                <a:lnTo>
                  <a:pt x="56445" y="43706"/>
                </a:lnTo>
                <a:lnTo>
                  <a:pt x="77884" y="43706"/>
                </a:lnTo>
                <a:lnTo>
                  <a:pt x="77884" y="37078"/>
                </a:lnTo>
                <a:cubicBezTo>
                  <a:pt x="77884" y="25271"/>
                  <a:pt x="74466" y="16053"/>
                  <a:pt x="67734" y="9632"/>
                </a:cubicBezTo>
                <a:cubicBezTo>
                  <a:pt x="60899" y="3211"/>
                  <a:pt x="51370" y="0"/>
                  <a:pt x="39046" y="0"/>
                </a:cubicBezTo>
                <a:cubicBezTo>
                  <a:pt x="26928" y="0"/>
                  <a:pt x="17400" y="3211"/>
                  <a:pt x="10460" y="9528"/>
                </a:cubicBezTo>
                <a:cubicBezTo>
                  <a:pt x="3521" y="15846"/>
                  <a:pt x="0" y="24546"/>
                  <a:pt x="0" y="35524"/>
                </a:cubicBezTo>
                <a:lnTo>
                  <a:pt x="0" y="90623"/>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8" name="Freeform 37">
            <a:extLst>
              <a:ext uri="{FF2B5EF4-FFF2-40B4-BE49-F238E27FC236}">
                <a16:creationId xmlns:a16="http://schemas.microsoft.com/office/drawing/2014/main" id="{1158803C-F2C1-0F45-893C-2791DBAD2858}"/>
              </a:ext>
            </a:extLst>
          </p:cNvPr>
          <p:cNvSpPr/>
          <p:nvPr/>
        </p:nvSpPr>
        <p:spPr>
          <a:xfrm>
            <a:off x="496882" y="6000726"/>
            <a:ext cx="73534" cy="126043"/>
          </a:xfrm>
          <a:custGeom>
            <a:avLst/>
            <a:gdLst>
              <a:gd name="connsiteX0" fmla="*/ 0 w 73534"/>
              <a:gd name="connsiteY0" fmla="*/ 83787 h 126043"/>
              <a:gd name="connsiteX1" fmla="*/ 0 w 73534"/>
              <a:gd name="connsiteY1" fmla="*/ 89380 h 126043"/>
              <a:gd name="connsiteX2" fmla="*/ 9321 w 73534"/>
              <a:gd name="connsiteY2" fmla="*/ 116619 h 126043"/>
              <a:gd name="connsiteX3" fmla="*/ 36249 w 73534"/>
              <a:gd name="connsiteY3" fmla="*/ 126044 h 126043"/>
              <a:gd name="connsiteX4" fmla="*/ 63591 w 73534"/>
              <a:gd name="connsiteY4" fmla="*/ 116826 h 126043"/>
              <a:gd name="connsiteX5" fmla="*/ 73534 w 73534"/>
              <a:gd name="connsiteY5" fmla="*/ 91969 h 126043"/>
              <a:gd name="connsiteX6" fmla="*/ 73534 w 73534"/>
              <a:gd name="connsiteY6" fmla="*/ 88241 h 126043"/>
              <a:gd name="connsiteX7" fmla="*/ 67113 w 73534"/>
              <a:gd name="connsiteY7" fmla="*/ 68563 h 126043"/>
              <a:gd name="connsiteX8" fmla="*/ 47228 w 73534"/>
              <a:gd name="connsiteY8" fmla="*/ 54477 h 126043"/>
              <a:gd name="connsiteX9" fmla="*/ 36146 w 73534"/>
              <a:gd name="connsiteY9" fmla="*/ 49713 h 126043"/>
              <a:gd name="connsiteX10" fmla="*/ 25478 w 73534"/>
              <a:gd name="connsiteY10" fmla="*/ 42567 h 126043"/>
              <a:gd name="connsiteX11" fmla="*/ 22578 w 73534"/>
              <a:gd name="connsiteY11" fmla="*/ 33556 h 126043"/>
              <a:gd name="connsiteX12" fmla="*/ 22578 w 73534"/>
              <a:gd name="connsiteY12" fmla="*/ 31692 h 126043"/>
              <a:gd name="connsiteX13" fmla="*/ 26410 w 73534"/>
              <a:gd name="connsiteY13" fmla="*/ 22475 h 126043"/>
              <a:gd name="connsiteX14" fmla="*/ 37078 w 73534"/>
              <a:gd name="connsiteY14" fmla="*/ 19264 h 126043"/>
              <a:gd name="connsiteX15" fmla="*/ 47953 w 73534"/>
              <a:gd name="connsiteY15" fmla="*/ 22889 h 126043"/>
              <a:gd name="connsiteX16" fmla="*/ 51163 w 73534"/>
              <a:gd name="connsiteY16" fmla="*/ 33349 h 126043"/>
              <a:gd name="connsiteX17" fmla="*/ 51163 w 73534"/>
              <a:gd name="connsiteY17" fmla="*/ 38942 h 126043"/>
              <a:gd name="connsiteX18" fmla="*/ 72084 w 73534"/>
              <a:gd name="connsiteY18" fmla="*/ 38942 h 126043"/>
              <a:gd name="connsiteX19" fmla="*/ 72084 w 73534"/>
              <a:gd name="connsiteY19" fmla="*/ 33349 h 126043"/>
              <a:gd name="connsiteX20" fmla="*/ 62866 w 73534"/>
              <a:gd name="connsiteY20" fmla="*/ 8700 h 126043"/>
              <a:gd name="connsiteX21" fmla="*/ 37388 w 73534"/>
              <a:gd name="connsiteY21" fmla="*/ 0 h 126043"/>
              <a:gd name="connsiteX22" fmla="*/ 10978 w 73534"/>
              <a:gd name="connsiteY22" fmla="*/ 8907 h 126043"/>
              <a:gd name="connsiteX23" fmla="*/ 1243 w 73534"/>
              <a:gd name="connsiteY23" fmla="*/ 32417 h 126043"/>
              <a:gd name="connsiteX24" fmla="*/ 1243 w 73534"/>
              <a:gd name="connsiteY24" fmla="*/ 36146 h 126043"/>
              <a:gd name="connsiteX25" fmla="*/ 7561 w 73534"/>
              <a:gd name="connsiteY25" fmla="*/ 54685 h 126043"/>
              <a:gd name="connsiteX26" fmla="*/ 26824 w 73534"/>
              <a:gd name="connsiteY26" fmla="*/ 68252 h 126043"/>
              <a:gd name="connsiteX27" fmla="*/ 37596 w 73534"/>
              <a:gd name="connsiteY27" fmla="*/ 73016 h 126043"/>
              <a:gd name="connsiteX28" fmla="*/ 48677 w 73534"/>
              <a:gd name="connsiteY28" fmla="*/ 80577 h 126043"/>
              <a:gd name="connsiteX29" fmla="*/ 51992 w 73534"/>
              <a:gd name="connsiteY29" fmla="*/ 90623 h 126043"/>
              <a:gd name="connsiteX30" fmla="*/ 51992 w 73534"/>
              <a:gd name="connsiteY30" fmla="*/ 92487 h 126043"/>
              <a:gd name="connsiteX31" fmla="*/ 47849 w 73534"/>
              <a:gd name="connsiteY31" fmla="*/ 102844 h 126043"/>
              <a:gd name="connsiteX32" fmla="*/ 36249 w 73534"/>
              <a:gd name="connsiteY32" fmla="*/ 106573 h 126043"/>
              <a:gd name="connsiteX33" fmla="*/ 20921 w 73534"/>
              <a:gd name="connsiteY33" fmla="*/ 89380 h 126043"/>
              <a:gd name="connsiteX34" fmla="*/ 20921 w 73534"/>
              <a:gd name="connsiteY34" fmla="*/ 83787 h 126043"/>
              <a:gd name="connsiteX35" fmla="*/ 0 w 73534"/>
              <a:gd name="connsiteY35" fmla="*/ 83787 h 126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534" h="126043">
                <a:moveTo>
                  <a:pt x="0" y="83787"/>
                </a:moveTo>
                <a:lnTo>
                  <a:pt x="0" y="89380"/>
                </a:lnTo>
                <a:cubicBezTo>
                  <a:pt x="0" y="101187"/>
                  <a:pt x="3107" y="110301"/>
                  <a:pt x="9321" y="116619"/>
                </a:cubicBezTo>
                <a:cubicBezTo>
                  <a:pt x="15535" y="122937"/>
                  <a:pt x="24546" y="126044"/>
                  <a:pt x="36249" y="126044"/>
                </a:cubicBezTo>
                <a:cubicBezTo>
                  <a:pt x="47849" y="126044"/>
                  <a:pt x="56963" y="122937"/>
                  <a:pt x="63591" y="116826"/>
                </a:cubicBezTo>
                <a:cubicBezTo>
                  <a:pt x="70220" y="110612"/>
                  <a:pt x="73534" y="102430"/>
                  <a:pt x="73534" y="91969"/>
                </a:cubicBezTo>
                <a:lnTo>
                  <a:pt x="73534" y="88241"/>
                </a:lnTo>
                <a:cubicBezTo>
                  <a:pt x="73534" y="80577"/>
                  <a:pt x="71359" y="74052"/>
                  <a:pt x="67113" y="68563"/>
                </a:cubicBezTo>
                <a:cubicBezTo>
                  <a:pt x="62866" y="63177"/>
                  <a:pt x="56238" y="58413"/>
                  <a:pt x="47228" y="54477"/>
                </a:cubicBezTo>
                <a:lnTo>
                  <a:pt x="36146" y="49713"/>
                </a:lnTo>
                <a:cubicBezTo>
                  <a:pt x="30967" y="47538"/>
                  <a:pt x="27446" y="45156"/>
                  <a:pt x="25478" y="42567"/>
                </a:cubicBezTo>
                <a:cubicBezTo>
                  <a:pt x="23614" y="40081"/>
                  <a:pt x="22578" y="37078"/>
                  <a:pt x="22578" y="33556"/>
                </a:cubicBezTo>
                <a:lnTo>
                  <a:pt x="22578" y="31692"/>
                </a:lnTo>
                <a:cubicBezTo>
                  <a:pt x="22578" y="27757"/>
                  <a:pt x="23821" y="24649"/>
                  <a:pt x="26410" y="22475"/>
                </a:cubicBezTo>
                <a:cubicBezTo>
                  <a:pt x="28896" y="20300"/>
                  <a:pt x="32521" y="19264"/>
                  <a:pt x="37078" y="19264"/>
                </a:cubicBezTo>
                <a:cubicBezTo>
                  <a:pt x="42153" y="19264"/>
                  <a:pt x="45778" y="20507"/>
                  <a:pt x="47953" y="22889"/>
                </a:cubicBezTo>
                <a:cubicBezTo>
                  <a:pt x="50127" y="25271"/>
                  <a:pt x="51163" y="28792"/>
                  <a:pt x="51163" y="33349"/>
                </a:cubicBezTo>
                <a:lnTo>
                  <a:pt x="51163" y="38942"/>
                </a:lnTo>
                <a:lnTo>
                  <a:pt x="72084" y="38942"/>
                </a:lnTo>
                <a:lnTo>
                  <a:pt x="72084" y="33349"/>
                </a:lnTo>
                <a:cubicBezTo>
                  <a:pt x="72084" y="22682"/>
                  <a:pt x="68977" y="14500"/>
                  <a:pt x="62866" y="8700"/>
                </a:cubicBezTo>
                <a:cubicBezTo>
                  <a:pt x="56756" y="2900"/>
                  <a:pt x="48263" y="0"/>
                  <a:pt x="37388" y="0"/>
                </a:cubicBezTo>
                <a:cubicBezTo>
                  <a:pt x="26307" y="0"/>
                  <a:pt x="17503" y="3004"/>
                  <a:pt x="10978" y="8907"/>
                </a:cubicBezTo>
                <a:cubicBezTo>
                  <a:pt x="4453" y="14810"/>
                  <a:pt x="1243" y="22682"/>
                  <a:pt x="1243" y="32417"/>
                </a:cubicBezTo>
                <a:lnTo>
                  <a:pt x="1243" y="36146"/>
                </a:lnTo>
                <a:cubicBezTo>
                  <a:pt x="1243" y="43292"/>
                  <a:pt x="3314" y="49506"/>
                  <a:pt x="7561" y="54685"/>
                </a:cubicBezTo>
                <a:cubicBezTo>
                  <a:pt x="11807" y="59863"/>
                  <a:pt x="18228" y="64420"/>
                  <a:pt x="26824" y="68252"/>
                </a:cubicBezTo>
                <a:lnTo>
                  <a:pt x="37596" y="73016"/>
                </a:lnTo>
                <a:cubicBezTo>
                  <a:pt x="42774" y="75398"/>
                  <a:pt x="46503" y="77884"/>
                  <a:pt x="48677" y="80577"/>
                </a:cubicBezTo>
                <a:cubicBezTo>
                  <a:pt x="50852" y="83270"/>
                  <a:pt x="51992" y="86584"/>
                  <a:pt x="51992" y="90623"/>
                </a:cubicBezTo>
                <a:lnTo>
                  <a:pt x="51992" y="92487"/>
                </a:lnTo>
                <a:cubicBezTo>
                  <a:pt x="51992" y="96941"/>
                  <a:pt x="50645" y="100358"/>
                  <a:pt x="47849" y="102844"/>
                </a:cubicBezTo>
                <a:cubicBezTo>
                  <a:pt x="45053" y="105330"/>
                  <a:pt x="41221" y="106573"/>
                  <a:pt x="36249" y="106573"/>
                </a:cubicBezTo>
                <a:cubicBezTo>
                  <a:pt x="25996" y="106573"/>
                  <a:pt x="20921" y="100876"/>
                  <a:pt x="20921" y="89380"/>
                </a:cubicBezTo>
                <a:lnTo>
                  <a:pt x="20921" y="83787"/>
                </a:lnTo>
                <a:lnTo>
                  <a:pt x="0" y="83787"/>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9" name="Freeform 38">
            <a:extLst>
              <a:ext uri="{FF2B5EF4-FFF2-40B4-BE49-F238E27FC236}">
                <a16:creationId xmlns:a16="http://schemas.microsoft.com/office/drawing/2014/main" id="{8FC3B35D-17DB-AB4D-BA17-02682B6C3378}"/>
              </a:ext>
            </a:extLst>
          </p:cNvPr>
          <p:cNvSpPr/>
          <p:nvPr/>
        </p:nvSpPr>
        <p:spPr>
          <a:xfrm>
            <a:off x="645607" y="6003005"/>
            <a:ext cx="85651" cy="121486"/>
          </a:xfrm>
          <a:custGeom>
            <a:avLst/>
            <a:gdLst>
              <a:gd name="connsiteX0" fmla="*/ 30139 w 85651"/>
              <a:gd name="connsiteY0" fmla="*/ 0 h 121486"/>
              <a:gd name="connsiteX1" fmla="*/ 0 w 85651"/>
              <a:gd name="connsiteY1" fmla="*/ 118380 h 121486"/>
              <a:gd name="connsiteX2" fmla="*/ 0 w 85651"/>
              <a:gd name="connsiteY2" fmla="*/ 121487 h 121486"/>
              <a:gd name="connsiteX3" fmla="*/ 21853 w 85651"/>
              <a:gd name="connsiteY3" fmla="*/ 121487 h 121486"/>
              <a:gd name="connsiteX4" fmla="*/ 27446 w 85651"/>
              <a:gd name="connsiteY4" fmla="*/ 97976 h 121486"/>
              <a:gd name="connsiteX5" fmla="*/ 58413 w 85651"/>
              <a:gd name="connsiteY5" fmla="*/ 97976 h 121486"/>
              <a:gd name="connsiteX6" fmla="*/ 63799 w 85651"/>
              <a:gd name="connsiteY6" fmla="*/ 121487 h 121486"/>
              <a:gd name="connsiteX7" fmla="*/ 85652 w 85651"/>
              <a:gd name="connsiteY7" fmla="*/ 121487 h 121486"/>
              <a:gd name="connsiteX8" fmla="*/ 85652 w 85651"/>
              <a:gd name="connsiteY8" fmla="*/ 118380 h 121486"/>
              <a:gd name="connsiteX9" fmla="*/ 55617 w 85651"/>
              <a:gd name="connsiteY9" fmla="*/ 0 h 121486"/>
              <a:gd name="connsiteX10" fmla="*/ 30139 w 85651"/>
              <a:gd name="connsiteY10" fmla="*/ 0 h 121486"/>
              <a:gd name="connsiteX11" fmla="*/ 31796 w 85651"/>
              <a:gd name="connsiteY11" fmla="*/ 78713 h 121486"/>
              <a:gd name="connsiteX12" fmla="*/ 42670 w 85651"/>
              <a:gd name="connsiteY12" fmla="*/ 31071 h 121486"/>
              <a:gd name="connsiteX13" fmla="*/ 53752 w 85651"/>
              <a:gd name="connsiteY13" fmla="*/ 78713 h 121486"/>
              <a:gd name="connsiteX14" fmla="*/ 31796 w 85651"/>
              <a:gd name="connsiteY14" fmla="*/ 78713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651" h="121486">
                <a:moveTo>
                  <a:pt x="30139" y="0"/>
                </a:moveTo>
                <a:lnTo>
                  <a:pt x="0" y="118380"/>
                </a:lnTo>
                <a:lnTo>
                  <a:pt x="0" y="121487"/>
                </a:lnTo>
                <a:lnTo>
                  <a:pt x="21853" y="121487"/>
                </a:lnTo>
                <a:lnTo>
                  <a:pt x="27446" y="97976"/>
                </a:lnTo>
                <a:lnTo>
                  <a:pt x="58413" y="97976"/>
                </a:lnTo>
                <a:lnTo>
                  <a:pt x="63799" y="121487"/>
                </a:lnTo>
                <a:lnTo>
                  <a:pt x="85652" y="121487"/>
                </a:lnTo>
                <a:lnTo>
                  <a:pt x="85652" y="118380"/>
                </a:lnTo>
                <a:lnTo>
                  <a:pt x="55617" y="0"/>
                </a:lnTo>
                <a:lnTo>
                  <a:pt x="30139" y="0"/>
                </a:lnTo>
                <a:close/>
                <a:moveTo>
                  <a:pt x="31796" y="78713"/>
                </a:moveTo>
                <a:lnTo>
                  <a:pt x="42670" y="31071"/>
                </a:lnTo>
                <a:lnTo>
                  <a:pt x="53752" y="78713"/>
                </a:lnTo>
                <a:lnTo>
                  <a:pt x="31796" y="78713"/>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0" name="Freeform 39">
            <a:extLst>
              <a:ext uri="{FF2B5EF4-FFF2-40B4-BE49-F238E27FC236}">
                <a16:creationId xmlns:a16="http://schemas.microsoft.com/office/drawing/2014/main" id="{7CBEE2E1-A407-4845-B0C0-D662312DA05B}"/>
              </a:ext>
            </a:extLst>
          </p:cNvPr>
          <p:cNvSpPr/>
          <p:nvPr/>
        </p:nvSpPr>
        <p:spPr>
          <a:xfrm>
            <a:off x="579220" y="6003005"/>
            <a:ext cx="71151" cy="121486"/>
          </a:xfrm>
          <a:custGeom>
            <a:avLst/>
            <a:gdLst>
              <a:gd name="connsiteX0" fmla="*/ 0 w 71151"/>
              <a:gd name="connsiteY0" fmla="*/ 19678 h 121486"/>
              <a:gd name="connsiteX1" fmla="*/ 0 w 71151"/>
              <a:gd name="connsiteY1" fmla="*/ 20196 h 121486"/>
              <a:gd name="connsiteX2" fmla="*/ 24857 w 71151"/>
              <a:gd name="connsiteY2" fmla="*/ 20196 h 121486"/>
              <a:gd name="connsiteX3" fmla="*/ 24857 w 71151"/>
              <a:gd name="connsiteY3" fmla="*/ 121487 h 121486"/>
              <a:gd name="connsiteX4" fmla="*/ 46295 w 71151"/>
              <a:gd name="connsiteY4" fmla="*/ 121487 h 121486"/>
              <a:gd name="connsiteX5" fmla="*/ 46295 w 71151"/>
              <a:gd name="connsiteY5" fmla="*/ 20196 h 121486"/>
              <a:gd name="connsiteX6" fmla="*/ 71152 w 71151"/>
              <a:gd name="connsiteY6" fmla="*/ 20196 h 121486"/>
              <a:gd name="connsiteX7" fmla="*/ 71152 w 71151"/>
              <a:gd name="connsiteY7" fmla="*/ 19678 h 121486"/>
              <a:gd name="connsiteX8" fmla="*/ 71152 w 71151"/>
              <a:gd name="connsiteY8" fmla="*/ 0 h 121486"/>
              <a:gd name="connsiteX9" fmla="*/ 0 w 71151"/>
              <a:gd name="connsiteY9"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151" h="121486">
                <a:moveTo>
                  <a:pt x="0" y="19678"/>
                </a:moveTo>
                <a:lnTo>
                  <a:pt x="0" y="20196"/>
                </a:lnTo>
                <a:lnTo>
                  <a:pt x="24857" y="20196"/>
                </a:lnTo>
                <a:lnTo>
                  <a:pt x="24857" y="121487"/>
                </a:lnTo>
                <a:lnTo>
                  <a:pt x="46295" y="121487"/>
                </a:lnTo>
                <a:lnTo>
                  <a:pt x="46295" y="20196"/>
                </a:lnTo>
                <a:lnTo>
                  <a:pt x="71152" y="20196"/>
                </a:lnTo>
                <a:lnTo>
                  <a:pt x="71152" y="19678"/>
                </a:lnTo>
                <a:lnTo>
                  <a:pt x="71152" y="0"/>
                </a:lnTo>
                <a:lnTo>
                  <a:pt x="0"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1" name="Freeform 40">
            <a:extLst>
              <a:ext uri="{FF2B5EF4-FFF2-40B4-BE49-F238E27FC236}">
                <a16:creationId xmlns:a16="http://schemas.microsoft.com/office/drawing/2014/main" id="{431EC798-5BB3-4D49-9075-F4A3E951AED1}"/>
              </a:ext>
            </a:extLst>
          </p:cNvPr>
          <p:cNvSpPr/>
          <p:nvPr/>
        </p:nvSpPr>
        <p:spPr>
          <a:xfrm>
            <a:off x="726288" y="6003005"/>
            <a:ext cx="71151" cy="121486"/>
          </a:xfrm>
          <a:custGeom>
            <a:avLst/>
            <a:gdLst>
              <a:gd name="connsiteX0" fmla="*/ 0 w 71151"/>
              <a:gd name="connsiteY0" fmla="*/ 0 h 121486"/>
              <a:gd name="connsiteX1" fmla="*/ 0 w 71151"/>
              <a:gd name="connsiteY1" fmla="*/ 19678 h 121486"/>
              <a:gd name="connsiteX2" fmla="*/ 0 w 71151"/>
              <a:gd name="connsiteY2" fmla="*/ 20196 h 121486"/>
              <a:gd name="connsiteX3" fmla="*/ 24857 w 71151"/>
              <a:gd name="connsiteY3" fmla="*/ 20196 h 121486"/>
              <a:gd name="connsiteX4" fmla="*/ 24857 w 71151"/>
              <a:gd name="connsiteY4" fmla="*/ 121487 h 121486"/>
              <a:gd name="connsiteX5" fmla="*/ 46295 w 71151"/>
              <a:gd name="connsiteY5" fmla="*/ 121487 h 121486"/>
              <a:gd name="connsiteX6" fmla="*/ 46295 w 71151"/>
              <a:gd name="connsiteY6" fmla="*/ 20196 h 121486"/>
              <a:gd name="connsiteX7" fmla="*/ 71152 w 71151"/>
              <a:gd name="connsiteY7" fmla="*/ 20196 h 121486"/>
              <a:gd name="connsiteX8" fmla="*/ 71152 w 71151"/>
              <a:gd name="connsiteY8" fmla="*/ 0 h 121486"/>
              <a:gd name="connsiteX9" fmla="*/ 71152 w 71151"/>
              <a:gd name="connsiteY9"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151" h="121486">
                <a:moveTo>
                  <a:pt x="0" y="0"/>
                </a:moveTo>
                <a:lnTo>
                  <a:pt x="0" y="19678"/>
                </a:lnTo>
                <a:lnTo>
                  <a:pt x="0" y="20196"/>
                </a:lnTo>
                <a:lnTo>
                  <a:pt x="24857" y="20196"/>
                </a:lnTo>
                <a:lnTo>
                  <a:pt x="24857" y="121487"/>
                </a:lnTo>
                <a:lnTo>
                  <a:pt x="46295" y="121487"/>
                </a:lnTo>
                <a:lnTo>
                  <a:pt x="46295" y="20196"/>
                </a:lnTo>
                <a:lnTo>
                  <a:pt x="71152" y="20196"/>
                </a:lnTo>
                <a:lnTo>
                  <a:pt x="71152" y="0"/>
                </a:lnTo>
                <a:lnTo>
                  <a:pt x="71152"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2" name="Freeform 41">
            <a:extLst>
              <a:ext uri="{FF2B5EF4-FFF2-40B4-BE49-F238E27FC236}">
                <a16:creationId xmlns:a16="http://schemas.microsoft.com/office/drawing/2014/main" id="{B8C75117-9632-DA4E-B206-FCE18E16974C}"/>
              </a:ext>
            </a:extLst>
          </p:cNvPr>
          <p:cNvSpPr/>
          <p:nvPr/>
        </p:nvSpPr>
        <p:spPr>
          <a:xfrm>
            <a:off x="811525" y="6003005"/>
            <a:ext cx="65041" cy="121486"/>
          </a:xfrm>
          <a:custGeom>
            <a:avLst/>
            <a:gdLst>
              <a:gd name="connsiteX0" fmla="*/ 0 w 65041"/>
              <a:gd name="connsiteY0" fmla="*/ 0 h 121486"/>
              <a:gd name="connsiteX1" fmla="*/ 0 w 65041"/>
              <a:gd name="connsiteY1" fmla="*/ 121487 h 121486"/>
              <a:gd name="connsiteX2" fmla="*/ 1761 w 65041"/>
              <a:gd name="connsiteY2" fmla="*/ 121487 h 121486"/>
              <a:gd name="connsiteX3" fmla="*/ 65041 w 65041"/>
              <a:gd name="connsiteY3" fmla="*/ 121487 h 121486"/>
              <a:gd name="connsiteX4" fmla="*/ 65041 w 65041"/>
              <a:gd name="connsiteY4" fmla="*/ 101808 h 121486"/>
              <a:gd name="connsiteX5" fmla="*/ 65041 w 65041"/>
              <a:gd name="connsiteY5" fmla="*/ 101187 h 121486"/>
              <a:gd name="connsiteX6" fmla="*/ 21542 w 65041"/>
              <a:gd name="connsiteY6" fmla="*/ 101187 h 121486"/>
              <a:gd name="connsiteX7" fmla="*/ 21542 w 65041"/>
              <a:gd name="connsiteY7" fmla="*/ 70841 h 121486"/>
              <a:gd name="connsiteX8" fmla="*/ 61831 w 65041"/>
              <a:gd name="connsiteY8" fmla="*/ 70841 h 121486"/>
              <a:gd name="connsiteX9" fmla="*/ 61831 w 65041"/>
              <a:gd name="connsiteY9" fmla="*/ 70531 h 121486"/>
              <a:gd name="connsiteX10" fmla="*/ 61831 w 65041"/>
              <a:gd name="connsiteY10" fmla="*/ 51060 h 121486"/>
              <a:gd name="connsiteX11" fmla="*/ 61831 w 65041"/>
              <a:gd name="connsiteY11" fmla="*/ 50645 h 121486"/>
              <a:gd name="connsiteX12" fmla="*/ 21542 w 65041"/>
              <a:gd name="connsiteY12" fmla="*/ 50645 h 121486"/>
              <a:gd name="connsiteX13" fmla="*/ 21542 w 65041"/>
              <a:gd name="connsiteY13" fmla="*/ 20196 h 121486"/>
              <a:gd name="connsiteX14" fmla="*/ 65041 w 65041"/>
              <a:gd name="connsiteY14" fmla="*/ 20196 h 121486"/>
              <a:gd name="connsiteX15" fmla="*/ 65041 w 65041"/>
              <a:gd name="connsiteY15" fmla="*/ 19678 h 121486"/>
              <a:gd name="connsiteX16" fmla="*/ 65041 w 65041"/>
              <a:gd name="connsiteY16" fmla="*/ 0 h 121486"/>
              <a:gd name="connsiteX17" fmla="*/ 1761 w 65041"/>
              <a:gd name="connsiteY17"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5041" h="121486">
                <a:moveTo>
                  <a:pt x="0" y="0"/>
                </a:moveTo>
                <a:lnTo>
                  <a:pt x="0" y="121487"/>
                </a:lnTo>
                <a:lnTo>
                  <a:pt x="1761" y="121487"/>
                </a:lnTo>
                <a:lnTo>
                  <a:pt x="65041" y="121487"/>
                </a:lnTo>
                <a:lnTo>
                  <a:pt x="65041" y="101808"/>
                </a:lnTo>
                <a:lnTo>
                  <a:pt x="65041" y="101187"/>
                </a:lnTo>
                <a:lnTo>
                  <a:pt x="21542" y="101187"/>
                </a:lnTo>
                <a:lnTo>
                  <a:pt x="21542" y="70841"/>
                </a:lnTo>
                <a:lnTo>
                  <a:pt x="61831" y="70841"/>
                </a:lnTo>
                <a:lnTo>
                  <a:pt x="61831" y="70531"/>
                </a:lnTo>
                <a:lnTo>
                  <a:pt x="61831" y="51060"/>
                </a:lnTo>
                <a:lnTo>
                  <a:pt x="61831" y="50645"/>
                </a:lnTo>
                <a:lnTo>
                  <a:pt x="21542" y="50645"/>
                </a:lnTo>
                <a:lnTo>
                  <a:pt x="21542" y="20196"/>
                </a:lnTo>
                <a:lnTo>
                  <a:pt x="65041" y="20196"/>
                </a:lnTo>
                <a:lnTo>
                  <a:pt x="65041" y="19678"/>
                </a:lnTo>
                <a:lnTo>
                  <a:pt x="65041" y="0"/>
                </a:lnTo>
                <a:lnTo>
                  <a:pt x="1761"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3" name="Freeform 42">
            <a:extLst>
              <a:ext uri="{FF2B5EF4-FFF2-40B4-BE49-F238E27FC236}">
                <a16:creationId xmlns:a16="http://schemas.microsoft.com/office/drawing/2014/main" id="{5B8F510E-82C7-3546-A67E-E5F54F3D0C83}"/>
              </a:ext>
            </a:extLst>
          </p:cNvPr>
          <p:cNvSpPr/>
          <p:nvPr/>
        </p:nvSpPr>
        <p:spPr>
          <a:xfrm>
            <a:off x="414338" y="5942209"/>
            <a:ext cx="20195" cy="283468"/>
          </a:xfrm>
          <a:custGeom>
            <a:avLst/>
            <a:gdLst>
              <a:gd name="connsiteX0" fmla="*/ 0 w 20195"/>
              <a:gd name="connsiteY0" fmla="*/ 0 h 283468"/>
              <a:gd name="connsiteX1" fmla="*/ 20196 w 20195"/>
              <a:gd name="connsiteY1" fmla="*/ 0 h 283468"/>
              <a:gd name="connsiteX2" fmla="*/ 20196 w 20195"/>
              <a:gd name="connsiteY2" fmla="*/ 283469 h 283468"/>
              <a:gd name="connsiteX3" fmla="*/ 0 w 20195"/>
              <a:gd name="connsiteY3" fmla="*/ 283469 h 283468"/>
            </a:gdLst>
            <a:ahLst/>
            <a:cxnLst>
              <a:cxn ang="0">
                <a:pos x="connsiteX0" y="connsiteY0"/>
              </a:cxn>
              <a:cxn ang="0">
                <a:pos x="connsiteX1" y="connsiteY1"/>
              </a:cxn>
              <a:cxn ang="0">
                <a:pos x="connsiteX2" y="connsiteY2"/>
              </a:cxn>
              <a:cxn ang="0">
                <a:pos x="connsiteX3" y="connsiteY3"/>
              </a:cxn>
            </a:cxnLst>
            <a:rect l="l" t="t" r="r" b="b"/>
            <a:pathLst>
              <a:path w="20195" h="283468">
                <a:moveTo>
                  <a:pt x="0" y="0"/>
                </a:moveTo>
                <a:lnTo>
                  <a:pt x="20196" y="0"/>
                </a:lnTo>
                <a:lnTo>
                  <a:pt x="20196" y="283469"/>
                </a:lnTo>
                <a:lnTo>
                  <a:pt x="0" y="283469"/>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4" name="Freeform 43">
            <a:extLst>
              <a:ext uri="{FF2B5EF4-FFF2-40B4-BE49-F238E27FC236}">
                <a16:creationId xmlns:a16="http://schemas.microsoft.com/office/drawing/2014/main" id="{6672D234-2258-3B46-84A4-70CA96AAEEB7}"/>
              </a:ext>
            </a:extLst>
          </p:cNvPr>
          <p:cNvSpPr/>
          <p:nvPr/>
        </p:nvSpPr>
        <p:spPr>
          <a:xfrm>
            <a:off x="516767" y="6488951"/>
            <a:ext cx="1035" cy="20195"/>
          </a:xfrm>
          <a:custGeom>
            <a:avLst/>
            <a:gdLst>
              <a:gd name="connsiteX0" fmla="*/ 0 w 1035"/>
              <a:gd name="connsiteY0" fmla="*/ 0 h 20195"/>
              <a:gd name="connsiteX1" fmla="*/ 0 w 1035"/>
              <a:gd name="connsiteY1" fmla="*/ 20196 h 20195"/>
            </a:gdLst>
            <a:ahLst/>
            <a:cxnLst>
              <a:cxn ang="0">
                <a:pos x="connsiteX0" y="connsiteY0"/>
              </a:cxn>
              <a:cxn ang="0">
                <a:pos x="connsiteX1" y="connsiteY1"/>
              </a:cxn>
            </a:cxnLst>
            <a:rect l="l" t="t" r="r" b="b"/>
            <a:pathLst>
              <a:path w="1035" h="20195">
                <a:moveTo>
                  <a:pt x="0" y="0"/>
                </a:moveTo>
                <a:lnTo>
                  <a:pt x="0" y="20196"/>
                </a:lnTo>
              </a:path>
            </a:pathLst>
          </a:custGeom>
          <a:ln w="1025" cap="flat">
            <a:noFill/>
            <a:prstDash val="solid"/>
            <a:miter/>
          </a:ln>
        </p:spPr>
        <p:txBody>
          <a:bodyPr rtlCol="0" anchor="ctr"/>
          <a:lstStyle/>
          <a:p>
            <a:endParaRPr lang="en-GB">
              <a:latin typeface="Unica 77 LL" panose="020B0504010101010104" pitchFamily="34" charset="77"/>
            </a:endParaRPr>
          </a:p>
        </p:txBody>
      </p:sp>
      <p:sp>
        <p:nvSpPr>
          <p:cNvPr id="45" name="Freeform 44">
            <a:extLst>
              <a:ext uri="{FF2B5EF4-FFF2-40B4-BE49-F238E27FC236}">
                <a16:creationId xmlns:a16="http://schemas.microsoft.com/office/drawing/2014/main" id="{65348919-061E-4342-A2E7-9202BFB6FCBA}"/>
              </a:ext>
            </a:extLst>
          </p:cNvPr>
          <p:cNvSpPr/>
          <p:nvPr/>
        </p:nvSpPr>
        <p:spPr>
          <a:xfrm>
            <a:off x="981275" y="6225678"/>
            <a:ext cx="20195" cy="263272"/>
          </a:xfrm>
          <a:custGeom>
            <a:avLst/>
            <a:gdLst>
              <a:gd name="connsiteX0" fmla="*/ 20196 w 20195"/>
              <a:gd name="connsiteY0" fmla="*/ 263273 h 263272"/>
              <a:gd name="connsiteX1" fmla="*/ 20196 w 20195"/>
              <a:gd name="connsiteY1" fmla="*/ 0 h 263272"/>
              <a:gd name="connsiteX2" fmla="*/ 0 w 20195"/>
              <a:gd name="connsiteY2" fmla="*/ 0 h 263272"/>
              <a:gd name="connsiteX3" fmla="*/ 0 w 20195"/>
              <a:gd name="connsiteY3" fmla="*/ 263273 h 263272"/>
            </a:gdLst>
            <a:ahLst/>
            <a:cxnLst>
              <a:cxn ang="0">
                <a:pos x="connsiteX0" y="connsiteY0"/>
              </a:cxn>
              <a:cxn ang="0">
                <a:pos x="connsiteX1" y="connsiteY1"/>
              </a:cxn>
              <a:cxn ang="0">
                <a:pos x="connsiteX2" y="connsiteY2"/>
              </a:cxn>
              <a:cxn ang="0">
                <a:pos x="connsiteX3" y="connsiteY3"/>
              </a:cxn>
            </a:cxnLst>
            <a:rect l="l" t="t" r="r" b="b"/>
            <a:pathLst>
              <a:path w="20195" h="263272">
                <a:moveTo>
                  <a:pt x="20196" y="263273"/>
                </a:moveTo>
                <a:lnTo>
                  <a:pt x="20196" y="0"/>
                </a:lnTo>
                <a:lnTo>
                  <a:pt x="0" y="0"/>
                </a:lnTo>
                <a:lnTo>
                  <a:pt x="0" y="263273"/>
                </a:lnTo>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Tree>
    <p:extLst>
      <p:ext uri="{BB962C8B-B14F-4D97-AF65-F5344CB8AC3E}">
        <p14:creationId xmlns:p14="http://schemas.microsoft.com/office/powerpoint/2010/main" val="22282193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150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left)">
                                      <p:cBhvr>
                                        <p:cTn id="7" dur="500"/>
                                        <p:tgtEl>
                                          <p:spTgt spid="6">
                                            <p:txEl>
                                              <p:pRg st="0" end="0"/>
                                            </p:txEl>
                                          </p:spTgt>
                                        </p:tgtEl>
                                      </p:cBhvr>
                                    </p:animEffect>
                                  </p:childTnLst>
                                </p:cTn>
                              </p:par>
                              <p:par>
                                <p:cTn id="8" presetID="22" presetClass="entr" presetSubtype="8" fill="hold" grpId="0" nodeType="withEffect">
                                  <p:stCondLst>
                                    <p:cond delay="180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wipe(left)">
                                      <p:cBhvr>
                                        <p:cTn id="10" dur="500"/>
                                        <p:tgtEl>
                                          <p:spTgt spid="6">
                                            <p:txEl>
                                              <p:pRg st="1" end="1"/>
                                            </p:txEl>
                                          </p:spTgt>
                                        </p:tgtEl>
                                      </p:cBhvr>
                                    </p:animEffect>
                                  </p:childTnLst>
                                </p:cTn>
                              </p:par>
                              <p:par>
                                <p:cTn id="11" presetID="22" presetClass="entr" presetSubtype="8" fill="hold" grpId="0" nodeType="withEffect">
                                  <p:stCondLst>
                                    <p:cond delay="2500"/>
                                  </p:stCondLst>
                                  <p:childTnLst>
                                    <p:set>
                                      <p:cBhvr>
                                        <p:cTn id="12" dur="1" fill="hold">
                                          <p:stCondLst>
                                            <p:cond delay="0"/>
                                          </p:stCondLst>
                                        </p:cTn>
                                        <p:tgtEl>
                                          <p:spTgt spid="8">
                                            <p:txEl>
                                              <p:pRg st="0" end="0"/>
                                            </p:txEl>
                                          </p:spTgt>
                                        </p:tgtEl>
                                        <p:attrNameLst>
                                          <p:attrName>style.visibility</p:attrName>
                                        </p:attrNameLst>
                                      </p:cBhvr>
                                      <p:to>
                                        <p:strVal val="visible"/>
                                      </p:to>
                                    </p:set>
                                    <p:animEffect transition="in" filter="wipe(left)">
                                      <p:cBhvr>
                                        <p:cTn id="13" dur="500"/>
                                        <p:tgtEl>
                                          <p:spTgt spid="8">
                                            <p:txEl>
                                              <p:pRg st="0" end="0"/>
                                            </p:txEl>
                                          </p:spTgt>
                                        </p:tgtEl>
                                      </p:cBhvr>
                                    </p:animEffect>
                                  </p:childTnLst>
                                </p:cTn>
                              </p:par>
                              <p:par>
                                <p:cTn id="14" presetID="22" presetClass="entr" presetSubtype="2" fill="hold" grpId="0" nodeType="withEffect">
                                  <p:stCondLst>
                                    <p:cond delay="0"/>
                                  </p:stCondLst>
                                  <p:childTnLst>
                                    <p:set>
                                      <p:cBhvr>
                                        <p:cTn id="15" dur="1" fill="hold">
                                          <p:stCondLst>
                                            <p:cond delay="0"/>
                                          </p:stCondLst>
                                        </p:cTn>
                                        <p:tgtEl>
                                          <p:spTgt spid="33"/>
                                        </p:tgtEl>
                                        <p:attrNameLst>
                                          <p:attrName>style.visibility</p:attrName>
                                        </p:attrNameLst>
                                      </p:cBhvr>
                                      <p:to>
                                        <p:strVal val="visible"/>
                                      </p:to>
                                    </p:set>
                                    <p:animEffect transition="in" filter="wipe(right)">
                                      <p:cBhvr>
                                        <p:cTn id="16" dur="1000"/>
                                        <p:tgtEl>
                                          <p:spTgt spid="33"/>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35"/>
                                        </p:tgtEl>
                                        <p:attrNameLst>
                                          <p:attrName>style.visibility</p:attrName>
                                        </p:attrNameLst>
                                      </p:cBhvr>
                                      <p:to>
                                        <p:strVal val="visible"/>
                                      </p:to>
                                    </p:set>
                                    <p:animEffect transition="in" filter="wipe(left)">
                                      <p:cBhvr>
                                        <p:cTn id="19" dur="1000"/>
                                        <p:tgtEl>
                                          <p:spTgt spid="35"/>
                                        </p:tgtEl>
                                      </p:cBhvr>
                                    </p:animEffect>
                                  </p:childTnLst>
                                </p:cTn>
                              </p:par>
                              <p:par>
                                <p:cTn id="20" presetID="22" presetClass="entr" presetSubtype="1" fill="hold" grpId="0" nodeType="withEffect">
                                  <p:stCondLst>
                                    <p:cond delay="800"/>
                                  </p:stCondLst>
                                  <p:childTnLst>
                                    <p:set>
                                      <p:cBhvr>
                                        <p:cTn id="21" dur="1" fill="hold">
                                          <p:stCondLst>
                                            <p:cond delay="0"/>
                                          </p:stCondLst>
                                        </p:cTn>
                                        <p:tgtEl>
                                          <p:spTgt spid="43"/>
                                        </p:tgtEl>
                                        <p:attrNameLst>
                                          <p:attrName>style.visibility</p:attrName>
                                        </p:attrNameLst>
                                      </p:cBhvr>
                                      <p:to>
                                        <p:strVal val="visible"/>
                                      </p:to>
                                    </p:set>
                                    <p:animEffect transition="in" filter="wipe(up)">
                                      <p:cBhvr>
                                        <p:cTn id="22" dur="1000"/>
                                        <p:tgtEl>
                                          <p:spTgt spid="43"/>
                                        </p:tgtEl>
                                      </p:cBhvr>
                                    </p:animEffect>
                                  </p:childTnLst>
                                </p:cTn>
                              </p:par>
                              <p:par>
                                <p:cTn id="23" presetID="22" presetClass="entr" presetSubtype="4" fill="hold" grpId="0" nodeType="withEffect">
                                  <p:stCondLst>
                                    <p:cond delay="800"/>
                                  </p:stCondLst>
                                  <p:childTnLst>
                                    <p:set>
                                      <p:cBhvr>
                                        <p:cTn id="24" dur="1" fill="hold">
                                          <p:stCondLst>
                                            <p:cond delay="0"/>
                                          </p:stCondLst>
                                        </p:cTn>
                                        <p:tgtEl>
                                          <p:spTgt spid="45"/>
                                        </p:tgtEl>
                                        <p:attrNameLst>
                                          <p:attrName>style.visibility</p:attrName>
                                        </p:attrNameLst>
                                      </p:cBhvr>
                                      <p:to>
                                        <p:strVal val="visible"/>
                                      </p:to>
                                    </p:set>
                                    <p:animEffect transition="in" filter="wipe(down)">
                                      <p:cBhvr>
                                        <p:cTn id="25" dur="1000"/>
                                        <p:tgtEl>
                                          <p:spTgt spid="45"/>
                                        </p:tgtEl>
                                      </p:cBhvr>
                                    </p:animEffect>
                                  </p:childTnLst>
                                </p:cTn>
                              </p:par>
                              <p:par>
                                <p:cTn id="26" presetID="22" presetClass="entr" presetSubtype="2" fill="hold" grpId="0" nodeType="withEffect">
                                  <p:stCondLst>
                                    <p:cond delay="1400"/>
                                  </p:stCondLst>
                                  <p:childTnLst>
                                    <p:set>
                                      <p:cBhvr>
                                        <p:cTn id="27" dur="1" fill="hold">
                                          <p:stCondLst>
                                            <p:cond delay="0"/>
                                          </p:stCondLst>
                                        </p:cTn>
                                        <p:tgtEl>
                                          <p:spTgt spid="34"/>
                                        </p:tgtEl>
                                        <p:attrNameLst>
                                          <p:attrName>style.visibility</p:attrName>
                                        </p:attrNameLst>
                                      </p:cBhvr>
                                      <p:to>
                                        <p:strVal val="visible"/>
                                      </p:to>
                                    </p:set>
                                    <p:animEffect transition="in" filter="wipe(right)">
                                      <p:cBhvr>
                                        <p:cTn id="28" dur="1000"/>
                                        <p:tgtEl>
                                          <p:spTgt spid="34"/>
                                        </p:tgtEl>
                                      </p:cBhvr>
                                    </p:animEffect>
                                  </p:childTnLst>
                                </p:cTn>
                              </p:par>
                              <p:par>
                                <p:cTn id="29" presetID="10" presetClass="entr" presetSubtype="0" fill="hold" grpId="0" nodeType="withEffect">
                                  <p:stCondLst>
                                    <p:cond delay="1500"/>
                                  </p:stCondLst>
                                  <p:childTnLst>
                                    <p:set>
                                      <p:cBhvr>
                                        <p:cTn id="30" dur="1" fill="hold">
                                          <p:stCondLst>
                                            <p:cond delay="0"/>
                                          </p:stCondLst>
                                        </p:cTn>
                                        <p:tgtEl>
                                          <p:spTgt spid="38"/>
                                        </p:tgtEl>
                                        <p:attrNameLst>
                                          <p:attrName>style.visibility</p:attrName>
                                        </p:attrNameLst>
                                      </p:cBhvr>
                                      <p:to>
                                        <p:strVal val="visible"/>
                                      </p:to>
                                    </p:set>
                                    <p:animEffect transition="in" filter="fade">
                                      <p:cBhvr>
                                        <p:cTn id="31" dur="500"/>
                                        <p:tgtEl>
                                          <p:spTgt spid="38"/>
                                        </p:tgtEl>
                                      </p:cBhvr>
                                    </p:animEffect>
                                  </p:childTnLst>
                                </p:cTn>
                              </p:par>
                              <p:par>
                                <p:cTn id="32" presetID="10" presetClass="entr" presetSubtype="0" fill="hold" grpId="0" nodeType="withEffect">
                                  <p:stCondLst>
                                    <p:cond delay="1600"/>
                                  </p:stCondLst>
                                  <p:childTnLst>
                                    <p:set>
                                      <p:cBhvr>
                                        <p:cTn id="33" dur="1" fill="hold">
                                          <p:stCondLst>
                                            <p:cond delay="0"/>
                                          </p:stCondLst>
                                        </p:cTn>
                                        <p:tgtEl>
                                          <p:spTgt spid="40"/>
                                        </p:tgtEl>
                                        <p:attrNameLst>
                                          <p:attrName>style.visibility</p:attrName>
                                        </p:attrNameLst>
                                      </p:cBhvr>
                                      <p:to>
                                        <p:strVal val="visible"/>
                                      </p:to>
                                    </p:set>
                                    <p:animEffect transition="in" filter="fade">
                                      <p:cBhvr>
                                        <p:cTn id="34" dur="500"/>
                                        <p:tgtEl>
                                          <p:spTgt spid="40"/>
                                        </p:tgtEl>
                                      </p:cBhvr>
                                    </p:animEffect>
                                  </p:childTnLst>
                                </p:cTn>
                              </p:par>
                              <p:par>
                                <p:cTn id="35" presetID="10" presetClass="entr" presetSubtype="0" fill="hold" grpId="0" nodeType="withEffect">
                                  <p:stCondLst>
                                    <p:cond delay="1700"/>
                                  </p:stCondLst>
                                  <p:childTnLst>
                                    <p:set>
                                      <p:cBhvr>
                                        <p:cTn id="36" dur="1" fill="hold">
                                          <p:stCondLst>
                                            <p:cond delay="0"/>
                                          </p:stCondLst>
                                        </p:cTn>
                                        <p:tgtEl>
                                          <p:spTgt spid="39"/>
                                        </p:tgtEl>
                                        <p:attrNameLst>
                                          <p:attrName>style.visibility</p:attrName>
                                        </p:attrNameLst>
                                      </p:cBhvr>
                                      <p:to>
                                        <p:strVal val="visible"/>
                                      </p:to>
                                    </p:set>
                                    <p:animEffect transition="in" filter="fade">
                                      <p:cBhvr>
                                        <p:cTn id="37" dur="500"/>
                                        <p:tgtEl>
                                          <p:spTgt spid="39"/>
                                        </p:tgtEl>
                                      </p:cBhvr>
                                    </p:animEffect>
                                  </p:childTnLst>
                                </p:cTn>
                              </p:par>
                              <p:par>
                                <p:cTn id="38" presetID="10" presetClass="entr" presetSubtype="0" fill="hold" grpId="0" nodeType="withEffect">
                                  <p:stCondLst>
                                    <p:cond delay="1800"/>
                                  </p:stCondLst>
                                  <p:childTnLst>
                                    <p:set>
                                      <p:cBhvr>
                                        <p:cTn id="39" dur="1" fill="hold">
                                          <p:stCondLst>
                                            <p:cond delay="0"/>
                                          </p:stCondLst>
                                        </p:cTn>
                                        <p:tgtEl>
                                          <p:spTgt spid="41"/>
                                        </p:tgtEl>
                                        <p:attrNameLst>
                                          <p:attrName>style.visibility</p:attrName>
                                        </p:attrNameLst>
                                      </p:cBhvr>
                                      <p:to>
                                        <p:strVal val="visible"/>
                                      </p:to>
                                    </p:set>
                                    <p:animEffect transition="in" filter="fade">
                                      <p:cBhvr>
                                        <p:cTn id="40" dur="500"/>
                                        <p:tgtEl>
                                          <p:spTgt spid="41"/>
                                        </p:tgtEl>
                                      </p:cBhvr>
                                    </p:animEffect>
                                  </p:childTnLst>
                                </p:cTn>
                              </p:par>
                              <p:par>
                                <p:cTn id="41" presetID="10" presetClass="entr" presetSubtype="0" fill="hold" grpId="0" nodeType="withEffect">
                                  <p:stCondLst>
                                    <p:cond delay="1900"/>
                                  </p:stCondLst>
                                  <p:childTnLst>
                                    <p:set>
                                      <p:cBhvr>
                                        <p:cTn id="42" dur="1" fill="hold">
                                          <p:stCondLst>
                                            <p:cond delay="0"/>
                                          </p:stCondLst>
                                        </p:cTn>
                                        <p:tgtEl>
                                          <p:spTgt spid="42"/>
                                        </p:tgtEl>
                                        <p:attrNameLst>
                                          <p:attrName>style.visibility</p:attrName>
                                        </p:attrNameLst>
                                      </p:cBhvr>
                                      <p:to>
                                        <p:strVal val="visible"/>
                                      </p:to>
                                    </p:set>
                                    <p:animEffect transition="in" filter="fade">
                                      <p:cBhvr>
                                        <p:cTn id="43" dur="500"/>
                                        <p:tgtEl>
                                          <p:spTgt spid="42"/>
                                        </p:tgtEl>
                                      </p:cBhvr>
                                    </p:animEffect>
                                  </p:childTnLst>
                                </p:cTn>
                              </p:par>
                              <p:par>
                                <p:cTn id="44" presetID="10" presetClass="entr" presetSubtype="0" fill="hold" grpId="0" nodeType="withEffect">
                                  <p:stCondLst>
                                    <p:cond delay="2000"/>
                                  </p:stCondLst>
                                  <p:childTnLst>
                                    <p:set>
                                      <p:cBhvr>
                                        <p:cTn id="45" dur="1" fill="hold">
                                          <p:stCondLst>
                                            <p:cond delay="0"/>
                                          </p:stCondLst>
                                        </p:cTn>
                                        <p:tgtEl>
                                          <p:spTgt spid="28"/>
                                        </p:tgtEl>
                                        <p:attrNameLst>
                                          <p:attrName>style.visibility</p:attrName>
                                        </p:attrNameLst>
                                      </p:cBhvr>
                                      <p:to>
                                        <p:strVal val="visible"/>
                                      </p:to>
                                    </p:set>
                                    <p:animEffect transition="in" filter="fade">
                                      <p:cBhvr>
                                        <p:cTn id="46" dur="500"/>
                                        <p:tgtEl>
                                          <p:spTgt spid="28"/>
                                        </p:tgtEl>
                                      </p:cBhvr>
                                    </p:animEffect>
                                  </p:childTnLst>
                                </p:cTn>
                              </p:par>
                              <p:par>
                                <p:cTn id="47" presetID="10" presetClass="entr" presetSubtype="0" fill="hold" grpId="0" nodeType="withEffect">
                                  <p:stCondLst>
                                    <p:cond delay="2100"/>
                                  </p:stCondLst>
                                  <p:childTnLst>
                                    <p:set>
                                      <p:cBhvr>
                                        <p:cTn id="48" dur="1" fill="hold">
                                          <p:stCondLst>
                                            <p:cond delay="0"/>
                                          </p:stCondLst>
                                        </p:cTn>
                                        <p:tgtEl>
                                          <p:spTgt spid="36"/>
                                        </p:tgtEl>
                                        <p:attrNameLst>
                                          <p:attrName>style.visibility</p:attrName>
                                        </p:attrNameLst>
                                      </p:cBhvr>
                                      <p:to>
                                        <p:strVal val="visible"/>
                                      </p:to>
                                    </p:set>
                                    <p:animEffect transition="in" filter="fade">
                                      <p:cBhvr>
                                        <p:cTn id="49" dur="500"/>
                                        <p:tgtEl>
                                          <p:spTgt spid="36"/>
                                        </p:tgtEl>
                                      </p:cBhvr>
                                    </p:animEffect>
                                  </p:childTnLst>
                                </p:cTn>
                              </p:par>
                              <p:par>
                                <p:cTn id="50" presetID="10" presetClass="entr" presetSubtype="0" fill="hold" grpId="0" nodeType="withEffect">
                                  <p:stCondLst>
                                    <p:cond delay="2200"/>
                                  </p:stCondLst>
                                  <p:childTnLst>
                                    <p:set>
                                      <p:cBhvr>
                                        <p:cTn id="51" dur="1" fill="hold">
                                          <p:stCondLst>
                                            <p:cond delay="0"/>
                                          </p:stCondLst>
                                        </p:cTn>
                                        <p:tgtEl>
                                          <p:spTgt spid="37"/>
                                        </p:tgtEl>
                                        <p:attrNameLst>
                                          <p:attrName>style.visibility</p:attrName>
                                        </p:attrNameLst>
                                      </p:cBhvr>
                                      <p:to>
                                        <p:strVal val="visible"/>
                                      </p:to>
                                    </p:set>
                                    <p:animEffect transition="in" filter="fade">
                                      <p:cBhvr>
                                        <p:cTn id="52" dur="500"/>
                                        <p:tgtEl>
                                          <p:spTgt spid="37"/>
                                        </p:tgtEl>
                                      </p:cBhvr>
                                    </p:animEffect>
                                  </p:childTnLst>
                                </p:cTn>
                              </p:par>
                              <p:par>
                                <p:cTn id="53" presetID="10" presetClass="entr" presetSubtype="0" fill="hold" grpId="0" nodeType="withEffect">
                                  <p:stCondLst>
                                    <p:cond delay="2300"/>
                                  </p:stCondLst>
                                  <p:childTnLst>
                                    <p:set>
                                      <p:cBhvr>
                                        <p:cTn id="54" dur="1" fill="hold">
                                          <p:stCondLst>
                                            <p:cond delay="0"/>
                                          </p:stCondLst>
                                        </p:cTn>
                                        <p:tgtEl>
                                          <p:spTgt spid="29"/>
                                        </p:tgtEl>
                                        <p:attrNameLst>
                                          <p:attrName>style.visibility</p:attrName>
                                        </p:attrNameLst>
                                      </p:cBhvr>
                                      <p:to>
                                        <p:strVal val="visible"/>
                                      </p:to>
                                    </p:set>
                                    <p:animEffect transition="in" filter="fade">
                                      <p:cBhvr>
                                        <p:cTn id="55" dur="500"/>
                                        <p:tgtEl>
                                          <p:spTgt spid="29"/>
                                        </p:tgtEl>
                                      </p:cBhvr>
                                    </p:animEffect>
                                  </p:childTnLst>
                                </p:cTn>
                              </p:par>
                              <p:par>
                                <p:cTn id="56" presetID="10" presetClass="entr" presetSubtype="0" fill="hold" grpId="0" nodeType="withEffect">
                                  <p:stCondLst>
                                    <p:cond delay="2400"/>
                                  </p:stCondLst>
                                  <p:childTnLst>
                                    <p:set>
                                      <p:cBhvr>
                                        <p:cTn id="57" dur="1" fill="hold">
                                          <p:stCondLst>
                                            <p:cond delay="0"/>
                                          </p:stCondLst>
                                        </p:cTn>
                                        <p:tgtEl>
                                          <p:spTgt spid="30"/>
                                        </p:tgtEl>
                                        <p:attrNameLst>
                                          <p:attrName>style.visibility</p:attrName>
                                        </p:attrNameLst>
                                      </p:cBhvr>
                                      <p:to>
                                        <p:strVal val="visible"/>
                                      </p:to>
                                    </p:set>
                                    <p:animEffect transition="in" filter="fade">
                                      <p:cBhvr>
                                        <p:cTn id="58" dur="500"/>
                                        <p:tgtEl>
                                          <p:spTgt spid="30"/>
                                        </p:tgtEl>
                                      </p:cBhvr>
                                    </p:animEffect>
                                  </p:childTnLst>
                                </p:cTn>
                              </p:par>
                              <p:par>
                                <p:cTn id="59" presetID="10" presetClass="entr" presetSubtype="0" fill="hold" grpId="0" nodeType="withEffect">
                                  <p:stCondLst>
                                    <p:cond delay="2500"/>
                                  </p:stCondLst>
                                  <p:childTnLst>
                                    <p:set>
                                      <p:cBhvr>
                                        <p:cTn id="60" dur="1" fill="hold">
                                          <p:stCondLst>
                                            <p:cond delay="0"/>
                                          </p:stCondLst>
                                        </p:cTn>
                                        <p:tgtEl>
                                          <p:spTgt spid="31"/>
                                        </p:tgtEl>
                                        <p:attrNameLst>
                                          <p:attrName>style.visibility</p:attrName>
                                        </p:attrNameLst>
                                      </p:cBhvr>
                                      <p:to>
                                        <p:strVal val="visible"/>
                                      </p:to>
                                    </p:set>
                                    <p:animEffect transition="in" filter="fade">
                                      <p:cBhvr>
                                        <p:cTn id="61" dur="500"/>
                                        <p:tgtEl>
                                          <p:spTgt spid="31"/>
                                        </p:tgtEl>
                                      </p:cBhvr>
                                    </p:animEffect>
                                  </p:childTnLst>
                                </p:cTn>
                              </p:par>
                              <p:par>
                                <p:cTn id="62" presetID="10" presetClass="entr" presetSubtype="0" fill="hold" grpId="0" nodeType="withEffect">
                                  <p:stCondLst>
                                    <p:cond delay="2600"/>
                                  </p:stCondLst>
                                  <p:childTnLst>
                                    <p:set>
                                      <p:cBhvr>
                                        <p:cTn id="63" dur="1" fill="hold">
                                          <p:stCondLst>
                                            <p:cond delay="0"/>
                                          </p:stCondLst>
                                        </p:cTn>
                                        <p:tgtEl>
                                          <p:spTgt spid="32"/>
                                        </p:tgtEl>
                                        <p:attrNameLst>
                                          <p:attrName>style.visibility</p:attrName>
                                        </p:attrNameLst>
                                      </p:cBhvr>
                                      <p:to>
                                        <p:strVal val="visible"/>
                                      </p:to>
                                    </p:set>
                                    <p:animEffect transition="in" filter="fade">
                                      <p:cBhvr>
                                        <p:cTn id="64" dur="500"/>
                                        <p:tgtEl>
                                          <p:spTgt spid="32"/>
                                        </p:tgtEl>
                                      </p:cBhvr>
                                    </p:animEffect>
                                  </p:childTnLst>
                                </p:cTn>
                              </p:par>
                              <p:par>
                                <p:cTn id="65" presetID="1" presetClass="mediacall" presetSubtype="0" fill="hold" nodeType="withEffect">
                                  <p:stCondLst>
                                    <p:cond delay="0"/>
                                  </p:stCondLst>
                                  <p:childTnLst>
                                    <p:cmd type="call" cmd="playFrom(0.0)">
                                      <p:cBhvr>
                                        <p:cTn id="66" dur="15880"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67" restart="whenNotActive" fill="hold" evtFilter="cancelBubble" nodeType="interactiveSeq">
                <p:stCondLst>
                  <p:cond evt="onClick" delay="0">
                    <p:tgtEl>
                      <p:spTgt spid="23"/>
                    </p:tgtEl>
                  </p:cond>
                </p:stCondLst>
                <p:endSync evt="end" delay="0">
                  <p:rtn val="all"/>
                </p:endSync>
                <p:childTnLst>
                  <p:par>
                    <p:cTn id="68" fill="hold">
                      <p:stCondLst>
                        <p:cond delay="0"/>
                      </p:stCondLst>
                      <p:childTnLst>
                        <p:par>
                          <p:cTn id="69" fill="hold">
                            <p:stCondLst>
                              <p:cond delay="0"/>
                            </p:stCondLst>
                            <p:childTnLst>
                              <p:par>
                                <p:cTn id="70" presetID="2" presetClass="mediacall" presetSubtype="0" fill="hold" nodeType="clickEffect">
                                  <p:stCondLst>
                                    <p:cond delay="0"/>
                                  </p:stCondLst>
                                  <p:childTnLst>
                                    <p:cmd type="call" cmd="togglePause">
                                      <p:cBhvr>
                                        <p:cTn id="71" dur="1" fill="hold"/>
                                        <p:tgtEl>
                                          <p:spTgt spid="23"/>
                                        </p:tgtEl>
                                      </p:cBhvr>
                                    </p:cmd>
                                  </p:childTnLst>
                                </p:cTn>
                              </p:par>
                            </p:childTnLst>
                          </p:cTn>
                        </p:par>
                      </p:childTnLst>
                    </p:cTn>
                  </p:par>
                </p:childTnLst>
              </p:cTn>
              <p:nextCondLst>
                <p:cond evt="onClick" delay="0">
                  <p:tgtEl>
                    <p:spTgt spid="23"/>
                  </p:tgtEl>
                </p:cond>
              </p:nextCondLst>
            </p:seq>
            <p:video>
              <p:cMediaNode vol="80000" mute="1">
                <p:cTn id="72" repeatCount="indefinite" fill="hold" display="0">
                  <p:stCondLst>
                    <p:cond delay="indefinite"/>
                  </p:stCondLst>
                </p:cTn>
                <p:tgtEl>
                  <p:spTgt spid="23"/>
                </p:tgtEl>
              </p:cMediaNode>
            </p:video>
          </p:childTnLst>
        </p:cTn>
      </p:par>
    </p:tnLst>
    <p:bldLst>
      <p:bldP spid="6" grpId="0" uiExpand="1" build="p" bldLvl="2"/>
      <p:bldP spid="8" grpId="0" build="p"/>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5"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489DCD37-F9BC-2B5F-E66F-94B835265015}"/>
              </a:ext>
            </a:extLst>
          </p:cNvPr>
          <p:cNvSpPr>
            <a:spLocks noGrp="1"/>
          </p:cNvSpPr>
          <p:nvPr>
            <p:ph type="body" sz="quarter" idx="14"/>
          </p:nvPr>
        </p:nvSpPr>
        <p:spPr/>
        <p:txBody>
          <a:bodyPr/>
          <a:lstStyle/>
          <a:p>
            <a:r>
              <a:rPr lang="da-DK" sz="4400"/>
              <a:t>Agenda</a:t>
            </a:r>
          </a:p>
          <a:p>
            <a:endParaRPr lang="da-DK" sz="4400"/>
          </a:p>
          <a:p>
            <a:endParaRPr lang="en-DK" sz="4400"/>
          </a:p>
        </p:txBody>
      </p:sp>
      <p:sp>
        <p:nvSpPr>
          <p:cNvPr id="5" name="Pladsholder til tekst 3">
            <a:extLst>
              <a:ext uri="{FF2B5EF4-FFF2-40B4-BE49-F238E27FC236}">
                <a16:creationId xmlns:a16="http://schemas.microsoft.com/office/drawing/2014/main" id="{79C9A1F7-1DD4-F19A-7E85-8D4656D45BD6}"/>
              </a:ext>
            </a:extLst>
          </p:cNvPr>
          <p:cNvSpPr txBox="1">
            <a:spLocks/>
          </p:cNvSpPr>
          <p:nvPr/>
        </p:nvSpPr>
        <p:spPr>
          <a:xfrm>
            <a:off x="176993" y="6591792"/>
            <a:ext cx="9802814" cy="712297"/>
          </a:xfrm>
          <a:prstGeom prst="rect">
            <a:avLst/>
          </a:prstGeom>
        </p:spPr>
        <p:txBody>
          <a:bodyPr lIns="0" tIns="0" rIns="0" bIns="0"/>
          <a:lstStyle>
            <a:lvl1pPr marL="0" indent="0" algn="l" defTabSz="360000" rtl="0" eaLnBrk="1" latinLnBrk="0" hangingPunct="1">
              <a:lnSpc>
                <a:spcPct val="90000"/>
              </a:lnSpc>
              <a:spcBef>
                <a:spcPts val="0"/>
              </a:spcBef>
              <a:buFont typeface="Arial" panose="020B0604020202020204" pitchFamily="34" charset="0"/>
              <a:buNone/>
              <a:defRPr lang="da-DK" sz="1800" b="0" i="0" kern="1200">
                <a:solidFill>
                  <a:schemeClr val="accent1"/>
                </a:solidFill>
                <a:latin typeface="Unica 77 LL" panose="020B0504010101010104" pitchFamily="34" charset="77"/>
                <a:ea typeface="+mn-ea"/>
                <a:cs typeface="Unica 77 LL" panose="020B0504010101010104" pitchFamily="34" charset="77"/>
              </a:defRPr>
            </a:lvl1pPr>
            <a:lvl2pPr marL="685800" indent="-228600" algn="l" defTabSz="914400" rtl="0" eaLnBrk="1" latinLnBrk="0" hangingPunct="1">
              <a:lnSpc>
                <a:spcPct val="90000"/>
              </a:lnSpc>
              <a:spcBef>
                <a:spcPts val="500"/>
              </a:spcBef>
              <a:buFont typeface="Sohne Buch" panose="020B0503030202060203" pitchFamily="34" charset="0"/>
              <a:buChar char="−"/>
              <a:defRPr lang="da-DK"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da-DK" sz="1000"/>
              <a:t>State of Green</a:t>
            </a:r>
          </a:p>
        </p:txBody>
      </p:sp>
      <p:pic>
        <p:nvPicPr>
          <p:cNvPr id="7" name="Billede 6" descr="Et billede, der indeholder udendørs, natur, kyst, vand&#10;&#10;Automatisk genereret beskrivelse">
            <a:extLst>
              <a:ext uri="{FF2B5EF4-FFF2-40B4-BE49-F238E27FC236}">
                <a16:creationId xmlns:a16="http://schemas.microsoft.com/office/drawing/2014/main" id="{B9801AD9-6F5F-3DB0-C613-CB2EDDB366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00" y="0"/>
            <a:ext cx="4572000" cy="6858000"/>
          </a:xfrm>
          <a:prstGeom prst="rect">
            <a:avLst/>
          </a:prstGeom>
        </p:spPr>
      </p:pic>
      <p:sp>
        <p:nvSpPr>
          <p:cNvPr id="6" name="Pladsholder til tekst 5">
            <a:extLst>
              <a:ext uri="{FF2B5EF4-FFF2-40B4-BE49-F238E27FC236}">
                <a16:creationId xmlns:a16="http://schemas.microsoft.com/office/drawing/2014/main" id="{CC142391-EC19-C75C-B397-86DFA5881038}"/>
              </a:ext>
            </a:extLst>
          </p:cNvPr>
          <p:cNvSpPr>
            <a:spLocks noGrp="1"/>
          </p:cNvSpPr>
          <p:nvPr>
            <p:ph type="body" sz="quarter" idx="16"/>
          </p:nvPr>
        </p:nvSpPr>
        <p:spPr/>
        <p:txBody>
          <a:bodyPr/>
          <a:lstStyle/>
          <a:p>
            <a:endParaRPr lang="da-DK"/>
          </a:p>
        </p:txBody>
      </p:sp>
    </p:spTree>
    <p:extLst>
      <p:ext uri="{BB962C8B-B14F-4D97-AF65-F5344CB8AC3E}">
        <p14:creationId xmlns:p14="http://schemas.microsoft.com/office/powerpoint/2010/main" val="2505857637"/>
      </p:ext>
    </p:extLst>
  </p:cSld>
  <p:clrMapOvr>
    <a:masterClrMapping/>
  </p:clrMapOvr>
  <mc:AlternateContent xmlns:mc="http://schemas.openxmlformats.org/markup-compatibility/2006" xmlns:p14="http://schemas.microsoft.com/office/powerpoint/2010/main">
    <mc:Choice Requires="p14">
      <p:transition spd="slow" p14:dur="1500">
        <p:push/>
      </p:transition>
    </mc:Choice>
    <mc:Fallback xmlns="">
      <p:transition spd="slow">
        <p:pu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Oval 23">
            <a:extLst>
              <a:ext uri="{FF2B5EF4-FFF2-40B4-BE49-F238E27FC236}">
                <a16:creationId xmlns:a16="http://schemas.microsoft.com/office/drawing/2014/main" id="{B69B35D1-D3BB-0340-9E04-BC61B247EB2F}"/>
              </a:ext>
            </a:extLst>
          </p:cNvPr>
          <p:cNvSpPr/>
          <p:nvPr/>
        </p:nvSpPr>
        <p:spPr>
          <a:xfrm>
            <a:off x="4394171" y="2285400"/>
            <a:ext cx="3439725" cy="3439725"/>
          </a:xfrm>
          <a:prstGeom prst="ellipse">
            <a:avLst/>
          </a:prstGeom>
          <a:solidFill>
            <a:schemeClr val="tx1">
              <a:lumMod val="10000"/>
              <a:lumOff val="90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Grafik 5">
            <a:extLst>
              <a:ext uri="{FF2B5EF4-FFF2-40B4-BE49-F238E27FC236}">
                <a16:creationId xmlns:a16="http://schemas.microsoft.com/office/drawing/2014/main" id="{417E86DF-383A-4943-8B45-FA163FFFC02C}"/>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100868" y="3230323"/>
            <a:ext cx="3616982" cy="1549877"/>
          </a:xfrm>
          <a:prstGeom prst="rect">
            <a:avLst/>
          </a:prstGeom>
        </p:spPr>
      </p:pic>
      <p:sp>
        <p:nvSpPr>
          <p:cNvPr id="5" name="Text Placeholder 4">
            <a:extLst>
              <a:ext uri="{FF2B5EF4-FFF2-40B4-BE49-F238E27FC236}">
                <a16:creationId xmlns:a16="http://schemas.microsoft.com/office/drawing/2014/main" id="{EF79ACFB-9F9A-F94F-B64E-0D28044556FC}"/>
              </a:ext>
            </a:extLst>
          </p:cNvPr>
          <p:cNvSpPr>
            <a:spLocks noGrp="1"/>
          </p:cNvSpPr>
          <p:nvPr>
            <p:ph type="body" sz="quarter" idx="14"/>
          </p:nvPr>
        </p:nvSpPr>
        <p:spPr/>
        <p:txBody>
          <a:bodyPr/>
          <a:lstStyle/>
          <a:p>
            <a:r>
              <a:rPr lang="en-GB"/>
              <a:t>Denmark is a small country.</a:t>
            </a:r>
          </a:p>
          <a:p>
            <a:r>
              <a:rPr lang="en-GB"/>
              <a:t>We emit 0.1% of the global greenhouse gases</a:t>
            </a:r>
          </a:p>
          <a:p>
            <a:endParaRPr lang="en-GB"/>
          </a:p>
        </p:txBody>
      </p:sp>
      <p:grpSp>
        <p:nvGrpSpPr>
          <p:cNvPr id="3" name="Group 2">
            <a:extLst>
              <a:ext uri="{FF2B5EF4-FFF2-40B4-BE49-F238E27FC236}">
                <a16:creationId xmlns:a16="http://schemas.microsoft.com/office/drawing/2014/main" id="{483DA300-5D82-6347-99CF-6699D918D3CA}"/>
              </a:ext>
            </a:extLst>
          </p:cNvPr>
          <p:cNvGrpSpPr/>
          <p:nvPr/>
        </p:nvGrpSpPr>
        <p:grpSpPr>
          <a:xfrm>
            <a:off x="717275" y="3134288"/>
            <a:ext cx="5239681" cy="935794"/>
            <a:chOff x="717275" y="3134288"/>
            <a:chExt cx="5239681" cy="935794"/>
          </a:xfrm>
        </p:grpSpPr>
        <p:sp>
          <p:nvSpPr>
            <p:cNvPr id="13" name="TextBox 12">
              <a:extLst>
                <a:ext uri="{FF2B5EF4-FFF2-40B4-BE49-F238E27FC236}">
                  <a16:creationId xmlns:a16="http://schemas.microsoft.com/office/drawing/2014/main" id="{52043A0F-CD47-0A43-BA48-F2E98D82FCD7}"/>
                </a:ext>
              </a:extLst>
            </p:cNvPr>
            <p:cNvSpPr txBox="1"/>
            <p:nvPr/>
          </p:nvSpPr>
          <p:spPr>
            <a:xfrm>
              <a:off x="717275" y="3562251"/>
              <a:ext cx="1440815" cy="507831"/>
            </a:xfrm>
            <a:prstGeom prst="rect">
              <a:avLst/>
            </a:prstGeom>
            <a:noFill/>
          </p:spPr>
          <p:txBody>
            <a:bodyPr wrap="square" rtlCol="0">
              <a:spAutoFit/>
            </a:bodyPr>
            <a:lstStyle/>
            <a:p>
              <a:pPr>
                <a:lnSpc>
                  <a:spcPct val="90000"/>
                </a:lnSpc>
              </a:pPr>
              <a:r>
                <a:rPr lang="en-GB" sz="3000">
                  <a:solidFill>
                    <a:schemeClr val="accent1"/>
                  </a:solidFill>
                  <a:latin typeface="Halvar Eng Md" pitchFamily="2" charset="0"/>
                </a:rPr>
                <a:t>0.1</a:t>
              </a:r>
              <a:r>
                <a:rPr lang="en-GB" sz="3000">
                  <a:solidFill>
                    <a:schemeClr val="accent1"/>
                  </a:solidFill>
                  <a:latin typeface="Halvar Eng Lt" pitchFamily="2" charset="0"/>
                </a:rPr>
                <a:t>%</a:t>
              </a:r>
            </a:p>
          </p:txBody>
        </p:sp>
        <p:sp>
          <p:nvSpPr>
            <p:cNvPr id="14" name="TextBox 13">
              <a:extLst>
                <a:ext uri="{FF2B5EF4-FFF2-40B4-BE49-F238E27FC236}">
                  <a16:creationId xmlns:a16="http://schemas.microsoft.com/office/drawing/2014/main" id="{C25AC565-499E-E645-9C84-E4C1739AC608}"/>
                </a:ext>
              </a:extLst>
            </p:cNvPr>
            <p:cNvSpPr txBox="1"/>
            <p:nvPr/>
          </p:nvSpPr>
          <p:spPr>
            <a:xfrm>
              <a:off x="786464" y="3134288"/>
              <a:ext cx="1859945" cy="276999"/>
            </a:xfrm>
            <a:prstGeom prst="rect">
              <a:avLst/>
            </a:prstGeom>
            <a:noFill/>
          </p:spPr>
          <p:txBody>
            <a:bodyPr wrap="square" lIns="0" tIns="0" rIns="0" bIns="0" rtlCol="0">
              <a:spAutoFit/>
            </a:bodyPr>
            <a:lstStyle/>
            <a:p>
              <a:r>
                <a:rPr lang="en-GB">
                  <a:solidFill>
                    <a:schemeClr val="accent1"/>
                  </a:solidFill>
                  <a:latin typeface="Unica 77 LL" panose="020B0504010101010104" pitchFamily="34" charset="77"/>
                </a:rPr>
                <a:t>Denmark</a:t>
              </a:r>
            </a:p>
          </p:txBody>
        </p:sp>
        <p:cxnSp>
          <p:nvCxnSpPr>
            <p:cNvPr id="15" name="Straight Connector 14">
              <a:extLst>
                <a:ext uri="{FF2B5EF4-FFF2-40B4-BE49-F238E27FC236}">
                  <a16:creationId xmlns:a16="http://schemas.microsoft.com/office/drawing/2014/main" id="{573DB8AF-5790-9849-B2E4-39C2A110E449}"/>
                </a:ext>
              </a:extLst>
            </p:cNvPr>
            <p:cNvCxnSpPr>
              <a:cxnSpLocks/>
            </p:cNvCxnSpPr>
            <p:nvPr/>
          </p:nvCxnSpPr>
          <p:spPr>
            <a:xfrm flipH="1">
              <a:off x="797615" y="3501160"/>
              <a:ext cx="5159341" cy="0"/>
            </a:xfrm>
            <a:prstGeom prst="line">
              <a:avLst/>
            </a:prstGeom>
            <a:ln w="38100">
              <a:headEnd type="ova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73858837"/>
      </p:ext>
    </p:extLst>
  </p:cSld>
  <p:clrMapOvr>
    <a:masterClrMapping/>
  </p:clrMapOvr>
  <p:transition spd="slow">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left)">
                                      <p:cBhvr>
                                        <p:cTn id="7" dur="500"/>
                                        <p:tgtEl>
                                          <p:spTgt spid="5">
                                            <p:txEl>
                                              <p:pRg st="0" end="0"/>
                                            </p:txEl>
                                          </p:spTgt>
                                        </p:tgtEl>
                                      </p:cBhvr>
                                    </p:animEffect>
                                  </p:childTnLst>
                                </p:cTn>
                              </p:par>
                              <p:par>
                                <p:cTn id="8" presetID="22" presetClass="entr" presetSubtype="8" fill="hold" grpId="0" nodeType="withEffect">
                                  <p:stCondLst>
                                    <p:cond delay="30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wipe(left)">
                                      <p:cBhvr>
                                        <p:cTn id="10" dur="500"/>
                                        <p:tgtEl>
                                          <p:spTgt spid="5">
                                            <p:txEl>
                                              <p:pRg st="1" end="1"/>
                                            </p:txEl>
                                          </p:spTgt>
                                        </p:tgtEl>
                                      </p:cBhvr>
                                    </p:animEffect>
                                  </p:childTnLst>
                                </p:cTn>
                              </p:par>
                              <p:par>
                                <p:cTn id="11" presetID="23" presetClass="entr" presetSubtype="272" fill="hold" grpId="0" nodeType="withEffect">
                                  <p:stCondLst>
                                    <p:cond delay="800"/>
                                  </p:stCondLst>
                                  <p:childTnLst>
                                    <p:set>
                                      <p:cBhvr>
                                        <p:cTn id="12" dur="1" fill="hold">
                                          <p:stCondLst>
                                            <p:cond delay="0"/>
                                          </p:stCondLst>
                                        </p:cTn>
                                        <p:tgtEl>
                                          <p:spTgt spid="24"/>
                                        </p:tgtEl>
                                        <p:attrNameLst>
                                          <p:attrName>style.visibility</p:attrName>
                                        </p:attrNameLst>
                                      </p:cBhvr>
                                      <p:to>
                                        <p:strVal val="visible"/>
                                      </p:to>
                                    </p:set>
                                    <p:anim calcmode="lin" valueType="num">
                                      <p:cBhvr>
                                        <p:cTn id="13" dur="500" fill="hold"/>
                                        <p:tgtEl>
                                          <p:spTgt spid="24"/>
                                        </p:tgtEl>
                                        <p:attrNameLst>
                                          <p:attrName>ppt_w</p:attrName>
                                        </p:attrNameLst>
                                      </p:cBhvr>
                                      <p:tavLst>
                                        <p:tav tm="0">
                                          <p:val>
                                            <p:strVal val="2/3*#ppt_w"/>
                                          </p:val>
                                        </p:tav>
                                        <p:tav tm="100000">
                                          <p:val>
                                            <p:strVal val="#ppt_w"/>
                                          </p:val>
                                        </p:tav>
                                      </p:tavLst>
                                    </p:anim>
                                    <p:anim calcmode="lin" valueType="num">
                                      <p:cBhvr>
                                        <p:cTn id="14" dur="500" fill="hold"/>
                                        <p:tgtEl>
                                          <p:spTgt spid="24"/>
                                        </p:tgtEl>
                                        <p:attrNameLst>
                                          <p:attrName>ppt_h</p:attrName>
                                        </p:attrNameLst>
                                      </p:cBhvr>
                                      <p:tavLst>
                                        <p:tav tm="0">
                                          <p:val>
                                            <p:strVal val="2/3*#ppt_h"/>
                                          </p:val>
                                        </p:tav>
                                        <p:tav tm="100000">
                                          <p:val>
                                            <p:strVal val="#ppt_h"/>
                                          </p:val>
                                        </p:tav>
                                      </p:tavLst>
                                    </p:anim>
                                  </p:childTnLst>
                                </p:cTn>
                              </p:par>
                              <p:par>
                                <p:cTn id="15" presetID="22" presetClass="entr" presetSubtype="8" fill="hold" nodeType="withEffect">
                                  <p:stCondLst>
                                    <p:cond delay="1200"/>
                                  </p:stCondLst>
                                  <p:childTnLst>
                                    <p:set>
                                      <p:cBhvr>
                                        <p:cTn id="16" dur="1" fill="hold">
                                          <p:stCondLst>
                                            <p:cond delay="0"/>
                                          </p:stCondLst>
                                        </p:cTn>
                                        <p:tgtEl>
                                          <p:spTgt spid="17"/>
                                        </p:tgtEl>
                                        <p:attrNameLst>
                                          <p:attrName>style.visibility</p:attrName>
                                        </p:attrNameLst>
                                      </p:cBhvr>
                                      <p:to>
                                        <p:strVal val="visible"/>
                                      </p:to>
                                    </p:set>
                                    <p:animEffect transition="in" filter="wipe(left)">
                                      <p:cBhvr>
                                        <p:cTn id="17" dur="500"/>
                                        <p:tgtEl>
                                          <p:spTgt spid="17"/>
                                        </p:tgtEl>
                                      </p:cBhvr>
                                    </p:animEffect>
                                  </p:childTnLst>
                                </p:cTn>
                              </p:par>
                              <p:par>
                                <p:cTn id="18" presetID="22" presetClass="entr" presetSubtype="2" fill="hold" nodeType="withEffect">
                                  <p:stCondLst>
                                    <p:cond delay="1300"/>
                                  </p:stCondLst>
                                  <p:childTnLst>
                                    <p:set>
                                      <p:cBhvr>
                                        <p:cTn id="19" dur="1" fill="hold">
                                          <p:stCondLst>
                                            <p:cond delay="0"/>
                                          </p:stCondLst>
                                        </p:cTn>
                                        <p:tgtEl>
                                          <p:spTgt spid="3"/>
                                        </p:tgtEl>
                                        <p:attrNameLst>
                                          <p:attrName>style.visibility</p:attrName>
                                        </p:attrNameLst>
                                      </p:cBhvr>
                                      <p:to>
                                        <p:strVal val="visible"/>
                                      </p:to>
                                    </p:set>
                                    <p:animEffect transition="in" filter="wipe(right)">
                                      <p:cBhvr>
                                        <p:cTn id="2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5" grpId="0" build="p" bldLvl="2"/>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EF79ACFB-9F9A-F94F-B64E-0D28044556FC}"/>
              </a:ext>
            </a:extLst>
          </p:cNvPr>
          <p:cNvSpPr>
            <a:spLocks noGrp="1"/>
          </p:cNvSpPr>
          <p:nvPr>
            <p:ph type="body" sz="quarter" idx="14"/>
          </p:nvPr>
        </p:nvSpPr>
        <p:spPr/>
        <p:txBody>
          <a:bodyPr/>
          <a:lstStyle/>
          <a:p>
            <a:r>
              <a:rPr lang="en-GB"/>
              <a:t>Denmark is a small country.</a:t>
            </a:r>
          </a:p>
          <a:p>
            <a:r>
              <a:rPr lang="en-GB"/>
              <a:t>We emit 0.1% of the global greenhouse gases</a:t>
            </a:r>
          </a:p>
          <a:p>
            <a:endParaRPr lang="en-GB"/>
          </a:p>
        </p:txBody>
      </p:sp>
      <p:sp>
        <p:nvSpPr>
          <p:cNvPr id="24" name="Oval 23">
            <a:extLst>
              <a:ext uri="{FF2B5EF4-FFF2-40B4-BE49-F238E27FC236}">
                <a16:creationId xmlns:a16="http://schemas.microsoft.com/office/drawing/2014/main" id="{B69B35D1-D3BB-0340-9E04-BC61B247EB2F}"/>
              </a:ext>
            </a:extLst>
          </p:cNvPr>
          <p:cNvSpPr/>
          <p:nvPr/>
        </p:nvSpPr>
        <p:spPr>
          <a:xfrm>
            <a:off x="4394171" y="2285400"/>
            <a:ext cx="3439725" cy="3439725"/>
          </a:xfrm>
          <a:prstGeom prst="ellipse">
            <a:avLst/>
          </a:prstGeom>
          <a:solidFill>
            <a:schemeClr val="tx1">
              <a:lumMod val="10000"/>
              <a:lumOff val="90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3" name="Group 12">
            <a:extLst>
              <a:ext uri="{FF2B5EF4-FFF2-40B4-BE49-F238E27FC236}">
                <a16:creationId xmlns:a16="http://schemas.microsoft.com/office/drawing/2014/main" id="{6364C531-CF9C-DF41-B3F3-23CA440700A8}"/>
              </a:ext>
            </a:extLst>
          </p:cNvPr>
          <p:cNvGrpSpPr/>
          <p:nvPr/>
        </p:nvGrpSpPr>
        <p:grpSpPr>
          <a:xfrm>
            <a:off x="8186738" y="3374919"/>
            <a:ext cx="3217591" cy="1429832"/>
            <a:chOff x="8186738" y="3469118"/>
            <a:chExt cx="3217591" cy="1429832"/>
          </a:xfrm>
        </p:grpSpPr>
        <p:cxnSp>
          <p:nvCxnSpPr>
            <p:cNvPr id="39" name="Straight Connector 38">
              <a:extLst>
                <a:ext uri="{FF2B5EF4-FFF2-40B4-BE49-F238E27FC236}">
                  <a16:creationId xmlns:a16="http://schemas.microsoft.com/office/drawing/2014/main" id="{91BEA928-6D77-5B45-A31A-95B9E249B452}"/>
                </a:ext>
              </a:extLst>
            </p:cNvPr>
            <p:cNvCxnSpPr>
              <a:cxnSpLocks/>
            </p:cNvCxnSpPr>
            <p:nvPr/>
          </p:nvCxnSpPr>
          <p:spPr>
            <a:xfrm flipH="1">
              <a:off x="8186738" y="3835990"/>
              <a:ext cx="3051294" cy="0"/>
            </a:xfrm>
            <a:prstGeom prst="line">
              <a:avLst/>
            </a:prstGeom>
            <a:ln w="38100">
              <a:solidFill>
                <a:schemeClr val="accent1">
                  <a:lumMod val="50000"/>
                </a:schemeClr>
              </a:solidFill>
              <a:headEnd type="non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4EC8CE4A-4823-9F4A-8B9B-FD3DB165C060}"/>
                </a:ext>
              </a:extLst>
            </p:cNvPr>
            <p:cNvSpPr txBox="1"/>
            <p:nvPr/>
          </p:nvSpPr>
          <p:spPr>
            <a:xfrm>
              <a:off x="8799674" y="3837121"/>
              <a:ext cx="2604655" cy="1061829"/>
            </a:xfrm>
            <a:prstGeom prst="rect">
              <a:avLst/>
            </a:prstGeom>
            <a:noFill/>
          </p:spPr>
          <p:txBody>
            <a:bodyPr wrap="square" rtlCol="0">
              <a:spAutoFit/>
            </a:bodyPr>
            <a:lstStyle/>
            <a:p>
              <a:pPr algn="r">
                <a:lnSpc>
                  <a:spcPct val="90000"/>
                </a:lnSpc>
              </a:pPr>
              <a:r>
                <a:rPr lang="en-GB" sz="7000">
                  <a:solidFill>
                    <a:schemeClr val="accent1">
                      <a:lumMod val="50000"/>
                    </a:schemeClr>
                  </a:solidFill>
                  <a:latin typeface="Halvar Eng Md" pitchFamily="2" charset="0"/>
                </a:rPr>
                <a:t>99.9</a:t>
              </a:r>
              <a:r>
                <a:rPr lang="en-GB" sz="7000">
                  <a:solidFill>
                    <a:schemeClr val="accent1">
                      <a:lumMod val="50000"/>
                    </a:schemeClr>
                  </a:solidFill>
                  <a:latin typeface="Halvar Eng Lt" pitchFamily="2" charset="0"/>
                </a:rPr>
                <a:t>%</a:t>
              </a:r>
            </a:p>
          </p:txBody>
        </p:sp>
        <p:sp>
          <p:nvSpPr>
            <p:cNvPr id="41" name="TextBox 40">
              <a:extLst>
                <a:ext uri="{FF2B5EF4-FFF2-40B4-BE49-F238E27FC236}">
                  <a16:creationId xmlns:a16="http://schemas.microsoft.com/office/drawing/2014/main" id="{FFBD26F4-9B61-0249-91E7-9CC6CD78C2A7}"/>
                </a:ext>
              </a:extLst>
            </p:cNvPr>
            <p:cNvSpPr txBox="1"/>
            <p:nvPr/>
          </p:nvSpPr>
          <p:spPr>
            <a:xfrm>
              <a:off x="9332532" y="3469118"/>
              <a:ext cx="1859945" cy="276999"/>
            </a:xfrm>
            <a:prstGeom prst="rect">
              <a:avLst/>
            </a:prstGeom>
            <a:noFill/>
          </p:spPr>
          <p:txBody>
            <a:bodyPr wrap="square" lIns="0" tIns="0" rIns="0" bIns="0" rtlCol="0">
              <a:spAutoFit/>
            </a:bodyPr>
            <a:lstStyle/>
            <a:p>
              <a:pPr algn="r"/>
              <a:r>
                <a:rPr lang="en-GB">
                  <a:solidFill>
                    <a:schemeClr val="accent1">
                      <a:lumMod val="50000"/>
                    </a:schemeClr>
                  </a:solidFill>
                  <a:latin typeface="Unica 77 LL" panose="020B0504010101010104" pitchFamily="34" charset="77"/>
                </a:rPr>
                <a:t>Rest of the world</a:t>
              </a:r>
            </a:p>
          </p:txBody>
        </p:sp>
      </p:grpSp>
      <p:pic>
        <p:nvPicPr>
          <p:cNvPr id="43" name="Grafik 5">
            <a:extLst>
              <a:ext uri="{FF2B5EF4-FFF2-40B4-BE49-F238E27FC236}">
                <a16:creationId xmlns:a16="http://schemas.microsoft.com/office/drawing/2014/main" id="{6859B6B1-B26B-B641-B2C1-BE37D509CF3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100868" y="3230323"/>
            <a:ext cx="3616982" cy="1549877"/>
          </a:xfrm>
          <a:prstGeom prst="rect">
            <a:avLst/>
          </a:prstGeom>
        </p:spPr>
      </p:pic>
      <p:sp>
        <p:nvSpPr>
          <p:cNvPr id="46" name="Oval 45">
            <a:extLst>
              <a:ext uri="{FF2B5EF4-FFF2-40B4-BE49-F238E27FC236}">
                <a16:creationId xmlns:a16="http://schemas.microsoft.com/office/drawing/2014/main" id="{B83F4DAF-3CBA-274A-8A2E-4F6EB8F1BFF6}"/>
              </a:ext>
            </a:extLst>
          </p:cNvPr>
          <p:cNvSpPr/>
          <p:nvPr/>
        </p:nvSpPr>
        <p:spPr>
          <a:xfrm>
            <a:off x="4041329" y="1932558"/>
            <a:ext cx="4145409" cy="4145409"/>
          </a:xfrm>
          <a:prstGeom prst="ellipse">
            <a:avLst/>
          </a:prstGeom>
          <a:noFill/>
          <a:ln w="3810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
        <p:nvSpPr>
          <p:cNvPr id="14" name="TextBox 12">
            <a:extLst>
              <a:ext uri="{FF2B5EF4-FFF2-40B4-BE49-F238E27FC236}">
                <a16:creationId xmlns:a16="http://schemas.microsoft.com/office/drawing/2014/main" id="{7958AEE9-7567-4E80-B382-3805662526C2}"/>
              </a:ext>
            </a:extLst>
          </p:cNvPr>
          <p:cNvSpPr txBox="1"/>
          <p:nvPr/>
        </p:nvSpPr>
        <p:spPr>
          <a:xfrm>
            <a:off x="717275" y="3562251"/>
            <a:ext cx="1440815" cy="507831"/>
          </a:xfrm>
          <a:prstGeom prst="rect">
            <a:avLst/>
          </a:prstGeom>
          <a:noFill/>
        </p:spPr>
        <p:txBody>
          <a:bodyPr wrap="square" rtlCol="0">
            <a:spAutoFit/>
          </a:bodyPr>
          <a:lstStyle/>
          <a:p>
            <a:pPr>
              <a:lnSpc>
                <a:spcPct val="90000"/>
              </a:lnSpc>
            </a:pPr>
            <a:r>
              <a:rPr lang="en-GB" sz="3000">
                <a:solidFill>
                  <a:schemeClr val="accent1"/>
                </a:solidFill>
                <a:latin typeface="Halvar Eng Md" pitchFamily="2" charset="0"/>
              </a:rPr>
              <a:t>0.1</a:t>
            </a:r>
            <a:r>
              <a:rPr lang="en-GB" sz="3000">
                <a:solidFill>
                  <a:schemeClr val="accent1"/>
                </a:solidFill>
                <a:latin typeface="Halvar Eng Lt" pitchFamily="2" charset="0"/>
              </a:rPr>
              <a:t>%</a:t>
            </a:r>
          </a:p>
        </p:txBody>
      </p:sp>
      <p:sp>
        <p:nvSpPr>
          <p:cNvPr id="15" name="TextBox 13">
            <a:extLst>
              <a:ext uri="{FF2B5EF4-FFF2-40B4-BE49-F238E27FC236}">
                <a16:creationId xmlns:a16="http://schemas.microsoft.com/office/drawing/2014/main" id="{296D8A67-FA43-4576-A58C-068429896A84}"/>
              </a:ext>
            </a:extLst>
          </p:cNvPr>
          <p:cNvSpPr txBox="1"/>
          <p:nvPr/>
        </p:nvSpPr>
        <p:spPr>
          <a:xfrm>
            <a:off x="786464" y="3134288"/>
            <a:ext cx="1859945" cy="276999"/>
          </a:xfrm>
          <a:prstGeom prst="rect">
            <a:avLst/>
          </a:prstGeom>
          <a:noFill/>
        </p:spPr>
        <p:txBody>
          <a:bodyPr wrap="square" lIns="0" tIns="0" rIns="0" bIns="0" rtlCol="0">
            <a:spAutoFit/>
          </a:bodyPr>
          <a:lstStyle/>
          <a:p>
            <a:r>
              <a:rPr lang="en-GB">
                <a:solidFill>
                  <a:schemeClr val="accent1"/>
                </a:solidFill>
                <a:latin typeface="Unica 77 LL" panose="020B0504010101010104" pitchFamily="34" charset="77"/>
              </a:rPr>
              <a:t>Denmark</a:t>
            </a:r>
          </a:p>
        </p:txBody>
      </p:sp>
      <p:cxnSp>
        <p:nvCxnSpPr>
          <p:cNvPr id="16" name="Straight Connector 14">
            <a:extLst>
              <a:ext uri="{FF2B5EF4-FFF2-40B4-BE49-F238E27FC236}">
                <a16:creationId xmlns:a16="http://schemas.microsoft.com/office/drawing/2014/main" id="{C913EA20-4A7F-484D-B5E5-BFF72D2B3EDE}"/>
              </a:ext>
            </a:extLst>
          </p:cNvPr>
          <p:cNvCxnSpPr>
            <a:cxnSpLocks/>
          </p:cNvCxnSpPr>
          <p:nvPr/>
        </p:nvCxnSpPr>
        <p:spPr>
          <a:xfrm flipH="1">
            <a:off x="797615" y="3501160"/>
            <a:ext cx="5159341" cy="0"/>
          </a:xfrm>
          <a:prstGeom prst="line">
            <a:avLst/>
          </a:prstGeom>
          <a:ln w="38100">
            <a:headEnd type="ova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92534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wheel(1)">
                                      <p:cBhvr>
                                        <p:cTn id="7" dur="1000"/>
                                        <p:tgtEl>
                                          <p:spTgt spid="46"/>
                                        </p:tgtEl>
                                      </p:cBhvr>
                                    </p:animEffect>
                                  </p:childTnLst>
                                </p:cTn>
                              </p:par>
                              <p:par>
                                <p:cTn id="8" presetID="22" presetClass="entr" presetSubtype="8" fill="hold" nodeType="withEffect">
                                  <p:stCondLst>
                                    <p:cond delay="300"/>
                                  </p:stCondLst>
                                  <p:childTnLst>
                                    <p:set>
                                      <p:cBhvr>
                                        <p:cTn id="9" dur="1" fill="hold">
                                          <p:stCondLst>
                                            <p:cond delay="0"/>
                                          </p:stCondLst>
                                        </p:cTn>
                                        <p:tgtEl>
                                          <p:spTgt spid="13"/>
                                        </p:tgtEl>
                                        <p:attrNameLst>
                                          <p:attrName>style.visibility</p:attrName>
                                        </p:attrNameLst>
                                      </p:cBhvr>
                                      <p:to>
                                        <p:strVal val="visible"/>
                                      </p:to>
                                    </p:set>
                                    <p:animEffect transition="in" filter="wipe(left)">
                                      <p:cBhvr>
                                        <p:cTn id="1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E5D2803B-A915-8A49-90D4-8F53A9F003B2}"/>
              </a:ext>
            </a:extLst>
          </p:cNvPr>
          <p:cNvPicPr>
            <a:picLocks noChangeAspect="1"/>
          </p:cNvPicPr>
          <p:nvPr/>
        </p:nvPicPr>
        <p:blipFill rotWithShape="1">
          <a:blip r:embed="rId3">
            <a:extLst>
              <a:ext uri="{28A0092B-C50C-407E-A947-70E740481C1C}">
                <a14:useLocalDpi xmlns:a14="http://schemas.microsoft.com/office/drawing/2010/main" val="0"/>
              </a:ext>
            </a:extLst>
          </a:blip>
          <a:srcRect r="2"/>
          <a:stretch/>
        </p:blipFill>
        <p:spPr>
          <a:xfrm>
            <a:off x="0" y="0"/>
            <a:ext cx="12192000" cy="6858000"/>
          </a:xfrm>
          <a:prstGeom prst="rect">
            <a:avLst/>
          </a:prstGeom>
        </p:spPr>
      </p:pic>
      <p:sp>
        <p:nvSpPr>
          <p:cNvPr id="5" name="TextBox 4">
            <a:extLst>
              <a:ext uri="{FF2B5EF4-FFF2-40B4-BE49-F238E27FC236}">
                <a16:creationId xmlns:a16="http://schemas.microsoft.com/office/drawing/2014/main" id="{66881A9F-8887-1A4A-978E-C886C07809AC}"/>
              </a:ext>
            </a:extLst>
          </p:cNvPr>
          <p:cNvSpPr txBox="1"/>
          <p:nvPr/>
        </p:nvSpPr>
        <p:spPr>
          <a:xfrm>
            <a:off x="2506158" y="2421393"/>
            <a:ext cx="2469443" cy="1538883"/>
          </a:xfrm>
          <a:prstGeom prst="rect">
            <a:avLst/>
          </a:prstGeom>
          <a:noFill/>
        </p:spPr>
        <p:txBody>
          <a:bodyPr wrap="square" lIns="0" tIns="0" rIns="0" bIns="0" rtlCol="0">
            <a:noAutofit/>
          </a:bodyPr>
          <a:lstStyle/>
          <a:p>
            <a:pPr algn="r">
              <a:lnSpc>
                <a:spcPct val="80000"/>
              </a:lnSpc>
            </a:pPr>
            <a:r>
              <a:rPr lang="en-DK" sz="22000">
                <a:solidFill>
                  <a:srgbClr val="FFFFFF"/>
                </a:solidFill>
                <a:latin typeface="Halvar Eng Md" pitchFamily="2" charset="0"/>
                <a:cs typeface="Gotham Light" pitchFamily="2" charset="0"/>
              </a:rPr>
              <a:t>0</a:t>
            </a:r>
          </a:p>
          <a:p>
            <a:pPr algn="r">
              <a:lnSpc>
                <a:spcPct val="80000"/>
              </a:lnSpc>
            </a:pPr>
            <a:r>
              <a:rPr lang="en-DK" sz="22000">
                <a:solidFill>
                  <a:srgbClr val="FFFFFF"/>
                </a:solidFill>
                <a:latin typeface="Halvar Eng Md" pitchFamily="2" charset="0"/>
                <a:cs typeface="Gotham Light" pitchFamily="2" charset="0"/>
              </a:rPr>
              <a:t>1</a:t>
            </a:r>
          </a:p>
          <a:p>
            <a:pPr algn="r">
              <a:lnSpc>
                <a:spcPct val="80000"/>
              </a:lnSpc>
            </a:pPr>
            <a:r>
              <a:rPr lang="en-DK" sz="22000">
                <a:solidFill>
                  <a:srgbClr val="FFFFFF"/>
                </a:solidFill>
                <a:latin typeface="Halvar Eng Md" pitchFamily="2" charset="0"/>
                <a:cs typeface="Gotham Light" pitchFamily="2" charset="0"/>
              </a:rPr>
              <a:t>2</a:t>
            </a:r>
          </a:p>
          <a:p>
            <a:pPr algn="r">
              <a:lnSpc>
                <a:spcPct val="80000"/>
              </a:lnSpc>
            </a:pPr>
            <a:r>
              <a:rPr lang="en-DK" sz="22000">
                <a:solidFill>
                  <a:srgbClr val="FFFFFF"/>
                </a:solidFill>
                <a:latin typeface="Halvar Eng Md" pitchFamily="2" charset="0"/>
                <a:cs typeface="Gotham Light" pitchFamily="2" charset="0"/>
              </a:rPr>
              <a:t>3</a:t>
            </a:r>
          </a:p>
          <a:p>
            <a:pPr algn="r">
              <a:lnSpc>
                <a:spcPct val="80000"/>
              </a:lnSpc>
            </a:pPr>
            <a:r>
              <a:rPr lang="en-DK" sz="22000">
                <a:solidFill>
                  <a:srgbClr val="FFFFFF"/>
                </a:solidFill>
                <a:latin typeface="Halvar Eng Md" pitchFamily="2" charset="0"/>
                <a:cs typeface="Gotham Light" pitchFamily="2" charset="0"/>
              </a:rPr>
              <a:t>4</a:t>
            </a:r>
          </a:p>
          <a:p>
            <a:pPr algn="r">
              <a:lnSpc>
                <a:spcPct val="80000"/>
              </a:lnSpc>
            </a:pPr>
            <a:r>
              <a:rPr lang="en-DK" sz="22000">
                <a:solidFill>
                  <a:srgbClr val="FFFFFF"/>
                </a:solidFill>
                <a:latin typeface="Halvar Eng Md" pitchFamily="2" charset="0"/>
                <a:cs typeface="Gotham Light" pitchFamily="2" charset="0"/>
              </a:rPr>
              <a:t>5</a:t>
            </a:r>
          </a:p>
          <a:p>
            <a:pPr algn="r">
              <a:lnSpc>
                <a:spcPct val="80000"/>
              </a:lnSpc>
            </a:pPr>
            <a:r>
              <a:rPr lang="en-DK" sz="22000">
                <a:solidFill>
                  <a:srgbClr val="FFFFFF"/>
                </a:solidFill>
                <a:latin typeface="Halvar Eng Md" pitchFamily="2" charset="0"/>
                <a:cs typeface="Gotham Light" pitchFamily="2" charset="0"/>
              </a:rPr>
              <a:t>6</a:t>
            </a:r>
          </a:p>
          <a:p>
            <a:pPr algn="r">
              <a:lnSpc>
                <a:spcPct val="80000"/>
              </a:lnSpc>
            </a:pPr>
            <a:r>
              <a:rPr lang="en-DK" sz="22000">
                <a:solidFill>
                  <a:srgbClr val="FFFFFF"/>
                </a:solidFill>
                <a:latin typeface="Halvar Eng Md" pitchFamily="2" charset="0"/>
                <a:cs typeface="Gotham Light" pitchFamily="2" charset="0"/>
              </a:rPr>
              <a:t>7</a:t>
            </a:r>
          </a:p>
          <a:p>
            <a:pPr algn="r">
              <a:lnSpc>
                <a:spcPct val="80000"/>
              </a:lnSpc>
            </a:pPr>
            <a:endParaRPr lang="en-DK" sz="22000">
              <a:solidFill>
                <a:srgbClr val="FFFFFF"/>
              </a:solidFill>
              <a:latin typeface="Halvar Eng Md" pitchFamily="2" charset="0"/>
              <a:cs typeface="Gotham Light" pitchFamily="2" charset="0"/>
            </a:endParaRPr>
          </a:p>
        </p:txBody>
      </p:sp>
      <p:sp>
        <p:nvSpPr>
          <p:cNvPr id="7" name="TextBox 6">
            <a:extLst>
              <a:ext uri="{FF2B5EF4-FFF2-40B4-BE49-F238E27FC236}">
                <a16:creationId xmlns:a16="http://schemas.microsoft.com/office/drawing/2014/main" id="{90FC2293-5A22-A64F-858E-704DB82B32A2}"/>
              </a:ext>
            </a:extLst>
          </p:cNvPr>
          <p:cNvSpPr txBox="1"/>
          <p:nvPr/>
        </p:nvSpPr>
        <p:spPr>
          <a:xfrm>
            <a:off x="5047529" y="2421393"/>
            <a:ext cx="2136725" cy="1538883"/>
          </a:xfrm>
          <a:prstGeom prst="rect">
            <a:avLst/>
          </a:prstGeom>
          <a:noFill/>
        </p:spPr>
        <p:txBody>
          <a:bodyPr wrap="square" lIns="0" tIns="0" rIns="0" bIns="0" rtlCol="0">
            <a:noAutofit/>
          </a:bodyPr>
          <a:lstStyle/>
          <a:p>
            <a:pPr>
              <a:lnSpc>
                <a:spcPct val="80000"/>
              </a:lnSpc>
            </a:pPr>
            <a:r>
              <a:rPr lang="en-DK" sz="22000">
                <a:solidFill>
                  <a:srgbClr val="FFFFFF"/>
                </a:solidFill>
                <a:latin typeface="Halvar Eng Md" pitchFamily="2" charset="0"/>
                <a:cs typeface="Gotham Light" pitchFamily="2" charset="0"/>
              </a:rPr>
              <a:t>0</a:t>
            </a:r>
          </a:p>
          <a:p>
            <a:pPr>
              <a:lnSpc>
                <a:spcPct val="80000"/>
              </a:lnSpc>
            </a:pPr>
            <a:r>
              <a:rPr lang="en-DK" sz="22000">
                <a:solidFill>
                  <a:srgbClr val="FFFFFF"/>
                </a:solidFill>
                <a:latin typeface="Halvar Eng Md" pitchFamily="2" charset="0"/>
                <a:cs typeface="Gotham Light" pitchFamily="2" charset="0"/>
              </a:rPr>
              <a:t>1</a:t>
            </a:r>
          </a:p>
          <a:p>
            <a:pPr>
              <a:lnSpc>
                <a:spcPct val="80000"/>
              </a:lnSpc>
            </a:pPr>
            <a:r>
              <a:rPr lang="en-DK" sz="22000">
                <a:solidFill>
                  <a:srgbClr val="FFFFFF"/>
                </a:solidFill>
                <a:latin typeface="Halvar Eng Md" pitchFamily="2" charset="0"/>
                <a:cs typeface="Gotham Light" pitchFamily="2" charset="0"/>
              </a:rPr>
              <a:t>2</a:t>
            </a:r>
          </a:p>
          <a:p>
            <a:pPr>
              <a:lnSpc>
                <a:spcPct val="80000"/>
              </a:lnSpc>
            </a:pPr>
            <a:r>
              <a:rPr lang="en-DK" sz="22000">
                <a:solidFill>
                  <a:srgbClr val="FFFFFF"/>
                </a:solidFill>
                <a:latin typeface="Halvar Eng Md" pitchFamily="2" charset="0"/>
                <a:cs typeface="Gotham Light" pitchFamily="2" charset="0"/>
              </a:rPr>
              <a:t>3</a:t>
            </a:r>
          </a:p>
          <a:p>
            <a:pPr>
              <a:lnSpc>
                <a:spcPct val="80000"/>
              </a:lnSpc>
            </a:pPr>
            <a:r>
              <a:rPr lang="en-DK" sz="22000">
                <a:solidFill>
                  <a:srgbClr val="FFFFFF"/>
                </a:solidFill>
                <a:latin typeface="Halvar Eng Md" pitchFamily="2" charset="0"/>
                <a:cs typeface="Gotham Light" pitchFamily="2" charset="0"/>
              </a:rPr>
              <a:t>4</a:t>
            </a:r>
          </a:p>
          <a:p>
            <a:pPr>
              <a:lnSpc>
                <a:spcPct val="80000"/>
              </a:lnSpc>
            </a:pPr>
            <a:r>
              <a:rPr lang="en-DK" sz="22000">
                <a:solidFill>
                  <a:srgbClr val="FFFFFF"/>
                </a:solidFill>
                <a:latin typeface="Halvar Eng Md" pitchFamily="2" charset="0"/>
                <a:cs typeface="Gotham Light" pitchFamily="2" charset="0"/>
              </a:rPr>
              <a:t>5</a:t>
            </a:r>
          </a:p>
          <a:p>
            <a:pPr>
              <a:lnSpc>
                <a:spcPct val="80000"/>
              </a:lnSpc>
            </a:pPr>
            <a:r>
              <a:rPr lang="en-DK" sz="22000">
                <a:solidFill>
                  <a:srgbClr val="FFFFFF"/>
                </a:solidFill>
                <a:latin typeface="Halvar Eng Md" pitchFamily="2" charset="0"/>
                <a:cs typeface="Gotham Light" pitchFamily="2" charset="0"/>
              </a:rPr>
              <a:t>6</a:t>
            </a:r>
          </a:p>
          <a:p>
            <a:pPr>
              <a:lnSpc>
                <a:spcPct val="80000"/>
              </a:lnSpc>
            </a:pPr>
            <a:r>
              <a:rPr lang="en-DK" sz="22000">
                <a:solidFill>
                  <a:srgbClr val="FFFFFF"/>
                </a:solidFill>
                <a:latin typeface="Halvar Eng Md" pitchFamily="2" charset="0"/>
                <a:cs typeface="Gotham Light" pitchFamily="2" charset="0"/>
              </a:rPr>
              <a:t>7</a:t>
            </a:r>
          </a:p>
          <a:p>
            <a:pPr>
              <a:lnSpc>
                <a:spcPct val="80000"/>
              </a:lnSpc>
            </a:pPr>
            <a:r>
              <a:rPr lang="en-DK" sz="22000">
                <a:solidFill>
                  <a:srgbClr val="FFFFFF"/>
                </a:solidFill>
                <a:latin typeface="Halvar Eng Md" pitchFamily="2" charset="0"/>
                <a:cs typeface="Gotham Light" pitchFamily="2" charset="0"/>
              </a:rPr>
              <a:t>8</a:t>
            </a:r>
          </a:p>
          <a:p>
            <a:pPr>
              <a:lnSpc>
                <a:spcPct val="80000"/>
              </a:lnSpc>
            </a:pPr>
            <a:r>
              <a:rPr lang="en-DK" sz="22000">
                <a:solidFill>
                  <a:srgbClr val="FFFFFF"/>
                </a:solidFill>
                <a:latin typeface="Halvar Eng Md" pitchFamily="2" charset="0"/>
                <a:cs typeface="Gotham Light" pitchFamily="2" charset="0"/>
              </a:rPr>
              <a:t>9</a:t>
            </a:r>
          </a:p>
          <a:p>
            <a:pPr>
              <a:lnSpc>
                <a:spcPct val="80000"/>
              </a:lnSpc>
            </a:pPr>
            <a:r>
              <a:rPr lang="en-DK" sz="22000">
                <a:solidFill>
                  <a:srgbClr val="FFFFFF"/>
                </a:solidFill>
                <a:latin typeface="Halvar Eng Md" pitchFamily="2" charset="0"/>
                <a:cs typeface="Gotham Light" pitchFamily="2" charset="0"/>
              </a:rPr>
              <a:t>0</a:t>
            </a:r>
          </a:p>
        </p:txBody>
      </p:sp>
      <p:sp>
        <p:nvSpPr>
          <p:cNvPr id="6" name="TextBox 5">
            <a:extLst>
              <a:ext uri="{FF2B5EF4-FFF2-40B4-BE49-F238E27FC236}">
                <a16:creationId xmlns:a16="http://schemas.microsoft.com/office/drawing/2014/main" id="{18493A1D-2B09-ED4A-B6FF-01DCC8C1A978}"/>
              </a:ext>
            </a:extLst>
          </p:cNvPr>
          <p:cNvSpPr txBox="1"/>
          <p:nvPr/>
        </p:nvSpPr>
        <p:spPr>
          <a:xfrm>
            <a:off x="7184254" y="2251527"/>
            <a:ext cx="715926" cy="1538883"/>
          </a:xfrm>
          <a:prstGeom prst="rect">
            <a:avLst/>
          </a:prstGeom>
          <a:noFill/>
        </p:spPr>
        <p:txBody>
          <a:bodyPr wrap="square" lIns="0" tIns="0" rIns="0" bIns="0" rtlCol="0">
            <a:noAutofit/>
          </a:bodyPr>
          <a:lstStyle/>
          <a:p>
            <a:pPr algn="ctr">
              <a:lnSpc>
                <a:spcPct val="90000"/>
              </a:lnSpc>
            </a:pPr>
            <a:r>
              <a:rPr lang="en-DK" sz="22000">
                <a:solidFill>
                  <a:srgbClr val="FFFFFF"/>
                </a:solidFill>
                <a:latin typeface="Halvar Eng Lt" pitchFamily="2" charset="0"/>
                <a:cs typeface="Gotham Light" pitchFamily="2" charset="0"/>
              </a:rPr>
              <a:t>%</a:t>
            </a:r>
          </a:p>
        </p:txBody>
      </p:sp>
      <p:pic>
        <p:nvPicPr>
          <p:cNvPr id="15" name="Picture 14">
            <a:extLst>
              <a:ext uri="{FF2B5EF4-FFF2-40B4-BE49-F238E27FC236}">
                <a16:creationId xmlns:a16="http://schemas.microsoft.com/office/drawing/2014/main" id="{6E366CC7-B72F-F04C-9BAC-90E1ED7D61A2}"/>
              </a:ext>
            </a:extLst>
          </p:cNvPr>
          <p:cNvPicPr>
            <a:picLocks noChangeAspect="1"/>
          </p:cNvPicPr>
          <p:nvPr/>
        </p:nvPicPr>
        <p:blipFill rotWithShape="1">
          <a:blip r:embed="rId3">
            <a:extLst>
              <a:ext uri="{28A0092B-C50C-407E-A947-70E740481C1C}">
                <a14:useLocalDpi xmlns:a14="http://schemas.microsoft.com/office/drawing/2010/main" val="0"/>
              </a:ext>
            </a:extLst>
          </a:blip>
          <a:srcRect t="70996" r="2" b="-1"/>
          <a:stretch/>
        </p:blipFill>
        <p:spPr>
          <a:xfrm>
            <a:off x="0" y="4868864"/>
            <a:ext cx="12192000" cy="1989136"/>
          </a:xfrm>
          <a:prstGeom prst="rect">
            <a:avLst/>
          </a:prstGeom>
        </p:spPr>
      </p:pic>
      <p:pic>
        <p:nvPicPr>
          <p:cNvPr id="17" name="Picture 16">
            <a:extLst>
              <a:ext uri="{FF2B5EF4-FFF2-40B4-BE49-F238E27FC236}">
                <a16:creationId xmlns:a16="http://schemas.microsoft.com/office/drawing/2014/main" id="{4C368DB8-1D93-054B-9560-69D822839040}"/>
              </a:ext>
            </a:extLst>
          </p:cNvPr>
          <p:cNvPicPr>
            <a:picLocks noChangeAspect="1"/>
          </p:cNvPicPr>
          <p:nvPr/>
        </p:nvPicPr>
        <p:blipFill rotWithShape="1">
          <a:blip r:embed="rId3">
            <a:extLst>
              <a:ext uri="{28A0092B-C50C-407E-A947-70E740481C1C}">
                <a14:useLocalDpi xmlns:a14="http://schemas.microsoft.com/office/drawing/2010/main" val="0"/>
              </a:ext>
            </a:extLst>
          </a:blip>
          <a:srcRect r="2" b="66667"/>
          <a:stretch/>
        </p:blipFill>
        <p:spPr>
          <a:xfrm>
            <a:off x="0" y="0"/>
            <a:ext cx="12192000" cy="2286000"/>
          </a:xfrm>
          <a:prstGeom prst="rect">
            <a:avLst/>
          </a:prstGeom>
        </p:spPr>
      </p:pic>
      <p:sp>
        <p:nvSpPr>
          <p:cNvPr id="13" name="Text Placeholder 12">
            <a:extLst>
              <a:ext uri="{FF2B5EF4-FFF2-40B4-BE49-F238E27FC236}">
                <a16:creationId xmlns:a16="http://schemas.microsoft.com/office/drawing/2014/main" id="{D7ACC6DC-A7DC-2840-9755-259B24D5393C}"/>
              </a:ext>
            </a:extLst>
          </p:cNvPr>
          <p:cNvSpPr>
            <a:spLocks noGrp="1"/>
          </p:cNvSpPr>
          <p:nvPr>
            <p:ph type="body" sz="quarter" idx="14"/>
          </p:nvPr>
        </p:nvSpPr>
        <p:spPr>
          <a:xfrm>
            <a:off x="414338" y="1350000"/>
            <a:ext cx="11357953" cy="682989"/>
          </a:xfrm>
        </p:spPr>
        <p:txBody>
          <a:bodyPr/>
          <a:lstStyle/>
          <a:p>
            <a:pPr algn="ctr"/>
            <a:r>
              <a:rPr lang="en-GB" sz="3000">
                <a:solidFill>
                  <a:srgbClr val="FFFFFF"/>
                </a:solidFill>
              </a:rPr>
              <a:t>By 2030, we will reduce</a:t>
            </a:r>
          </a:p>
          <a:p>
            <a:pPr algn="ctr"/>
            <a:r>
              <a:rPr lang="en-GB" sz="3000">
                <a:solidFill>
                  <a:srgbClr val="FFFFFF"/>
                </a:solidFill>
              </a:rPr>
              <a:t>greenhouse gas emissions by</a:t>
            </a:r>
          </a:p>
        </p:txBody>
      </p:sp>
      <p:sp>
        <p:nvSpPr>
          <p:cNvPr id="18" name="TextBox 17">
            <a:extLst>
              <a:ext uri="{FF2B5EF4-FFF2-40B4-BE49-F238E27FC236}">
                <a16:creationId xmlns:a16="http://schemas.microsoft.com/office/drawing/2014/main" id="{C689E3C3-B3F7-7044-95AA-3BD619B2C61D}"/>
              </a:ext>
            </a:extLst>
          </p:cNvPr>
          <p:cNvSpPr txBox="1"/>
          <p:nvPr/>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noProof="0">
                <a:solidFill>
                  <a:srgbClr val="FFFFFF"/>
                </a:solidFill>
                <a:latin typeface="Unica 77 LL" panose="020B0504010101010104" pitchFamily="34" charset="77"/>
                <a:cs typeface="Unica 77 LL" panose="020B0504010101010104" pitchFamily="34" charset="77"/>
              </a:rPr>
              <a:t>State of Green</a:t>
            </a:r>
            <a:endParaRPr lang="en-GB" sz="1000" noProof="0">
              <a:solidFill>
                <a:srgbClr val="FFFFFF"/>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2746700657"/>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wipe(left)">
                                      <p:cBhvr>
                                        <p:cTn id="7" dur="500"/>
                                        <p:tgtEl>
                                          <p:spTgt spid="13">
                                            <p:txEl>
                                              <p:pRg st="0" end="0"/>
                                            </p:txEl>
                                          </p:spTgt>
                                        </p:tgtEl>
                                      </p:cBhvr>
                                    </p:animEffect>
                                  </p:childTnLst>
                                </p:cTn>
                              </p:par>
                              <p:par>
                                <p:cTn id="8" presetID="22" presetClass="entr" presetSubtype="8" fill="hold" grpId="0" nodeType="withEffect">
                                  <p:stCondLst>
                                    <p:cond delay="600"/>
                                  </p:stCondLst>
                                  <p:childTnLst>
                                    <p:set>
                                      <p:cBhvr>
                                        <p:cTn id="9" dur="1" fill="hold">
                                          <p:stCondLst>
                                            <p:cond delay="0"/>
                                          </p:stCondLst>
                                        </p:cTn>
                                        <p:tgtEl>
                                          <p:spTgt spid="13">
                                            <p:txEl>
                                              <p:pRg st="1" end="1"/>
                                            </p:txEl>
                                          </p:spTgt>
                                        </p:tgtEl>
                                        <p:attrNameLst>
                                          <p:attrName>style.visibility</p:attrName>
                                        </p:attrNameLst>
                                      </p:cBhvr>
                                      <p:to>
                                        <p:strVal val="visible"/>
                                      </p:to>
                                    </p:set>
                                    <p:animEffect transition="in" filter="wipe(left)">
                                      <p:cBhvr>
                                        <p:cTn id="10" dur="500"/>
                                        <p:tgtEl>
                                          <p:spTgt spid="13">
                                            <p:txEl>
                                              <p:pRg st="1" end="1"/>
                                            </p:txEl>
                                          </p:spTgt>
                                        </p:tgtEl>
                                      </p:cBhvr>
                                    </p:animEffect>
                                  </p:childTnLst>
                                </p:cTn>
                              </p:par>
                              <p:par>
                                <p:cTn id="11" presetID="42" presetClass="entr" presetSubtype="0" fill="hold" grpId="0" nodeType="withEffect">
                                  <p:stCondLst>
                                    <p:cond delay="50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anim calcmode="lin" valueType="num">
                                      <p:cBhvr>
                                        <p:cTn id="14" dur="500" fill="hold"/>
                                        <p:tgtEl>
                                          <p:spTgt spid="5"/>
                                        </p:tgtEl>
                                        <p:attrNameLst>
                                          <p:attrName>ppt_x</p:attrName>
                                        </p:attrNameLst>
                                      </p:cBhvr>
                                      <p:tavLst>
                                        <p:tav tm="0">
                                          <p:val>
                                            <p:strVal val="#ppt_x"/>
                                          </p:val>
                                        </p:tav>
                                        <p:tav tm="100000">
                                          <p:val>
                                            <p:strVal val="#ppt_x"/>
                                          </p:val>
                                        </p:tav>
                                      </p:tavLst>
                                    </p:anim>
                                    <p:anim calcmode="lin" valueType="num">
                                      <p:cBhvr>
                                        <p:cTn id="15" dur="500" fill="hold"/>
                                        <p:tgtEl>
                                          <p:spTgt spid="5"/>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1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anim calcmode="lin" valueType="num">
                                      <p:cBhvr>
                                        <p:cTn id="19" dur="500" fill="hold"/>
                                        <p:tgtEl>
                                          <p:spTgt spid="7"/>
                                        </p:tgtEl>
                                        <p:attrNameLst>
                                          <p:attrName>ppt_x</p:attrName>
                                        </p:attrNameLst>
                                      </p:cBhvr>
                                      <p:tavLst>
                                        <p:tav tm="0">
                                          <p:val>
                                            <p:strVal val="#ppt_x"/>
                                          </p:val>
                                        </p:tav>
                                        <p:tav tm="100000">
                                          <p:val>
                                            <p:strVal val="#ppt_x"/>
                                          </p:val>
                                        </p:tav>
                                      </p:tavLst>
                                    </p:anim>
                                    <p:anim calcmode="lin" valueType="num">
                                      <p:cBhvr>
                                        <p:cTn id="20" dur="500" fill="hold"/>
                                        <p:tgtEl>
                                          <p:spTgt spid="7"/>
                                        </p:tgtEl>
                                        <p:attrNameLst>
                                          <p:attrName>ppt_y</p:attrName>
                                        </p:attrNameLst>
                                      </p:cBhvr>
                                      <p:tavLst>
                                        <p:tav tm="0">
                                          <p:val>
                                            <p:strVal val="#ppt_y+.1"/>
                                          </p:val>
                                        </p:tav>
                                        <p:tav tm="100000">
                                          <p:val>
                                            <p:strVal val="#ppt_y"/>
                                          </p:val>
                                        </p:tav>
                                      </p:tavLst>
                                    </p:anim>
                                  </p:childTnLst>
                                </p:cTn>
                              </p:par>
                              <p:par>
                                <p:cTn id="21" presetID="64" presetClass="path" presetSubtype="0" accel="50000" decel="50000" fill="hold" grpId="1" nodeType="withEffect">
                                  <p:stCondLst>
                                    <p:cond delay="1500"/>
                                  </p:stCondLst>
                                  <p:childTnLst>
                                    <p:animMotion origin="layout" path="M -8.33333E-7 2.22222E-6 L -8.33333E-7 -2.7338 " pathEditMode="relative" rAng="0" ptsTypes="AA">
                                      <p:cBhvr>
                                        <p:cTn id="22" dur="3000" fill="hold"/>
                                        <p:tgtEl>
                                          <p:spTgt spid="5"/>
                                        </p:tgtEl>
                                        <p:attrNameLst>
                                          <p:attrName>ppt_x</p:attrName>
                                          <p:attrName>ppt_y</p:attrName>
                                        </p:attrNameLst>
                                      </p:cBhvr>
                                      <p:rCtr x="0" y="-136690"/>
                                    </p:animMotion>
                                  </p:childTnLst>
                                </p:cTn>
                              </p:par>
                              <p:par>
                                <p:cTn id="23" presetID="64" presetClass="path" presetSubtype="0" accel="50000" decel="50000" fill="hold" grpId="1" nodeType="withEffect">
                                  <p:stCondLst>
                                    <p:cond delay="2000"/>
                                  </p:stCondLst>
                                  <p:childTnLst>
                                    <p:animMotion origin="layout" path="M -2.70833E-6 2.22222E-6 L -2.70833E-6 -3.90672 " pathEditMode="relative" rAng="0" ptsTypes="AA">
                                      <p:cBhvr>
                                        <p:cTn id="24" dur="3000" fill="hold"/>
                                        <p:tgtEl>
                                          <p:spTgt spid="7"/>
                                        </p:tgtEl>
                                        <p:attrNameLst>
                                          <p:attrName>ppt_x</p:attrName>
                                          <p:attrName>ppt_y</p:attrName>
                                        </p:attrNameLst>
                                      </p:cBhvr>
                                      <p:rCtr x="0" y="-195324"/>
                                    </p:animMotion>
                                  </p:childTnLst>
                                </p:cTn>
                              </p:par>
                              <p:par>
                                <p:cTn id="25" presetID="42" presetClass="entr" presetSubtype="0" fill="hold" grpId="0" nodeType="withEffect">
                                  <p:stCondLst>
                                    <p:cond delay="300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anim calcmode="lin" valueType="num">
                                      <p:cBhvr>
                                        <p:cTn id="28" dur="500" fill="hold"/>
                                        <p:tgtEl>
                                          <p:spTgt spid="6"/>
                                        </p:tgtEl>
                                        <p:attrNameLst>
                                          <p:attrName>ppt_x</p:attrName>
                                        </p:attrNameLst>
                                      </p:cBhvr>
                                      <p:tavLst>
                                        <p:tav tm="0">
                                          <p:val>
                                            <p:strVal val="#ppt_x"/>
                                          </p:val>
                                        </p:tav>
                                        <p:tav tm="100000">
                                          <p:val>
                                            <p:strVal val="#ppt_x"/>
                                          </p:val>
                                        </p:tav>
                                      </p:tavLst>
                                    </p:anim>
                                    <p:anim calcmode="lin" valueType="num">
                                      <p:cBhvr>
                                        <p:cTn id="29" dur="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7" grpId="0"/>
      <p:bldP spid="7" grpId="1"/>
      <p:bldP spid="6" grpId="0"/>
      <p:bldP spid="13"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 Placeholder 1">
            <a:extLst>
              <a:ext uri="{FF2B5EF4-FFF2-40B4-BE49-F238E27FC236}">
                <a16:creationId xmlns:a16="http://schemas.microsoft.com/office/drawing/2014/main" id="{A3902BD3-399E-834E-A92C-47A2DC1D6988}"/>
              </a:ext>
            </a:extLst>
          </p:cNvPr>
          <p:cNvSpPr>
            <a:spLocks noGrp="1"/>
          </p:cNvSpPr>
          <p:nvPr>
            <p:ph type="body" sz="quarter" idx="14"/>
          </p:nvPr>
        </p:nvSpPr>
        <p:spPr>
          <a:xfrm>
            <a:off x="414338" y="1425460"/>
            <a:ext cx="11357953" cy="682989"/>
          </a:xfrm>
        </p:spPr>
        <p:txBody>
          <a:bodyPr/>
          <a:lstStyle/>
          <a:p>
            <a:pPr algn="ctr"/>
            <a:r>
              <a:rPr lang="en-GB" sz="3000">
                <a:solidFill>
                  <a:srgbClr val="FFFFFF"/>
                </a:solidFill>
              </a:rPr>
              <a:t>By 2050, we will reach</a:t>
            </a:r>
          </a:p>
        </p:txBody>
      </p:sp>
      <p:sp>
        <p:nvSpPr>
          <p:cNvPr id="6" name="Text Placeholder 1">
            <a:extLst>
              <a:ext uri="{FF2B5EF4-FFF2-40B4-BE49-F238E27FC236}">
                <a16:creationId xmlns:a16="http://schemas.microsoft.com/office/drawing/2014/main" id="{DD101649-E7D0-364C-8E17-DAF88A22BEF0}"/>
              </a:ext>
            </a:extLst>
          </p:cNvPr>
          <p:cNvSpPr txBox="1">
            <a:spLocks/>
          </p:cNvSpPr>
          <p:nvPr/>
        </p:nvSpPr>
        <p:spPr>
          <a:xfrm>
            <a:off x="414338" y="1615893"/>
            <a:ext cx="11357953" cy="682989"/>
          </a:xfrm>
          <a:prstGeom prst="rect">
            <a:avLst/>
          </a:prstGeom>
        </p:spPr>
        <p:txBody>
          <a:bodyPr lIns="0" tIns="0" rIns="0" bIns="0"/>
          <a:lstStyle>
            <a:lvl1pPr marL="0" indent="0" algn="l" defTabSz="360000" rtl="0" eaLnBrk="1" latinLnBrk="0" hangingPunct="1">
              <a:lnSpc>
                <a:spcPct val="90000"/>
              </a:lnSpc>
              <a:spcBef>
                <a:spcPts val="0"/>
              </a:spcBef>
              <a:buFont typeface="Arial" panose="020B0604020202020204" pitchFamily="34" charset="0"/>
              <a:buNone/>
              <a:defRPr lang="da-DK" sz="4000" b="1" kern="1200">
                <a:solidFill>
                  <a:schemeClr val="accent1"/>
                </a:solidFill>
                <a:latin typeface="Unica 77 LL" panose="020B0504010101010104" pitchFamily="34" charset="0"/>
                <a:ea typeface="+mn-ea"/>
                <a:cs typeface="Unica 77 LL" panose="020B0504010101010104" pitchFamily="34" charset="0"/>
              </a:defRPr>
            </a:lvl1pPr>
            <a:lvl2pPr marL="6858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22000" b="0">
                <a:solidFill>
                  <a:srgbClr val="FFFFFF"/>
                </a:solidFill>
                <a:latin typeface="Halvar Eng Md" pitchFamily="2" charset="0"/>
              </a:rPr>
              <a:t>net-zero</a:t>
            </a:r>
          </a:p>
        </p:txBody>
      </p:sp>
      <p:sp>
        <p:nvSpPr>
          <p:cNvPr id="7" name="TextBox 6">
            <a:extLst>
              <a:ext uri="{FF2B5EF4-FFF2-40B4-BE49-F238E27FC236}">
                <a16:creationId xmlns:a16="http://schemas.microsoft.com/office/drawing/2014/main" id="{4C274D05-1C9A-AC40-87C5-F1437512AF32}"/>
              </a:ext>
            </a:extLst>
          </p:cNvPr>
          <p:cNvSpPr txBox="1"/>
          <p:nvPr/>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noProof="0">
                <a:solidFill>
                  <a:srgbClr val="FFFFFF"/>
                </a:solidFill>
                <a:latin typeface="Unica 77 LL" panose="020B0504010101010104" pitchFamily="34" charset="77"/>
                <a:cs typeface="Unica 77 LL" panose="020B0504010101010104" pitchFamily="34" charset="77"/>
              </a:rPr>
              <a:t>State of Green</a:t>
            </a:r>
            <a:endParaRPr lang="en-GB" sz="1000" noProof="0">
              <a:solidFill>
                <a:srgbClr val="FFFFFF"/>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224767130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left)">
                                      <p:cBhvr>
                                        <p:cTn id="7" dur="500"/>
                                        <p:tgtEl>
                                          <p:spTgt spid="5">
                                            <p:txEl>
                                              <p:pRg st="0" end="0"/>
                                            </p:txEl>
                                          </p:spTgt>
                                        </p:tgtEl>
                                      </p:cBhvr>
                                    </p:animEffect>
                                  </p:childTnLst>
                                </p:cTn>
                              </p:par>
                              <p:par>
                                <p:cTn id="8" presetID="22" presetClass="entr" presetSubtype="8" fill="hold" grpId="0" nodeType="withEffect">
                                  <p:stCondLst>
                                    <p:cond delay="500"/>
                                  </p:stCondLst>
                                  <p:childTnLst>
                                    <p:set>
                                      <p:cBhvr>
                                        <p:cTn id="9" dur="1" fill="hold">
                                          <p:stCondLst>
                                            <p:cond delay="0"/>
                                          </p:stCondLst>
                                        </p:cTn>
                                        <p:tgtEl>
                                          <p:spTgt spid="6">
                                            <p:txEl>
                                              <p:pRg st="0" end="0"/>
                                            </p:txEl>
                                          </p:spTgt>
                                        </p:tgtEl>
                                        <p:attrNameLst>
                                          <p:attrName>style.visibility</p:attrName>
                                        </p:attrNameLst>
                                      </p:cBhvr>
                                      <p:to>
                                        <p:strVal val="visible"/>
                                      </p:to>
                                    </p:set>
                                    <p:animEffect transition="in" filter="wipe(left)">
                                      <p:cBhvr>
                                        <p:cTn id="10"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P spid="6"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Freeform 49">
            <a:extLst>
              <a:ext uri="{FF2B5EF4-FFF2-40B4-BE49-F238E27FC236}">
                <a16:creationId xmlns:a16="http://schemas.microsoft.com/office/drawing/2014/main" id="{157E9A6E-93EE-CA46-9720-86C66778A983}"/>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52" name="Freeform 51">
            <a:extLst>
              <a:ext uri="{FF2B5EF4-FFF2-40B4-BE49-F238E27FC236}">
                <a16:creationId xmlns:a16="http://schemas.microsoft.com/office/drawing/2014/main" id="{5F5023BA-C2D1-1B46-91EA-0B1A36D99BDE}"/>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54" name="Freeform 53">
            <a:extLst>
              <a:ext uri="{FF2B5EF4-FFF2-40B4-BE49-F238E27FC236}">
                <a16:creationId xmlns:a16="http://schemas.microsoft.com/office/drawing/2014/main" id="{4915EF53-023E-8840-A830-27AE7488F660}"/>
              </a:ext>
            </a:extLst>
          </p:cNvPr>
          <p:cNvSpPr/>
          <p:nvPr/>
        </p:nvSpPr>
        <p:spPr>
          <a:xfrm>
            <a:off x="1493102" y="1380183"/>
            <a:ext cx="7348089" cy="2968083"/>
          </a:xfrm>
          <a:custGeom>
            <a:avLst/>
            <a:gdLst>
              <a:gd name="connsiteX0" fmla="*/ 0 w 7348089"/>
              <a:gd name="connsiteY0" fmla="*/ 0 h 2968083"/>
              <a:gd name="connsiteX1" fmla="*/ 7348089 w 7348089"/>
              <a:gd name="connsiteY1" fmla="*/ 0 h 2968083"/>
              <a:gd name="connsiteX2" fmla="*/ 7348089 w 7348089"/>
              <a:gd name="connsiteY2" fmla="*/ 2968083 h 2968083"/>
              <a:gd name="connsiteX3" fmla="*/ 0 w 7348089"/>
              <a:gd name="connsiteY3" fmla="*/ 2968083 h 2968083"/>
            </a:gdLst>
            <a:ahLst/>
            <a:cxnLst>
              <a:cxn ang="0">
                <a:pos x="connsiteX0" y="connsiteY0"/>
              </a:cxn>
              <a:cxn ang="0">
                <a:pos x="connsiteX1" y="connsiteY1"/>
              </a:cxn>
              <a:cxn ang="0">
                <a:pos x="connsiteX2" y="connsiteY2"/>
              </a:cxn>
              <a:cxn ang="0">
                <a:pos x="connsiteX3" y="connsiteY3"/>
              </a:cxn>
            </a:cxnLst>
            <a:rect l="l" t="t" r="r" b="b"/>
            <a:pathLst>
              <a:path w="7348089" h="2968083">
                <a:moveTo>
                  <a:pt x="0" y="0"/>
                </a:moveTo>
                <a:lnTo>
                  <a:pt x="7348089" y="0"/>
                </a:lnTo>
                <a:lnTo>
                  <a:pt x="7348089" y="2968083"/>
                </a:lnTo>
                <a:lnTo>
                  <a:pt x="0" y="2968083"/>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61" name="Freeform 60">
            <a:extLst>
              <a:ext uri="{FF2B5EF4-FFF2-40B4-BE49-F238E27FC236}">
                <a16:creationId xmlns:a16="http://schemas.microsoft.com/office/drawing/2014/main" id="{FEAAC3BA-E6F7-BD49-9B0C-48C00A00ED01}"/>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63" name="Freeform 62">
            <a:extLst>
              <a:ext uri="{FF2B5EF4-FFF2-40B4-BE49-F238E27FC236}">
                <a16:creationId xmlns:a16="http://schemas.microsoft.com/office/drawing/2014/main" id="{9A0D4793-EFBD-204C-AC29-F45D81BA9361}"/>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65" name="Freeform 64">
            <a:extLst>
              <a:ext uri="{FF2B5EF4-FFF2-40B4-BE49-F238E27FC236}">
                <a16:creationId xmlns:a16="http://schemas.microsoft.com/office/drawing/2014/main" id="{AEB19FEE-9E87-DB4D-9210-8CD5C91A34AF}"/>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67" name="Freeform 66">
            <a:extLst>
              <a:ext uri="{FF2B5EF4-FFF2-40B4-BE49-F238E27FC236}">
                <a16:creationId xmlns:a16="http://schemas.microsoft.com/office/drawing/2014/main" id="{7BFE5806-774C-7A42-B821-EEA60F8C7F51}"/>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69" name="Freeform 68">
            <a:extLst>
              <a:ext uri="{FF2B5EF4-FFF2-40B4-BE49-F238E27FC236}">
                <a16:creationId xmlns:a16="http://schemas.microsoft.com/office/drawing/2014/main" id="{732D95FE-CCFA-0444-A302-B67A496E16F4}"/>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71" name="Freeform 70">
            <a:extLst>
              <a:ext uri="{FF2B5EF4-FFF2-40B4-BE49-F238E27FC236}">
                <a16:creationId xmlns:a16="http://schemas.microsoft.com/office/drawing/2014/main" id="{E2DBA89E-EB00-324F-8209-DB30D6FB2145}"/>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73" name="Freeform 72">
            <a:extLst>
              <a:ext uri="{FF2B5EF4-FFF2-40B4-BE49-F238E27FC236}">
                <a16:creationId xmlns:a16="http://schemas.microsoft.com/office/drawing/2014/main" id="{4239E996-3CD4-CE42-94D5-2EB32336DEDC}"/>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75" name="Freeform 74">
            <a:extLst>
              <a:ext uri="{FF2B5EF4-FFF2-40B4-BE49-F238E27FC236}">
                <a16:creationId xmlns:a16="http://schemas.microsoft.com/office/drawing/2014/main" id="{A33D30E3-799F-3544-9D59-D8893C7BE5A2}"/>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77" name="Freeform 76">
            <a:extLst>
              <a:ext uri="{FF2B5EF4-FFF2-40B4-BE49-F238E27FC236}">
                <a16:creationId xmlns:a16="http://schemas.microsoft.com/office/drawing/2014/main" id="{BEF1D8C1-83FE-AE47-9832-1DF52987E7CF}"/>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79" name="Freeform 78">
            <a:extLst>
              <a:ext uri="{FF2B5EF4-FFF2-40B4-BE49-F238E27FC236}">
                <a16:creationId xmlns:a16="http://schemas.microsoft.com/office/drawing/2014/main" id="{6AF79450-4567-8D48-A53F-AA8AC5EEE5BE}"/>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81" name="Freeform 80">
            <a:extLst>
              <a:ext uri="{FF2B5EF4-FFF2-40B4-BE49-F238E27FC236}">
                <a16:creationId xmlns:a16="http://schemas.microsoft.com/office/drawing/2014/main" id="{BF4A455A-E1A4-7D48-BD9F-1A198BB80D72}"/>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83" name="Freeform 82">
            <a:extLst>
              <a:ext uri="{FF2B5EF4-FFF2-40B4-BE49-F238E27FC236}">
                <a16:creationId xmlns:a16="http://schemas.microsoft.com/office/drawing/2014/main" id="{374DEC59-CE83-D345-9A37-E1E77FAE16DA}"/>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85" name="Freeform 84">
            <a:extLst>
              <a:ext uri="{FF2B5EF4-FFF2-40B4-BE49-F238E27FC236}">
                <a16:creationId xmlns:a16="http://schemas.microsoft.com/office/drawing/2014/main" id="{A5CB625B-9B82-0B41-95E2-4425D6D5BD02}"/>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87" name="Freeform 86">
            <a:extLst>
              <a:ext uri="{FF2B5EF4-FFF2-40B4-BE49-F238E27FC236}">
                <a16:creationId xmlns:a16="http://schemas.microsoft.com/office/drawing/2014/main" id="{D3747DF6-36CC-1A4A-AFDF-302167D29002}"/>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89" name="Freeform 88">
            <a:extLst>
              <a:ext uri="{FF2B5EF4-FFF2-40B4-BE49-F238E27FC236}">
                <a16:creationId xmlns:a16="http://schemas.microsoft.com/office/drawing/2014/main" id="{161F7E06-C375-AF4A-BA2A-CDC3693A5604}"/>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91" name="Freeform 90">
            <a:extLst>
              <a:ext uri="{FF2B5EF4-FFF2-40B4-BE49-F238E27FC236}">
                <a16:creationId xmlns:a16="http://schemas.microsoft.com/office/drawing/2014/main" id="{128FF032-B430-A14F-9A28-029D0892F144}"/>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93" name="Freeform 92">
            <a:extLst>
              <a:ext uri="{FF2B5EF4-FFF2-40B4-BE49-F238E27FC236}">
                <a16:creationId xmlns:a16="http://schemas.microsoft.com/office/drawing/2014/main" id="{B7916E4B-7E53-F14E-880D-D13F70A02A95}"/>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95" name="Freeform 94">
            <a:extLst>
              <a:ext uri="{FF2B5EF4-FFF2-40B4-BE49-F238E27FC236}">
                <a16:creationId xmlns:a16="http://schemas.microsoft.com/office/drawing/2014/main" id="{63ABCB16-05D7-4447-A3A6-6F6B81D46B63}"/>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97" name="Freeform 96">
            <a:extLst>
              <a:ext uri="{FF2B5EF4-FFF2-40B4-BE49-F238E27FC236}">
                <a16:creationId xmlns:a16="http://schemas.microsoft.com/office/drawing/2014/main" id="{1FF27FC6-9EE0-624B-A2EF-73E9A6CB75FE}"/>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99" name="Freeform 98">
            <a:extLst>
              <a:ext uri="{FF2B5EF4-FFF2-40B4-BE49-F238E27FC236}">
                <a16:creationId xmlns:a16="http://schemas.microsoft.com/office/drawing/2014/main" id="{C772AA5F-91CE-8B43-95D0-F3740F9E2E45}"/>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01" name="Freeform 100">
            <a:extLst>
              <a:ext uri="{FF2B5EF4-FFF2-40B4-BE49-F238E27FC236}">
                <a16:creationId xmlns:a16="http://schemas.microsoft.com/office/drawing/2014/main" id="{17CC3FA9-0D3D-1948-B0A7-127DCEC3CAA1}"/>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03" name="Freeform 102">
            <a:extLst>
              <a:ext uri="{FF2B5EF4-FFF2-40B4-BE49-F238E27FC236}">
                <a16:creationId xmlns:a16="http://schemas.microsoft.com/office/drawing/2014/main" id="{884E33A8-6A49-0441-9887-29C31C2A5B50}"/>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05" name="Freeform 104">
            <a:extLst>
              <a:ext uri="{FF2B5EF4-FFF2-40B4-BE49-F238E27FC236}">
                <a16:creationId xmlns:a16="http://schemas.microsoft.com/office/drawing/2014/main" id="{57D821C5-B7D6-AA44-9C2F-D1537E4CB865}"/>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07" name="Freeform 106">
            <a:extLst>
              <a:ext uri="{FF2B5EF4-FFF2-40B4-BE49-F238E27FC236}">
                <a16:creationId xmlns:a16="http://schemas.microsoft.com/office/drawing/2014/main" id="{20D48C54-563D-8543-9848-F7B3A7459A3C}"/>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09" name="Freeform 108">
            <a:extLst>
              <a:ext uri="{FF2B5EF4-FFF2-40B4-BE49-F238E27FC236}">
                <a16:creationId xmlns:a16="http://schemas.microsoft.com/office/drawing/2014/main" id="{488D5426-E973-E041-9BC1-025FF3229139}"/>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11" name="Freeform 110">
            <a:extLst>
              <a:ext uri="{FF2B5EF4-FFF2-40B4-BE49-F238E27FC236}">
                <a16:creationId xmlns:a16="http://schemas.microsoft.com/office/drawing/2014/main" id="{A0D0DD97-C2DB-6C48-BF11-7AED198FE5EE}"/>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13" name="Freeform 112">
            <a:extLst>
              <a:ext uri="{FF2B5EF4-FFF2-40B4-BE49-F238E27FC236}">
                <a16:creationId xmlns:a16="http://schemas.microsoft.com/office/drawing/2014/main" id="{9EFB034B-F31D-9B42-89E4-AAC3414BEBD8}"/>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15" name="Freeform 114">
            <a:extLst>
              <a:ext uri="{FF2B5EF4-FFF2-40B4-BE49-F238E27FC236}">
                <a16:creationId xmlns:a16="http://schemas.microsoft.com/office/drawing/2014/main" id="{63B1AE7F-6E7B-AD4A-B15D-7243D63093ED}"/>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17" name="Freeform 116">
            <a:extLst>
              <a:ext uri="{FF2B5EF4-FFF2-40B4-BE49-F238E27FC236}">
                <a16:creationId xmlns:a16="http://schemas.microsoft.com/office/drawing/2014/main" id="{7F21DA96-50AE-EC45-9EC0-3E03D4702EF2}"/>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19" name="Freeform 118">
            <a:extLst>
              <a:ext uri="{FF2B5EF4-FFF2-40B4-BE49-F238E27FC236}">
                <a16:creationId xmlns:a16="http://schemas.microsoft.com/office/drawing/2014/main" id="{9B5D2A6A-EA50-C242-BC60-C613DD31BC09}"/>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21" name="Freeform 120">
            <a:extLst>
              <a:ext uri="{FF2B5EF4-FFF2-40B4-BE49-F238E27FC236}">
                <a16:creationId xmlns:a16="http://schemas.microsoft.com/office/drawing/2014/main" id="{C4DDF109-446D-F54F-9157-E08450398712}"/>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23" name="Freeform 122">
            <a:extLst>
              <a:ext uri="{FF2B5EF4-FFF2-40B4-BE49-F238E27FC236}">
                <a16:creationId xmlns:a16="http://schemas.microsoft.com/office/drawing/2014/main" id="{45EEC9F1-6879-D345-8BF0-FE03122FBF6D}"/>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25" name="Freeform 124">
            <a:extLst>
              <a:ext uri="{FF2B5EF4-FFF2-40B4-BE49-F238E27FC236}">
                <a16:creationId xmlns:a16="http://schemas.microsoft.com/office/drawing/2014/main" id="{71AD1FCE-3C0E-9146-8AFA-B0B71C83DB74}"/>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27" name="Freeform 126">
            <a:extLst>
              <a:ext uri="{FF2B5EF4-FFF2-40B4-BE49-F238E27FC236}">
                <a16:creationId xmlns:a16="http://schemas.microsoft.com/office/drawing/2014/main" id="{50FBB083-504F-9F49-833C-982BC052EC6A}"/>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29" name="Freeform 128">
            <a:extLst>
              <a:ext uri="{FF2B5EF4-FFF2-40B4-BE49-F238E27FC236}">
                <a16:creationId xmlns:a16="http://schemas.microsoft.com/office/drawing/2014/main" id="{B20DC79E-E4AD-5A4D-91A8-C8ED2FB519C2}"/>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31" name="Freeform 130">
            <a:extLst>
              <a:ext uri="{FF2B5EF4-FFF2-40B4-BE49-F238E27FC236}">
                <a16:creationId xmlns:a16="http://schemas.microsoft.com/office/drawing/2014/main" id="{16F6D1FC-FFC7-1145-A633-471661331BCC}"/>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33" name="Freeform 132">
            <a:extLst>
              <a:ext uri="{FF2B5EF4-FFF2-40B4-BE49-F238E27FC236}">
                <a16:creationId xmlns:a16="http://schemas.microsoft.com/office/drawing/2014/main" id="{04A120CD-238F-6E4B-B5FA-5D8E13BFE490}"/>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35" name="Freeform 134">
            <a:extLst>
              <a:ext uri="{FF2B5EF4-FFF2-40B4-BE49-F238E27FC236}">
                <a16:creationId xmlns:a16="http://schemas.microsoft.com/office/drawing/2014/main" id="{3F6EC8AD-2130-5848-A912-E06620F085BD}"/>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37" name="Freeform 136">
            <a:extLst>
              <a:ext uri="{FF2B5EF4-FFF2-40B4-BE49-F238E27FC236}">
                <a16:creationId xmlns:a16="http://schemas.microsoft.com/office/drawing/2014/main" id="{50AE8653-51F2-FF49-8F38-A20A59781051}"/>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39" name="Freeform 138">
            <a:extLst>
              <a:ext uri="{FF2B5EF4-FFF2-40B4-BE49-F238E27FC236}">
                <a16:creationId xmlns:a16="http://schemas.microsoft.com/office/drawing/2014/main" id="{3C10ACB0-E5DC-B34A-8DF9-B0F357FE37A1}"/>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41" name="Freeform 140">
            <a:extLst>
              <a:ext uri="{FF2B5EF4-FFF2-40B4-BE49-F238E27FC236}">
                <a16:creationId xmlns:a16="http://schemas.microsoft.com/office/drawing/2014/main" id="{4FB8F93F-E7A1-CB42-B381-7B694A90AFDA}"/>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143" name="Freeform 142">
            <a:extLst>
              <a:ext uri="{FF2B5EF4-FFF2-40B4-BE49-F238E27FC236}">
                <a16:creationId xmlns:a16="http://schemas.microsoft.com/office/drawing/2014/main" id="{D145CEF7-2891-5944-8672-4CFC75B37F45}"/>
              </a:ext>
            </a:extLst>
          </p:cNvPr>
          <p:cNvSpPr/>
          <p:nvPr/>
        </p:nvSpPr>
        <p:spPr>
          <a:xfrm>
            <a:off x="1141963" y="2127801"/>
            <a:ext cx="8007533" cy="3411281"/>
          </a:xfrm>
          <a:custGeom>
            <a:avLst/>
            <a:gdLst>
              <a:gd name="connsiteX0" fmla="*/ 0 w 8007533"/>
              <a:gd name="connsiteY0" fmla="*/ 0 h 3411281"/>
              <a:gd name="connsiteX1" fmla="*/ 8007533 w 8007533"/>
              <a:gd name="connsiteY1" fmla="*/ 0 h 3411281"/>
              <a:gd name="connsiteX2" fmla="*/ 8007533 w 8007533"/>
              <a:gd name="connsiteY2" fmla="*/ 3411281 h 3411281"/>
              <a:gd name="connsiteX3" fmla="*/ 0 w 8007533"/>
              <a:gd name="connsiteY3" fmla="*/ 3411281 h 3411281"/>
            </a:gdLst>
            <a:ahLst/>
            <a:cxnLst>
              <a:cxn ang="0">
                <a:pos x="connsiteX0" y="connsiteY0"/>
              </a:cxn>
              <a:cxn ang="0">
                <a:pos x="connsiteX1" y="connsiteY1"/>
              </a:cxn>
              <a:cxn ang="0">
                <a:pos x="connsiteX2" y="connsiteY2"/>
              </a:cxn>
              <a:cxn ang="0">
                <a:pos x="connsiteX3" y="connsiteY3"/>
              </a:cxn>
            </a:cxnLst>
            <a:rect l="l" t="t" r="r" b="b"/>
            <a:pathLst>
              <a:path w="8007533" h="3411281">
                <a:moveTo>
                  <a:pt x="0" y="0"/>
                </a:moveTo>
                <a:lnTo>
                  <a:pt x="8007533" y="0"/>
                </a:lnTo>
                <a:lnTo>
                  <a:pt x="8007533" y="3411281"/>
                </a:lnTo>
                <a:lnTo>
                  <a:pt x="0" y="3411281"/>
                </a:lnTo>
                <a:close/>
              </a:path>
            </a:pathLst>
          </a:custGeom>
          <a:noFill/>
          <a:ln w="13447" cap="flat">
            <a:noFill/>
            <a:prstDash val="solid"/>
            <a:miter/>
          </a:ln>
        </p:spPr>
        <p:txBody>
          <a:bodyPr rtlCol="0" anchor="ctr"/>
          <a:lstStyle/>
          <a:p>
            <a:endParaRPr lang="en-GB">
              <a:latin typeface="Unica 77 LL" panose="020B0504010101010104" pitchFamily="34" charset="77"/>
            </a:endParaRPr>
          </a:p>
        </p:txBody>
      </p:sp>
      <p:sp>
        <p:nvSpPr>
          <p:cNvPr id="5" name="Text Placeholder 4">
            <a:extLst>
              <a:ext uri="{FF2B5EF4-FFF2-40B4-BE49-F238E27FC236}">
                <a16:creationId xmlns:a16="http://schemas.microsoft.com/office/drawing/2014/main" id="{9EE9B8D4-C2FC-A241-AF80-C836ED017DA4}"/>
              </a:ext>
            </a:extLst>
          </p:cNvPr>
          <p:cNvSpPr>
            <a:spLocks noGrp="1"/>
          </p:cNvSpPr>
          <p:nvPr>
            <p:ph type="body" sz="quarter" idx="14"/>
          </p:nvPr>
        </p:nvSpPr>
        <p:spPr/>
        <p:txBody>
          <a:bodyPr lIns="0" tIns="0" rIns="0" bIns="0" anchor="t"/>
          <a:lstStyle/>
          <a:p>
            <a:r>
              <a:rPr lang="en-GB">
                <a:solidFill>
                  <a:srgbClr val="00A77E"/>
                </a:solidFill>
                <a:latin typeface="Unica 77 LL"/>
              </a:rPr>
              <a:t>Since 1990, we have reduced greenhouse gas emissions by 53%</a:t>
            </a:r>
          </a:p>
        </p:txBody>
      </p:sp>
      <p:sp>
        <p:nvSpPr>
          <p:cNvPr id="4" name="Tekstfelt 3">
            <a:extLst>
              <a:ext uri="{FF2B5EF4-FFF2-40B4-BE49-F238E27FC236}">
                <a16:creationId xmlns:a16="http://schemas.microsoft.com/office/drawing/2014/main" id="{1A4F9B1F-C265-5C41-AE8B-CBF16D743744}"/>
              </a:ext>
            </a:extLst>
          </p:cNvPr>
          <p:cNvSpPr txBox="1"/>
          <p:nvPr/>
        </p:nvSpPr>
        <p:spPr>
          <a:xfrm>
            <a:off x="1141963" y="5857331"/>
            <a:ext cx="4615366" cy="246221"/>
          </a:xfrm>
          <a:prstGeom prst="rect">
            <a:avLst/>
          </a:prstGeom>
          <a:noFill/>
        </p:spPr>
        <p:txBody>
          <a:bodyPr wrap="none" rtlCol="0">
            <a:spAutoFit/>
          </a:bodyPr>
          <a:lstStyle/>
          <a:p>
            <a:r>
              <a:rPr lang="da-DK" sz="1000" baseline="100000"/>
              <a:t>1 </a:t>
            </a:r>
            <a:r>
              <a:rPr lang="en-US" sz="1000"/>
              <a:t>Ministry of Climate, Energy and Utilities - Climate Status and Projection, 2025</a:t>
            </a:r>
            <a:endParaRPr lang="da-DK" sz="1000" baseline="100000"/>
          </a:p>
        </p:txBody>
      </p:sp>
      <p:sp>
        <p:nvSpPr>
          <p:cNvPr id="2" name="Tekstfelt 1">
            <a:extLst>
              <a:ext uri="{FF2B5EF4-FFF2-40B4-BE49-F238E27FC236}">
                <a16:creationId xmlns:a16="http://schemas.microsoft.com/office/drawing/2014/main" id="{50ABE7DD-35D7-A0C3-6BC2-6BA2484D41DB}"/>
              </a:ext>
            </a:extLst>
          </p:cNvPr>
          <p:cNvSpPr txBox="1"/>
          <p:nvPr/>
        </p:nvSpPr>
        <p:spPr>
          <a:xfrm>
            <a:off x="636814" y="1287354"/>
            <a:ext cx="520242" cy="230832"/>
          </a:xfrm>
          <a:prstGeom prst="rect">
            <a:avLst/>
          </a:prstGeom>
          <a:noFill/>
        </p:spPr>
        <p:txBody>
          <a:bodyPr wrap="square" rtlCol="0">
            <a:spAutoFit/>
          </a:bodyPr>
          <a:lstStyle/>
          <a:p>
            <a:r>
              <a:rPr lang="da-DK" sz="900">
                <a:solidFill>
                  <a:srgbClr val="00A77E"/>
                </a:solidFill>
                <a:latin typeface="Unica 77 LL" panose="020B0504010101010104" pitchFamily="34" charset="0"/>
                <a:cs typeface="Unica 77 LL" panose="020B0504010101010104" pitchFamily="34" charset="0"/>
              </a:rPr>
              <a:t>Index</a:t>
            </a:r>
          </a:p>
        </p:txBody>
      </p:sp>
      <p:sp>
        <p:nvSpPr>
          <p:cNvPr id="3" name="Tekstfelt 2">
            <a:extLst>
              <a:ext uri="{FF2B5EF4-FFF2-40B4-BE49-F238E27FC236}">
                <a16:creationId xmlns:a16="http://schemas.microsoft.com/office/drawing/2014/main" id="{4C687D8B-574E-5D2B-BC3A-B3E942C23C57}"/>
              </a:ext>
            </a:extLst>
          </p:cNvPr>
          <p:cNvSpPr txBox="1"/>
          <p:nvPr/>
        </p:nvSpPr>
        <p:spPr>
          <a:xfrm>
            <a:off x="9214308" y="5253038"/>
            <a:ext cx="520242" cy="230832"/>
          </a:xfrm>
          <a:prstGeom prst="rect">
            <a:avLst/>
          </a:prstGeom>
          <a:noFill/>
        </p:spPr>
        <p:txBody>
          <a:bodyPr wrap="square" rtlCol="0">
            <a:spAutoFit/>
          </a:bodyPr>
          <a:lstStyle/>
          <a:p>
            <a:r>
              <a:rPr lang="da-DK" sz="900">
                <a:solidFill>
                  <a:srgbClr val="00A77E"/>
                </a:solidFill>
                <a:latin typeface="Unica 77 LL" panose="020B0504010101010104" pitchFamily="34" charset="0"/>
                <a:cs typeface="Unica 77 LL" panose="020B0504010101010104" pitchFamily="34" charset="0"/>
              </a:rPr>
              <a:t>Year</a:t>
            </a:r>
          </a:p>
        </p:txBody>
      </p:sp>
      <p:sp>
        <p:nvSpPr>
          <p:cNvPr id="11" name="TextBox 7">
            <a:extLst>
              <a:ext uri="{FF2B5EF4-FFF2-40B4-BE49-F238E27FC236}">
                <a16:creationId xmlns:a16="http://schemas.microsoft.com/office/drawing/2014/main" id="{AC6DDBD1-74E5-458F-FE36-002DBFD68825}"/>
              </a:ext>
            </a:extLst>
          </p:cNvPr>
          <p:cNvSpPr txBox="1"/>
          <p:nvPr/>
        </p:nvSpPr>
        <p:spPr>
          <a:xfrm>
            <a:off x="9650966" y="4973768"/>
            <a:ext cx="2072961" cy="823302"/>
          </a:xfrm>
          <a:prstGeom prst="rect">
            <a:avLst/>
          </a:prstGeom>
          <a:noFill/>
        </p:spPr>
        <p:txBody>
          <a:bodyPr wrap="square" rtlCol="0">
            <a:spAutoFit/>
          </a:bodyPr>
          <a:lstStyle/>
          <a:p>
            <a:pPr algn="ctr">
              <a:lnSpc>
                <a:spcPct val="80000"/>
              </a:lnSpc>
            </a:pPr>
            <a:r>
              <a:rPr lang="en-GB" sz="5000">
                <a:latin typeface="Halvar Eng Md" pitchFamily="2" charset="0"/>
              </a:rPr>
              <a:t>-53</a:t>
            </a:r>
            <a:r>
              <a:rPr lang="en-GB" sz="5000">
                <a:latin typeface="Halvar Eng Lt" pitchFamily="2" charset="0"/>
              </a:rPr>
              <a:t>%</a:t>
            </a:r>
            <a:r>
              <a:rPr lang="en-GB" sz="2000" baseline="100000">
                <a:latin typeface="Halvar Eng Lt" pitchFamily="2" charset="0"/>
              </a:rPr>
              <a:t>1</a:t>
            </a:r>
            <a:endParaRPr lang="en-GB" sz="5000">
              <a:latin typeface="Halvar Eng Lt" pitchFamily="2" charset="0"/>
            </a:endParaRPr>
          </a:p>
          <a:p>
            <a:pPr algn="ctr">
              <a:lnSpc>
                <a:spcPct val="50000"/>
              </a:lnSpc>
            </a:pPr>
            <a:r>
              <a:rPr lang="en-GB" sz="1200">
                <a:latin typeface="Unica 77 LL" panose="020B0504010101010104" pitchFamily="34" charset="77"/>
              </a:rPr>
              <a:t>CO</a:t>
            </a:r>
            <a:r>
              <a:rPr lang="en-GB" sz="1200" baseline="-25000">
                <a:latin typeface="Unica 77 LL" panose="020B0504010101010104" pitchFamily="34" charset="77"/>
              </a:rPr>
              <a:t>2</a:t>
            </a:r>
            <a:r>
              <a:rPr lang="en-GB" sz="1200">
                <a:latin typeface="Unica 77 LL" panose="020B0504010101010104" pitchFamily="34" charset="77"/>
              </a:rPr>
              <a:t>e</a:t>
            </a:r>
          </a:p>
        </p:txBody>
      </p:sp>
      <p:graphicFrame>
        <p:nvGraphicFramePr>
          <p:cNvPr id="7" name="Diagram 6">
            <a:extLst>
              <a:ext uri="{FF2B5EF4-FFF2-40B4-BE49-F238E27FC236}">
                <a16:creationId xmlns:a16="http://schemas.microsoft.com/office/drawing/2014/main" id="{75A7971B-71BD-C6EA-5F33-AF7D20BA2397}"/>
              </a:ext>
              <a:ext uri="{147F2762-F138-4A5C-976F-8EAC2B608ADB}">
                <a16:predDERef xmlns:a16="http://schemas.microsoft.com/office/drawing/2014/main" pred="{5746692E-AE3D-E48D-2919-2CAC3E0A22B0}"/>
              </a:ext>
            </a:extLst>
          </p:cNvPr>
          <p:cNvGraphicFramePr>
            <a:graphicFrameLocks noChangeAspect="1"/>
          </p:cNvGraphicFramePr>
          <p:nvPr>
            <p:extLst>
              <p:ext uri="{D42A27DB-BD31-4B8C-83A1-F6EECF244321}">
                <p14:modId xmlns:p14="http://schemas.microsoft.com/office/powerpoint/2010/main" val="3174344832"/>
              </p:ext>
            </p:extLst>
          </p:nvPr>
        </p:nvGraphicFramePr>
        <p:xfrm>
          <a:off x="703218" y="1479693"/>
          <a:ext cx="8635288" cy="432709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608425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F1BE7A43-120D-7723-ECD4-DF31952FCD3D}"/>
              </a:ext>
            </a:extLst>
          </p:cNvPr>
          <p:cNvGraphicFramePr>
            <a:graphicFrameLocks noChangeAspect="1"/>
          </p:cNvGraphicFramePr>
          <p:nvPr>
            <p:custDataLst>
              <p:tags r:id="rId1"/>
            </p:custData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4" imgW="7772400" imgH="10058400" progId="TCLayout.ActiveDocument.1">
                  <p:embed/>
                </p:oleObj>
              </mc:Choice>
              <mc:Fallback>
                <p:oleObj name="think-cell Slide" r:id="rId4" imgW="7772400" imgH="10058400" progId="TCLayout.ActiveDocument.1">
                  <p:embed/>
                  <p:pic>
                    <p:nvPicPr>
                      <p:cNvPr id="2" name="Object 1" hidden="1">
                        <a:extLst>
                          <a:ext uri="{FF2B5EF4-FFF2-40B4-BE49-F238E27FC236}">
                            <a16:creationId xmlns:a16="http://schemas.microsoft.com/office/drawing/2014/main" id="{F1BE7A43-120D-7723-ECD4-DF31952FCD3D}"/>
                          </a:ext>
                        </a:extLst>
                      </p:cNvPr>
                      <p:cNvPicPr/>
                      <p:nvPr/>
                    </p:nvPicPr>
                    <p:blipFill>
                      <a:blip r:embed="rId5"/>
                      <a:stretch>
                        <a:fillRect/>
                      </a:stretch>
                    </p:blipFill>
                    <p:spPr>
                      <a:xfrm>
                        <a:off x="1588" y="1588"/>
                        <a:ext cx="1227" cy="1588"/>
                      </a:xfrm>
                      <a:prstGeom prst="rect">
                        <a:avLst/>
                      </a:prstGeom>
                    </p:spPr>
                  </p:pic>
                </p:oleObj>
              </mc:Fallback>
            </mc:AlternateContent>
          </a:graphicData>
        </a:graphic>
      </p:graphicFrame>
      <p:sp>
        <p:nvSpPr>
          <p:cNvPr id="5" name="Text Placeholder 4">
            <a:extLst>
              <a:ext uri="{FF2B5EF4-FFF2-40B4-BE49-F238E27FC236}">
                <a16:creationId xmlns:a16="http://schemas.microsoft.com/office/drawing/2014/main" id="{9EE9B8D4-C2FC-A241-AF80-C836ED017DA4}"/>
              </a:ext>
            </a:extLst>
          </p:cNvPr>
          <p:cNvSpPr>
            <a:spLocks noGrp="1"/>
          </p:cNvSpPr>
          <p:nvPr>
            <p:ph type="body" sz="quarter" idx="14"/>
          </p:nvPr>
        </p:nvSpPr>
        <p:spPr/>
        <p:txBody>
          <a:bodyPr/>
          <a:lstStyle/>
          <a:p>
            <a:r>
              <a:rPr lang="en-GB" sz="3000">
                <a:solidFill>
                  <a:srgbClr val="00A77E"/>
                </a:solidFill>
              </a:rPr>
              <a:t>We have reduced our water consumption by </a:t>
            </a:r>
            <a:r>
              <a:rPr lang="en-GB">
                <a:solidFill>
                  <a:srgbClr val="00A77E"/>
                </a:solidFill>
              </a:rPr>
              <a:t>42</a:t>
            </a:r>
            <a:r>
              <a:rPr lang="en-GB" sz="3000" b="0">
                <a:solidFill>
                  <a:srgbClr val="00A77E"/>
                </a:solidFill>
              </a:rPr>
              <a:t>%</a:t>
            </a:r>
          </a:p>
        </p:txBody>
      </p:sp>
      <p:sp>
        <p:nvSpPr>
          <p:cNvPr id="4" name="Tekstfelt 3">
            <a:extLst>
              <a:ext uri="{FF2B5EF4-FFF2-40B4-BE49-F238E27FC236}">
                <a16:creationId xmlns:a16="http://schemas.microsoft.com/office/drawing/2014/main" id="{36C1F69D-790F-AE9A-B699-0601EA12EB62}"/>
              </a:ext>
            </a:extLst>
          </p:cNvPr>
          <p:cNvSpPr txBox="1"/>
          <p:nvPr/>
        </p:nvSpPr>
        <p:spPr>
          <a:xfrm>
            <a:off x="1141963" y="5857331"/>
            <a:ext cx="2177199" cy="246221"/>
          </a:xfrm>
          <a:prstGeom prst="rect">
            <a:avLst/>
          </a:prstGeom>
          <a:noFill/>
        </p:spPr>
        <p:txBody>
          <a:bodyPr wrap="none" rtlCol="0">
            <a:spAutoFit/>
          </a:bodyPr>
          <a:lstStyle/>
          <a:p>
            <a:r>
              <a:rPr lang="da-DK" sz="1000" baseline="100000">
                <a:solidFill>
                  <a:srgbClr val="004BC8"/>
                </a:solidFill>
              </a:rPr>
              <a:t>2</a:t>
            </a:r>
            <a:r>
              <a:rPr lang="en-GB" sz="1000">
                <a:solidFill>
                  <a:srgbClr val="004BC8"/>
                </a:solidFill>
              </a:rPr>
              <a:t>DANVA - Water in Numbers, 2025</a:t>
            </a:r>
            <a:endParaRPr lang="en-GB" sz="1000" i="1" baseline="100000"/>
          </a:p>
        </p:txBody>
      </p:sp>
      <p:sp>
        <p:nvSpPr>
          <p:cNvPr id="8" name="Tekstfelt 7">
            <a:extLst>
              <a:ext uri="{FF2B5EF4-FFF2-40B4-BE49-F238E27FC236}">
                <a16:creationId xmlns:a16="http://schemas.microsoft.com/office/drawing/2014/main" id="{03C69FD4-EC25-4578-BDBD-57F62431857C}"/>
              </a:ext>
            </a:extLst>
          </p:cNvPr>
          <p:cNvSpPr txBox="1"/>
          <p:nvPr/>
        </p:nvSpPr>
        <p:spPr>
          <a:xfrm>
            <a:off x="636814" y="1287354"/>
            <a:ext cx="520242" cy="230832"/>
          </a:xfrm>
          <a:prstGeom prst="rect">
            <a:avLst/>
          </a:prstGeom>
          <a:noFill/>
        </p:spPr>
        <p:txBody>
          <a:bodyPr wrap="square" rtlCol="0">
            <a:spAutoFit/>
          </a:bodyPr>
          <a:lstStyle/>
          <a:p>
            <a:r>
              <a:rPr lang="da-DK" sz="900">
                <a:solidFill>
                  <a:srgbClr val="00A77E"/>
                </a:solidFill>
                <a:latin typeface="Unica 77 LL" panose="020B0504010101010104" pitchFamily="34" charset="0"/>
                <a:cs typeface="Unica 77 LL" panose="020B0504010101010104" pitchFamily="34" charset="0"/>
              </a:rPr>
              <a:t>Index</a:t>
            </a:r>
          </a:p>
        </p:txBody>
      </p:sp>
      <p:sp>
        <p:nvSpPr>
          <p:cNvPr id="9" name="Tekstfelt 8">
            <a:extLst>
              <a:ext uri="{FF2B5EF4-FFF2-40B4-BE49-F238E27FC236}">
                <a16:creationId xmlns:a16="http://schemas.microsoft.com/office/drawing/2014/main" id="{32AA3705-5625-5048-DDA2-B47B36152BDD}"/>
              </a:ext>
            </a:extLst>
          </p:cNvPr>
          <p:cNvSpPr txBox="1"/>
          <p:nvPr/>
        </p:nvSpPr>
        <p:spPr>
          <a:xfrm>
            <a:off x="9214308" y="5253038"/>
            <a:ext cx="520242" cy="230832"/>
          </a:xfrm>
          <a:prstGeom prst="rect">
            <a:avLst/>
          </a:prstGeom>
          <a:noFill/>
        </p:spPr>
        <p:txBody>
          <a:bodyPr wrap="square" rtlCol="0">
            <a:spAutoFit/>
          </a:bodyPr>
          <a:lstStyle/>
          <a:p>
            <a:r>
              <a:rPr lang="da-DK" sz="900">
                <a:solidFill>
                  <a:srgbClr val="00A77E"/>
                </a:solidFill>
                <a:latin typeface="Unica 77 LL" panose="020B0504010101010104" pitchFamily="34" charset="0"/>
                <a:cs typeface="Unica 77 LL" panose="020B0504010101010104" pitchFamily="34" charset="0"/>
              </a:rPr>
              <a:t>Year</a:t>
            </a:r>
          </a:p>
        </p:txBody>
      </p:sp>
      <p:sp>
        <p:nvSpPr>
          <p:cNvPr id="10" name="TextBox 146">
            <a:extLst>
              <a:ext uri="{FF2B5EF4-FFF2-40B4-BE49-F238E27FC236}">
                <a16:creationId xmlns:a16="http://schemas.microsoft.com/office/drawing/2014/main" id="{DC1D1569-01FC-09A5-4F20-B7672DE15567}"/>
              </a:ext>
            </a:extLst>
          </p:cNvPr>
          <p:cNvSpPr txBox="1"/>
          <p:nvPr/>
        </p:nvSpPr>
        <p:spPr>
          <a:xfrm>
            <a:off x="9650966" y="3787532"/>
            <a:ext cx="2072961" cy="915635"/>
          </a:xfrm>
          <a:prstGeom prst="rect">
            <a:avLst/>
          </a:prstGeom>
          <a:noFill/>
        </p:spPr>
        <p:txBody>
          <a:bodyPr wrap="square" rtlCol="0">
            <a:spAutoFit/>
          </a:bodyPr>
          <a:lstStyle/>
          <a:p>
            <a:pPr algn="ctr">
              <a:lnSpc>
                <a:spcPct val="80000"/>
              </a:lnSpc>
            </a:pPr>
            <a:r>
              <a:rPr lang="en-GB" sz="5000">
                <a:solidFill>
                  <a:srgbClr val="004BC8"/>
                </a:solidFill>
                <a:latin typeface="Halvar Eng Md" pitchFamily="2" charset="0"/>
              </a:rPr>
              <a:t>-42</a:t>
            </a:r>
            <a:r>
              <a:rPr lang="en-GB" sz="5000">
                <a:solidFill>
                  <a:srgbClr val="004BC8"/>
                </a:solidFill>
                <a:latin typeface="Halvar Eng Lt" pitchFamily="2" charset="0"/>
              </a:rPr>
              <a:t>%</a:t>
            </a:r>
            <a:r>
              <a:rPr lang="en-GB" sz="2000" baseline="100000">
                <a:solidFill>
                  <a:srgbClr val="004BC8"/>
                </a:solidFill>
                <a:latin typeface="Halvar Eng Lt" pitchFamily="2" charset="0"/>
              </a:rPr>
              <a:t>2</a:t>
            </a:r>
            <a:endParaRPr lang="en-GB" sz="5000">
              <a:solidFill>
                <a:srgbClr val="004BC8"/>
              </a:solidFill>
              <a:latin typeface="Halvar Eng Lt" pitchFamily="2" charset="0"/>
            </a:endParaRPr>
          </a:p>
          <a:p>
            <a:pPr algn="ctr">
              <a:lnSpc>
                <a:spcPct val="50000"/>
              </a:lnSpc>
            </a:pPr>
            <a:r>
              <a:rPr lang="en-GB" sz="1200">
                <a:solidFill>
                  <a:srgbClr val="004BC8"/>
                </a:solidFill>
                <a:latin typeface="Unica 77 LL" panose="020B0504010101010104" pitchFamily="34" charset="77"/>
              </a:rPr>
              <a:t>water consumption</a:t>
            </a:r>
          </a:p>
          <a:p>
            <a:pPr algn="ctr">
              <a:lnSpc>
                <a:spcPct val="50000"/>
              </a:lnSpc>
            </a:pPr>
            <a:endParaRPr lang="en-GB" sz="1200">
              <a:solidFill>
                <a:srgbClr val="004BC8"/>
              </a:solidFill>
              <a:latin typeface="Unica 77 LL" panose="020B0504010101010104" pitchFamily="34" charset="77"/>
            </a:endParaRPr>
          </a:p>
        </p:txBody>
      </p:sp>
      <p:sp>
        <p:nvSpPr>
          <p:cNvPr id="11" name="TextBox 7">
            <a:extLst>
              <a:ext uri="{FF2B5EF4-FFF2-40B4-BE49-F238E27FC236}">
                <a16:creationId xmlns:a16="http://schemas.microsoft.com/office/drawing/2014/main" id="{8CFC698E-5202-48E6-3A31-92FDE58532F6}"/>
              </a:ext>
            </a:extLst>
          </p:cNvPr>
          <p:cNvSpPr txBox="1"/>
          <p:nvPr/>
        </p:nvSpPr>
        <p:spPr>
          <a:xfrm>
            <a:off x="9650966" y="4973768"/>
            <a:ext cx="2072961" cy="823302"/>
          </a:xfrm>
          <a:prstGeom prst="rect">
            <a:avLst/>
          </a:prstGeom>
          <a:noFill/>
        </p:spPr>
        <p:txBody>
          <a:bodyPr wrap="square" rtlCol="0">
            <a:spAutoFit/>
          </a:bodyPr>
          <a:lstStyle/>
          <a:p>
            <a:pPr algn="ctr">
              <a:lnSpc>
                <a:spcPct val="80000"/>
              </a:lnSpc>
            </a:pPr>
            <a:r>
              <a:rPr lang="en-GB" sz="5000">
                <a:latin typeface="Halvar Eng Md" pitchFamily="2" charset="0"/>
              </a:rPr>
              <a:t>-53</a:t>
            </a:r>
            <a:r>
              <a:rPr lang="en-GB" sz="5000">
                <a:latin typeface="Halvar Eng Lt" pitchFamily="2" charset="0"/>
              </a:rPr>
              <a:t>%</a:t>
            </a:r>
            <a:r>
              <a:rPr lang="en-GB" sz="2000" baseline="100000">
                <a:latin typeface="Halvar Eng Lt" pitchFamily="2" charset="0"/>
              </a:rPr>
              <a:t>1</a:t>
            </a:r>
            <a:endParaRPr lang="en-GB" sz="5000">
              <a:latin typeface="Halvar Eng Lt" pitchFamily="2" charset="0"/>
            </a:endParaRPr>
          </a:p>
          <a:p>
            <a:pPr algn="ctr">
              <a:lnSpc>
                <a:spcPct val="50000"/>
              </a:lnSpc>
            </a:pPr>
            <a:r>
              <a:rPr lang="en-GB" sz="1200">
                <a:latin typeface="Unica 77 LL" panose="020B0504010101010104" pitchFamily="34" charset="77"/>
              </a:rPr>
              <a:t>CO</a:t>
            </a:r>
            <a:r>
              <a:rPr lang="en-GB" sz="1200" baseline="-25000">
                <a:latin typeface="Unica 77 LL" panose="020B0504010101010104" pitchFamily="34" charset="77"/>
              </a:rPr>
              <a:t>2</a:t>
            </a:r>
            <a:r>
              <a:rPr lang="en-GB" sz="1200">
                <a:latin typeface="Unica 77 LL" panose="020B0504010101010104" pitchFamily="34" charset="77"/>
              </a:rPr>
              <a:t>e</a:t>
            </a:r>
          </a:p>
        </p:txBody>
      </p:sp>
      <p:graphicFrame>
        <p:nvGraphicFramePr>
          <p:cNvPr id="13" name="Diagram 12">
            <a:extLst>
              <a:ext uri="{FF2B5EF4-FFF2-40B4-BE49-F238E27FC236}">
                <a16:creationId xmlns:a16="http://schemas.microsoft.com/office/drawing/2014/main" id="{94D51FDA-4937-422B-A3EF-7BD55BCCC0AC}"/>
              </a:ext>
              <a:ext uri="{147F2762-F138-4A5C-976F-8EAC2B608ADB}">
                <a16:predDERef xmlns:a16="http://schemas.microsoft.com/office/drawing/2014/main" pred="{6547B458-E1C1-EA45-1CF4-B1CFD9590D00}"/>
              </a:ext>
            </a:extLst>
          </p:cNvPr>
          <p:cNvGraphicFramePr>
            <a:graphicFrameLocks noChangeAspect="1"/>
          </p:cNvGraphicFramePr>
          <p:nvPr>
            <p:extLst>
              <p:ext uri="{D42A27DB-BD31-4B8C-83A1-F6EECF244321}">
                <p14:modId xmlns:p14="http://schemas.microsoft.com/office/powerpoint/2010/main" val="4197357421"/>
              </p:ext>
            </p:extLst>
          </p:nvPr>
        </p:nvGraphicFramePr>
        <p:xfrm>
          <a:off x="703826" y="1486502"/>
          <a:ext cx="8631717" cy="4327208"/>
        </p:xfrm>
        <a:graphic>
          <a:graphicData uri="http://schemas.openxmlformats.org/drawingml/2006/chart">
            <c:chart xmlns:c="http://schemas.openxmlformats.org/drawingml/2006/chart" xmlns:r="http://schemas.openxmlformats.org/officeDocument/2006/relationships" r:id="rId6"/>
          </a:graphicData>
        </a:graphic>
      </p:graphicFrame>
    </p:spTree>
    <p:extLst>
      <p:ext uri="{BB962C8B-B14F-4D97-AF65-F5344CB8AC3E}">
        <p14:creationId xmlns:p14="http://schemas.microsoft.com/office/powerpoint/2010/main" val="116896356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F7197E-49B4-EC89-A269-12B073261057}"/>
            </a:ext>
          </a:extLst>
        </p:cNvPr>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3D173745-3595-9647-A9DC-8815A04085AD}"/>
              </a:ext>
            </a:extLst>
          </p:cNvPr>
          <p:cNvGraphicFramePr>
            <a:graphicFrameLocks noChangeAspect="1"/>
          </p:cNvGraphicFramePr>
          <p:nvPr>
            <p:custDataLst>
              <p:tags r:id="rId1"/>
            </p:custData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4" imgW="7772400" imgH="10058400" progId="TCLayout.ActiveDocument.1">
                  <p:embed/>
                </p:oleObj>
              </mc:Choice>
              <mc:Fallback>
                <p:oleObj name="think-cell Slide" r:id="rId4" imgW="7772400" imgH="10058400" progId="TCLayout.ActiveDocument.1">
                  <p:embed/>
                  <p:pic>
                    <p:nvPicPr>
                      <p:cNvPr id="2" name="Object 1" hidden="1">
                        <a:extLst>
                          <a:ext uri="{FF2B5EF4-FFF2-40B4-BE49-F238E27FC236}">
                            <a16:creationId xmlns:a16="http://schemas.microsoft.com/office/drawing/2014/main" id="{3D173745-3595-9647-A9DC-8815A04085AD}"/>
                          </a:ext>
                        </a:extLst>
                      </p:cNvPr>
                      <p:cNvPicPr/>
                      <p:nvPr/>
                    </p:nvPicPr>
                    <p:blipFill>
                      <a:blip r:embed="rId5"/>
                      <a:stretch>
                        <a:fillRect/>
                      </a:stretch>
                    </p:blipFill>
                    <p:spPr>
                      <a:xfrm>
                        <a:off x="1588" y="1588"/>
                        <a:ext cx="1227" cy="1588"/>
                      </a:xfrm>
                      <a:prstGeom prst="rect">
                        <a:avLst/>
                      </a:prstGeom>
                    </p:spPr>
                  </p:pic>
                </p:oleObj>
              </mc:Fallback>
            </mc:AlternateContent>
          </a:graphicData>
        </a:graphic>
      </p:graphicFrame>
      <p:sp>
        <p:nvSpPr>
          <p:cNvPr id="5" name="Text Placeholder 4">
            <a:extLst>
              <a:ext uri="{FF2B5EF4-FFF2-40B4-BE49-F238E27FC236}">
                <a16:creationId xmlns:a16="http://schemas.microsoft.com/office/drawing/2014/main" id="{21E018EE-AE3B-DC6D-06AA-243FFDE67629}"/>
              </a:ext>
            </a:extLst>
          </p:cNvPr>
          <p:cNvSpPr>
            <a:spLocks noGrp="1"/>
          </p:cNvSpPr>
          <p:nvPr>
            <p:ph type="body" sz="quarter" idx="14"/>
          </p:nvPr>
        </p:nvSpPr>
        <p:spPr/>
        <p:txBody>
          <a:bodyPr/>
          <a:lstStyle/>
          <a:p>
            <a:r>
              <a:rPr lang="en-GB" sz="3000">
                <a:solidFill>
                  <a:srgbClr val="00A77E"/>
                </a:solidFill>
              </a:rPr>
              <a:t>We have reduced our energy consumption by 1</a:t>
            </a:r>
            <a:r>
              <a:rPr lang="en-GB">
                <a:solidFill>
                  <a:srgbClr val="00A77E"/>
                </a:solidFill>
              </a:rPr>
              <a:t>3</a:t>
            </a:r>
            <a:r>
              <a:rPr lang="en-GB" sz="3000" b="0">
                <a:solidFill>
                  <a:srgbClr val="00A77E"/>
                </a:solidFill>
              </a:rPr>
              <a:t>%</a:t>
            </a:r>
          </a:p>
        </p:txBody>
      </p:sp>
      <p:sp>
        <p:nvSpPr>
          <p:cNvPr id="4" name="Tekstfelt 3">
            <a:extLst>
              <a:ext uri="{FF2B5EF4-FFF2-40B4-BE49-F238E27FC236}">
                <a16:creationId xmlns:a16="http://schemas.microsoft.com/office/drawing/2014/main" id="{0298CF10-E0B1-4ACC-29F0-7B23A10B4F4D}"/>
              </a:ext>
            </a:extLst>
          </p:cNvPr>
          <p:cNvSpPr txBox="1"/>
          <p:nvPr/>
        </p:nvSpPr>
        <p:spPr>
          <a:xfrm>
            <a:off x="1141963" y="5857331"/>
            <a:ext cx="3813865" cy="246221"/>
          </a:xfrm>
          <a:prstGeom prst="rect">
            <a:avLst/>
          </a:prstGeom>
          <a:noFill/>
        </p:spPr>
        <p:txBody>
          <a:bodyPr wrap="none" rtlCol="0">
            <a:spAutoFit/>
          </a:bodyPr>
          <a:lstStyle/>
          <a:p>
            <a:r>
              <a:rPr lang="da-DK" sz="1000" baseline="100000">
                <a:solidFill>
                  <a:srgbClr val="00A77E"/>
                </a:solidFill>
              </a:rPr>
              <a:t>3</a:t>
            </a:r>
            <a:r>
              <a:rPr lang="en-US" sz="1000">
                <a:solidFill>
                  <a:srgbClr val="00A77E"/>
                </a:solidFill>
              </a:rPr>
              <a:t>Danish Energy Agency - Annual Energy Statistics Report, 2024 </a:t>
            </a:r>
            <a:endParaRPr lang="en-GB" sz="1000" i="1" baseline="100000">
              <a:solidFill>
                <a:srgbClr val="00A77E"/>
              </a:solidFill>
            </a:endParaRPr>
          </a:p>
        </p:txBody>
      </p:sp>
      <p:sp>
        <p:nvSpPr>
          <p:cNvPr id="13" name="Tekstfelt 12">
            <a:extLst>
              <a:ext uri="{FF2B5EF4-FFF2-40B4-BE49-F238E27FC236}">
                <a16:creationId xmlns:a16="http://schemas.microsoft.com/office/drawing/2014/main" id="{9CCAD360-686F-1E42-DBA6-F15C56A5511C}"/>
              </a:ext>
            </a:extLst>
          </p:cNvPr>
          <p:cNvSpPr txBox="1"/>
          <p:nvPr/>
        </p:nvSpPr>
        <p:spPr>
          <a:xfrm>
            <a:off x="636814" y="1287354"/>
            <a:ext cx="520242" cy="230832"/>
          </a:xfrm>
          <a:prstGeom prst="rect">
            <a:avLst/>
          </a:prstGeom>
          <a:noFill/>
        </p:spPr>
        <p:txBody>
          <a:bodyPr wrap="square" rtlCol="0">
            <a:spAutoFit/>
          </a:bodyPr>
          <a:lstStyle/>
          <a:p>
            <a:r>
              <a:rPr lang="da-DK" sz="900">
                <a:solidFill>
                  <a:srgbClr val="00A77E"/>
                </a:solidFill>
                <a:latin typeface="Unica 77 LL" panose="020B0504010101010104" pitchFamily="34" charset="0"/>
                <a:cs typeface="Unica 77 LL" panose="020B0504010101010104" pitchFamily="34" charset="0"/>
              </a:rPr>
              <a:t>Index</a:t>
            </a:r>
          </a:p>
        </p:txBody>
      </p:sp>
      <p:sp>
        <p:nvSpPr>
          <p:cNvPr id="14" name="Tekstfelt 13">
            <a:extLst>
              <a:ext uri="{FF2B5EF4-FFF2-40B4-BE49-F238E27FC236}">
                <a16:creationId xmlns:a16="http://schemas.microsoft.com/office/drawing/2014/main" id="{EF05C342-E01E-EC4E-A1A4-C1DDDFDCDD79}"/>
              </a:ext>
            </a:extLst>
          </p:cNvPr>
          <p:cNvSpPr txBox="1"/>
          <p:nvPr/>
        </p:nvSpPr>
        <p:spPr>
          <a:xfrm>
            <a:off x="9214308" y="5253038"/>
            <a:ext cx="520242" cy="230832"/>
          </a:xfrm>
          <a:prstGeom prst="rect">
            <a:avLst/>
          </a:prstGeom>
          <a:noFill/>
        </p:spPr>
        <p:txBody>
          <a:bodyPr wrap="square" rtlCol="0">
            <a:spAutoFit/>
          </a:bodyPr>
          <a:lstStyle/>
          <a:p>
            <a:r>
              <a:rPr lang="da-DK" sz="900">
                <a:solidFill>
                  <a:srgbClr val="00A77E"/>
                </a:solidFill>
                <a:latin typeface="Unica 77 LL" panose="020B0504010101010104" pitchFamily="34" charset="0"/>
                <a:cs typeface="Unica 77 LL" panose="020B0504010101010104" pitchFamily="34" charset="0"/>
              </a:rPr>
              <a:t>Year</a:t>
            </a:r>
          </a:p>
        </p:txBody>
      </p:sp>
      <p:sp>
        <p:nvSpPr>
          <p:cNvPr id="19" name="TextBox 146">
            <a:extLst>
              <a:ext uri="{FF2B5EF4-FFF2-40B4-BE49-F238E27FC236}">
                <a16:creationId xmlns:a16="http://schemas.microsoft.com/office/drawing/2014/main" id="{57D629BE-A84E-644A-F8EF-E53E7A2EB8B4}"/>
              </a:ext>
            </a:extLst>
          </p:cNvPr>
          <p:cNvSpPr txBox="1"/>
          <p:nvPr/>
        </p:nvSpPr>
        <p:spPr>
          <a:xfrm>
            <a:off x="9650966" y="3787532"/>
            <a:ext cx="2072961" cy="915635"/>
          </a:xfrm>
          <a:prstGeom prst="rect">
            <a:avLst/>
          </a:prstGeom>
          <a:noFill/>
        </p:spPr>
        <p:txBody>
          <a:bodyPr wrap="square" lIns="91440" tIns="45720" rIns="91440" bIns="45720" rtlCol="0" anchor="t">
            <a:spAutoFit/>
          </a:bodyPr>
          <a:lstStyle/>
          <a:p>
            <a:pPr algn="ctr">
              <a:lnSpc>
                <a:spcPct val="80000"/>
              </a:lnSpc>
            </a:pPr>
            <a:r>
              <a:rPr lang="en-GB" sz="5000">
                <a:solidFill>
                  <a:srgbClr val="004BC8"/>
                </a:solidFill>
                <a:latin typeface="Halvar Eng Md"/>
              </a:rPr>
              <a:t>-42</a:t>
            </a:r>
            <a:r>
              <a:rPr lang="en-GB" sz="5000">
                <a:solidFill>
                  <a:srgbClr val="004BC8"/>
                </a:solidFill>
                <a:latin typeface="Halvar Eng Lt"/>
              </a:rPr>
              <a:t>%</a:t>
            </a:r>
            <a:r>
              <a:rPr lang="en-GB" sz="2000" baseline="100000">
                <a:solidFill>
                  <a:srgbClr val="004BC8"/>
                </a:solidFill>
                <a:latin typeface="Halvar Eng Lt"/>
              </a:rPr>
              <a:t>2</a:t>
            </a:r>
            <a:endParaRPr lang="en-GB" sz="5000">
              <a:solidFill>
                <a:srgbClr val="004BC8"/>
              </a:solidFill>
              <a:latin typeface="Halvar Eng Lt"/>
            </a:endParaRPr>
          </a:p>
          <a:p>
            <a:pPr algn="ctr">
              <a:lnSpc>
                <a:spcPct val="50000"/>
              </a:lnSpc>
            </a:pPr>
            <a:r>
              <a:rPr lang="en-GB" sz="1200">
                <a:solidFill>
                  <a:srgbClr val="004BC8"/>
                </a:solidFill>
                <a:latin typeface="Unica 77 LL" panose="020B0504010101010104" pitchFamily="34" charset="77"/>
              </a:rPr>
              <a:t>water consumption</a:t>
            </a:r>
          </a:p>
          <a:p>
            <a:pPr algn="ctr">
              <a:lnSpc>
                <a:spcPct val="50000"/>
              </a:lnSpc>
            </a:pPr>
            <a:endParaRPr lang="en-GB" sz="1200">
              <a:solidFill>
                <a:srgbClr val="004BC8"/>
              </a:solidFill>
              <a:latin typeface="Unica 77 LL" panose="020B0504010101010104" pitchFamily="34" charset="77"/>
            </a:endParaRPr>
          </a:p>
        </p:txBody>
      </p:sp>
      <p:sp>
        <p:nvSpPr>
          <p:cNvPr id="20" name="TextBox 7">
            <a:extLst>
              <a:ext uri="{FF2B5EF4-FFF2-40B4-BE49-F238E27FC236}">
                <a16:creationId xmlns:a16="http://schemas.microsoft.com/office/drawing/2014/main" id="{1F288109-C355-52F5-09F9-5D2A14E7BAD7}"/>
              </a:ext>
            </a:extLst>
          </p:cNvPr>
          <p:cNvSpPr txBox="1"/>
          <p:nvPr/>
        </p:nvSpPr>
        <p:spPr>
          <a:xfrm>
            <a:off x="9650966" y="4973768"/>
            <a:ext cx="2072961" cy="823302"/>
          </a:xfrm>
          <a:prstGeom prst="rect">
            <a:avLst/>
          </a:prstGeom>
          <a:noFill/>
        </p:spPr>
        <p:txBody>
          <a:bodyPr wrap="square" rtlCol="0">
            <a:spAutoFit/>
          </a:bodyPr>
          <a:lstStyle/>
          <a:p>
            <a:pPr algn="ctr">
              <a:lnSpc>
                <a:spcPct val="80000"/>
              </a:lnSpc>
            </a:pPr>
            <a:r>
              <a:rPr lang="en-GB" sz="5000">
                <a:latin typeface="Halvar Eng Md" pitchFamily="2" charset="0"/>
              </a:rPr>
              <a:t>-53</a:t>
            </a:r>
            <a:r>
              <a:rPr lang="en-GB" sz="5000">
                <a:latin typeface="Halvar Eng Lt" pitchFamily="2" charset="0"/>
              </a:rPr>
              <a:t>%</a:t>
            </a:r>
            <a:r>
              <a:rPr lang="en-GB" sz="2000" baseline="100000">
                <a:latin typeface="Halvar Eng Lt" pitchFamily="2" charset="0"/>
              </a:rPr>
              <a:t>1</a:t>
            </a:r>
            <a:endParaRPr lang="en-GB" sz="5000">
              <a:latin typeface="Halvar Eng Lt" pitchFamily="2" charset="0"/>
            </a:endParaRPr>
          </a:p>
          <a:p>
            <a:pPr algn="ctr">
              <a:lnSpc>
                <a:spcPct val="50000"/>
              </a:lnSpc>
            </a:pPr>
            <a:r>
              <a:rPr lang="en-GB" sz="1200">
                <a:latin typeface="Unica 77 LL" panose="020B0504010101010104" pitchFamily="34" charset="77"/>
              </a:rPr>
              <a:t>CO</a:t>
            </a:r>
            <a:r>
              <a:rPr lang="en-GB" sz="1200" baseline="-25000">
                <a:latin typeface="Unica 77 LL" panose="020B0504010101010104" pitchFamily="34" charset="77"/>
              </a:rPr>
              <a:t>2</a:t>
            </a:r>
            <a:r>
              <a:rPr lang="en-GB" sz="1200">
                <a:latin typeface="Unica 77 LL" panose="020B0504010101010104" pitchFamily="34" charset="77"/>
              </a:rPr>
              <a:t>e</a:t>
            </a:r>
          </a:p>
        </p:txBody>
      </p:sp>
      <p:sp>
        <p:nvSpPr>
          <p:cNvPr id="21" name="TextBox 146">
            <a:extLst>
              <a:ext uri="{FF2B5EF4-FFF2-40B4-BE49-F238E27FC236}">
                <a16:creationId xmlns:a16="http://schemas.microsoft.com/office/drawing/2014/main" id="{FB195F56-C384-7C41-610E-AAC40778A602}"/>
              </a:ext>
            </a:extLst>
          </p:cNvPr>
          <p:cNvSpPr txBox="1"/>
          <p:nvPr/>
        </p:nvSpPr>
        <p:spPr>
          <a:xfrm>
            <a:off x="9650966" y="2601296"/>
            <a:ext cx="2072961" cy="915635"/>
          </a:xfrm>
          <a:prstGeom prst="rect">
            <a:avLst/>
          </a:prstGeom>
          <a:noFill/>
        </p:spPr>
        <p:txBody>
          <a:bodyPr wrap="square" rtlCol="0">
            <a:spAutoFit/>
          </a:bodyPr>
          <a:lstStyle/>
          <a:p>
            <a:pPr algn="ctr">
              <a:lnSpc>
                <a:spcPct val="80000"/>
              </a:lnSpc>
            </a:pPr>
            <a:r>
              <a:rPr lang="en-GB" sz="5000">
                <a:solidFill>
                  <a:srgbClr val="00A77E"/>
                </a:solidFill>
                <a:latin typeface="Halvar Eng Md" pitchFamily="2" charset="0"/>
              </a:rPr>
              <a:t>-13</a:t>
            </a:r>
            <a:r>
              <a:rPr lang="en-GB" sz="5000">
                <a:solidFill>
                  <a:srgbClr val="00A77E"/>
                </a:solidFill>
                <a:latin typeface="Halvar Eng Lt" pitchFamily="2" charset="0"/>
              </a:rPr>
              <a:t>%</a:t>
            </a:r>
            <a:r>
              <a:rPr lang="en-GB" sz="2000" baseline="100000">
                <a:solidFill>
                  <a:srgbClr val="00A77E"/>
                </a:solidFill>
                <a:latin typeface="Halvar Eng Lt" pitchFamily="2" charset="0"/>
              </a:rPr>
              <a:t>3</a:t>
            </a:r>
            <a:endParaRPr lang="en-GB" sz="5000">
              <a:solidFill>
                <a:srgbClr val="00A77E"/>
              </a:solidFill>
              <a:latin typeface="Halvar Eng Lt" pitchFamily="2" charset="0"/>
            </a:endParaRPr>
          </a:p>
          <a:p>
            <a:pPr algn="ctr">
              <a:lnSpc>
                <a:spcPct val="50000"/>
              </a:lnSpc>
            </a:pPr>
            <a:r>
              <a:rPr lang="en-GB" sz="1200">
                <a:solidFill>
                  <a:srgbClr val="00A77E"/>
                </a:solidFill>
                <a:latin typeface="Unica 77 LL" panose="020B0504010101010104" pitchFamily="34" charset="77"/>
              </a:rPr>
              <a:t>gross energy consumption</a:t>
            </a:r>
          </a:p>
          <a:p>
            <a:pPr algn="ctr">
              <a:lnSpc>
                <a:spcPct val="50000"/>
              </a:lnSpc>
            </a:pPr>
            <a:endParaRPr lang="en-GB" sz="1200">
              <a:solidFill>
                <a:srgbClr val="004BC8"/>
              </a:solidFill>
              <a:latin typeface="Unica 77 LL" panose="020B0504010101010104" pitchFamily="34" charset="77"/>
            </a:endParaRPr>
          </a:p>
        </p:txBody>
      </p:sp>
      <p:graphicFrame>
        <p:nvGraphicFramePr>
          <p:cNvPr id="3" name="Diagram 2">
            <a:extLst>
              <a:ext uri="{FF2B5EF4-FFF2-40B4-BE49-F238E27FC236}">
                <a16:creationId xmlns:a16="http://schemas.microsoft.com/office/drawing/2014/main" id="{9E89EC89-EED7-43C8-A2B8-8FB6FB86EB60}"/>
              </a:ext>
              <a:ext uri="{147F2762-F138-4A5C-976F-8EAC2B608ADB}">
                <a16:predDERef xmlns:a16="http://schemas.microsoft.com/office/drawing/2014/main" pred="{94D51FDA-4937-422B-A3EF-7BD55BCCC0AC}"/>
              </a:ext>
            </a:extLst>
          </p:cNvPr>
          <p:cNvGraphicFramePr>
            <a:graphicFrameLocks noChangeAspect="1"/>
          </p:cNvGraphicFramePr>
          <p:nvPr>
            <p:extLst>
              <p:ext uri="{D42A27DB-BD31-4B8C-83A1-F6EECF244321}">
                <p14:modId xmlns:p14="http://schemas.microsoft.com/office/powerpoint/2010/main" val="3984806230"/>
              </p:ext>
            </p:extLst>
          </p:nvPr>
        </p:nvGraphicFramePr>
        <p:xfrm>
          <a:off x="700629" y="1480837"/>
          <a:ext cx="8639790" cy="4333157"/>
        </p:xfrm>
        <a:graphic>
          <a:graphicData uri="http://schemas.openxmlformats.org/drawingml/2006/chart">
            <c:chart xmlns:c="http://schemas.openxmlformats.org/drawingml/2006/chart" xmlns:r="http://schemas.openxmlformats.org/officeDocument/2006/relationships" r:id="rId6"/>
          </a:graphicData>
        </a:graphic>
      </p:graphicFrame>
    </p:spTree>
    <p:extLst>
      <p:ext uri="{BB962C8B-B14F-4D97-AF65-F5344CB8AC3E}">
        <p14:creationId xmlns:p14="http://schemas.microsoft.com/office/powerpoint/2010/main" val="376820406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with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p:cTn id="7" dur="500" fill="hold"/>
                                        <p:tgtEl>
                                          <p:spTgt spid="21"/>
                                        </p:tgtEl>
                                        <p:attrNameLst>
                                          <p:attrName>ppt_w</p:attrName>
                                        </p:attrNameLst>
                                      </p:cBhvr>
                                      <p:tavLst>
                                        <p:tav tm="0">
                                          <p:val>
                                            <p:fltVal val="0"/>
                                          </p:val>
                                        </p:tav>
                                        <p:tav tm="100000">
                                          <p:val>
                                            <p:strVal val="#ppt_w"/>
                                          </p:val>
                                        </p:tav>
                                      </p:tavLst>
                                    </p:anim>
                                    <p:anim calcmode="lin" valueType="num">
                                      <p:cBhvr>
                                        <p:cTn id="8" dur="500" fill="hold"/>
                                        <p:tgtEl>
                                          <p:spTgt spid="2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6E0E92-A867-D837-78A4-E90DA6159D22}"/>
            </a:ext>
          </a:extLst>
        </p:cNvPr>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4FE0F413-0CD0-D87E-0B1A-655E3E929AF9}"/>
              </a:ext>
            </a:extLst>
          </p:cNvPr>
          <p:cNvGraphicFramePr>
            <a:graphicFrameLocks noChangeAspect="1"/>
          </p:cNvGraphicFramePr>
          <p:nvPr>
            <p:custDataLst>
              <p:tags r:id="rId1"/>
            </p:custData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4" imgW="7772400" imgH="10058400" progId="TCLayout.ActiveDocument.1">
                  <p:embed/>
                </p:oleObj>
              </mc:Choice>
              <mc:Fallback>
                <p:oleObj name="think-cell Slide" r:id="rId4" imgW="7772400" imgH="10058400" progId="TCLayout.ActiveDocument.1">
                  <p:embed/>
                  <p:pic>
                    <p:nvPicPr>
                      <p:cNvPr id="2" name="Object 1" hidden="1">
                        <a:extLst>
                          <a:ext uri="{FF2B5EF4-FFF2-40B4-BE49-F238E27FC236}">
                            <a16:creationId xmlns:a16="http://schemas.microsoft.com/office/drawing/2014/main" id="{4FE0F413-0CD0-D87E-0B1A-655E3E929AF9}"/>
                          </a:ext>
                        </a:extLst>
                      </p:cNvPr>
                      <p:cNvPicPr/>
                      <p:nvPr/>
                    </p:nvPicPr>
                    <p:blipFill>
                      <a:blip r:embed="rId5"/>
                      <a:stretch>
                        <a:fillRect/>
                      </a:stretch>
                    </p:blipFill>
                    <p:spPr>
                      <a:xfrm>
                        <a:off x="1588" y="1588"/>
                        <a:ext cx="1227" cy="1588"/>
                      </a:xfrm>
                      <a:prstGeom prst="rect">
                        <a:avLst/>
                      </a:prstGeom>
                    </p:spPr>
                  </p:pic>
                </p:oleObj>
              </mc:Fallback>
            </mc:AlternateContent>
          </a:graphicData>
        </a:graphic>
      </p:graphicFrame>
      <p:sp>
        <p:nvSpPr>
          <p:cNvPr id="5" name="Text Placeholder 4">
            <a:extLst>
              <a:ext uri="{FF2B5EF4-FFF2-40B4-BE49-F238E27FC236}">
                <a16:creationId xmlns:a16="http://schemas.microsoft.com/office/drawing/2014/main" id="{278222A3-B600-8C3F-442C-5E1DFE9DC4B8}"/>
              </a:ext>
            </a:extLst>
          </p:cNvPr>
          <p:cNvSpPr>
            <a:spLocks noGrp="1"/>
          </p:cNvSpPr>
          <p:nvPr>
            <p:ph type="body" sz="quarter" idx="14"/>
          </p:nvPr>
        </p:nvSpPr>
        <p:spPr/>
        <p:txBody>
          <a:bodyPr/>
          <a:lstStyle/>
          <a:p>
            <a:r>
              <a:rPr lang="en-GB" sz="3000">
                <a:solidFill>
                  <a:srgbClr val="00A77E"/>
                </a:solidFill>
              </a:rPr>
              <a:t>We have increased our GDP by 8</a:t>
            </a:r>
            <a:r>
              <a:rPr lang="en-GB">
                <a:solidFill>
                  <a:srgbClr val="00A77E"/>
                </a:solidFill>
              </a:rPr>
              <a:t>0</a:t>
            </a:r>
            <a:r>
              <a:rPr lang="en-GB" sz="3000" b="0">
                <a:solidFill>
                  <a:srgbClr val="00A77E"/>
                </a:solidFill>
              </a:rPr>
              <a:t>%</a:t>
            </a:r>
          </a:p>
        </p:txBody>
      </p:sp>
      <p:sp>
        <p:nvSpPr>
          <p:cNvPr id="147" name="TextBox 146">
            <a:extLst>
              <a:ext uri="{FF2B5EF4-FFF2-40B4-BE49-F238E27FC236}">
                <a16:creationId xmlns:a16="http://schemas.microsoft.com/office/drawing/2014/main" id="{9CBFD967-0568-6C30-FF5B-02BC68C27165}"/>
              </a:ext>
            </a:extLst>
          </p:cNvPr>
          <p:cNvSpPr txBox="1"/>
          <p:nvPr/>
        </p:nvSpPr>
        <p:spPr>
          <a:xfrm>
            <a:off x="9650966" y="3787532"/>
            <a:ext cx="2072961" cy="915635"/>
          </a:xfrm>
          <a:prstGeom prst="rect">
            <a:avLst/>
          </a:prstGeom>
          <a:noFill/>
        </p:spPr>
        <p:txBody>
          <a:bodyPr wrap="square" rtlCol="0">
            <a:spAutoFit/>
          </a:bodyPr>
          <a:lstStyle/>
          <a:p>
            <a:pPr algn="ctr">
              <a:lnSpc>
                <a:spcPct val="80000"/>
              </a:lnSpc>
            </a:pPr>
            <a:r>
              <a:rPr lang="en-GB" sz="5000">
                <a:solidFill>
                  <a:srgbClr val="004BC8"/>
                </a:solidFill>
                <a:latin typeface="Halvar Eng Md" pitchFamily="2" charset="0"/>
              </a:rPr>
              <a:t>-42</a:t>
            </a:r>
            <a:r>
              <a:rPr lang="en-GB" sz="5000">
                <a:solidFill>
                  <a:srgbClr val="004BC8"/>
                </a:solidFill>
                <a:latin typeface="Halvar Eng Lt" pitchFamily="2" charset="0"/>
              </a:rPr>
              <a:t>%</a:t>
            </a:r>
            <a:r>
              <a:rPr lang="en-GB" sz="2000" baseline="100000">
                <a:solidFill>
                  <a:srgbClr val="004BC8"/>
                </a:solidFill>
                <a:latin typeface="Halvar Eng Lt" pitchFamily="2" charset="0"/>
              </a:rPr>
              <a:t>2</a:t>
            </a:r>
            <a:endParaRPr lang="en-GB" sz="5000">
              <a:solidFill>
                <a:srgbClr val="004BC8"/>
              </a:solidFill>
              <a:latin typeface="Halvar Eng Lt" pitchFamily="2" charset="0"/>
            </a:endParaRPr>
          </a:p>
          <a:p>
            <a:pPr algn="ctr">
              <a:lnSpc>
                <a:spcPct val="50000"/>
              </a:lnSpc>
            </a:pPr>
            <a:r>
              <a:rPr lang="en-GB" sz="1200">
                <a:solidFill>
                  <a:srgbClr val="004BC8"/>
                </a:solidFill>
                <a:latin typeface="Unica 77 LL" panose="020B0504010101010104" pitchFamily="34" charset="77"/>
              </a:rPr>
              <a:t>water consumption</a:t>
            </a:r>
          </a:p>
          <a:p>
            <a:pPr algn="ctr">
              <a:lnSpc>
                <a:spcPct val="50000"/>
              </a:lnSpc>
            </a:pPr>
            <a:endParaRPr lang="en-GB" sz="1200">
              <a:solidFill>
                <a:srgbClr val="004BC8"/>
              </a:solidFill>
              <a:latin typeface="Unica 77 LL" panose="020B0504010101010104" pitchFamily="34" charset="77"/>
            </a:endParaRPr>
          </a:p>
        </p:txBody>
      </p:sp>
      <p:sp>
        <p:nvSpPr>
          <p:cNvPr id="3" name="TextBox 7">
            <a:extLst>
              <a:ext uri="{FF2B5EF4-FFF2-40B4-BE49-F238E27FC236}">
                <a16:creationId xmlns:a16="http://schemas.microsoft.com/office/drawing/2014/main" id="{17E02B04-A5D2-CF06-E5AC-F47A32CBCC07}"/>
              </a:ext>
            </a:extLst>
          </p:cNvPr>
          <p:cNvSpPr txBox="1"/>
          <p:nvPr/>
        </p:nvSpPr>
        <p:spPr>
          <a:xfrm>
            <a:off x="9650966" y="4973768"/>
            <a:ext cx="2072961" cy="823302"/>
          </a:xfrm>
          <a:prstGeom prst="rect">
            <a:avLst/>
          </a:prstGeom>
          <a:noFill/>
        </p:spPr>
        <p:txBody>
          <a:bodyPr wrap="square" rtlCol="0">
            <a:spAutoFit/>
          </a:bodyPr>
          <a:lstStyle/>
          <a:p>
            <a:pPr algn="ctr">
              <a:lnSpc>
                <a:spcPct val="80000"/>
              </a:lnSpc>
            </a:pPr>
            <a:r>
              <a:rPr lang="en-GB" sz="5000">
                <a:latin typeface="Halvar Eng Md" pitchFamily="2" charset="0"/>
              </a:rPr>
              <a:t>-53</a:t>
            </a:r>
            <a:r>
              <a:rPr lang="en-GB" sz="5000">
                <a:latin typeface="Halvar Eng Lt" pitchFamily="2" charset="0"/>
              </a:rPr>
              <a:t>%</a:t>
            </a:r>
            <a:r>
              <a:rPr lang="en-GB" sz="2000" baseline="100000">
                <a:latin typeface="Halvar Eng Lt" pitchFamily="2" charset="0"/>
              </a:rPr>
              <a:t>1</a:t>
            </a:r>
            <a:endParaRPr lang="en-GB" sz="5000">
              <a:latin typeface="Halvar Eng Lt" pitchFamily="2" charset="0"/>
            </a:endParaRPr>
          </a:p>
          <a:p>
            <a:pPr algn="ctr">
              <a:lnSpc>
                <a:spcPct val="50000"/>
              </a:lnSpc>
            </a:pPr>
            <a:r>
              <a:rPr lang="en-GB" sz="1200">
                <a:latin typeface="Unica 77 LL" panose="020B0504010101010104" pitchFamily="34" charset="77"/>
              </a:rPr>
              <a:t>CO</a:t>
            </a:r>
            <a:r>
              <a:rPr lang="en-GB" sz="1200" baseline="-25000">
                <a:latin typeface="Unica 77 LL" panose="020B0504010101010104" pitchFamily="34" charset="77"/>
              </a:rPr>
              <a:t>2</a:t>
            </a:r>
            <a:r>
              <a:rPr lang="en-GB" sz="1200">
                <a:latin typeface="Unica 77 LL" panose="020B0504010101010104" pitchFamily="34" charset="77"/>
              </a:rPr>
              <a:t>e</a:t>
            </a:r>
          </a:p>
        </p:txBody>
      </p:sp>
      <p:sp>
        <p:nvSpPr>
          <p:cNvPr id="4" name="Tekstfelt 3">
            <a:extLst>
              <a:ext uri="{FF2B5EF4-FFF2-40B4-BE49-F238E27FC236}">
                <a16:creationId xmlns:a16="http://schemas.microsoft.com/office/drawing/2014/main" id="{D688F159-119A-2CDE-88D8-3F653B9C2C18}"/>
              </a:ext>
            </a:extLst>
          </p:cNvPr>
          <p:cNvSpPr txBox="1"/>
          <p:nvPr/>
        </p:nvSpPr>
        <p:spPr>
          <a:xfrm>
            <a:off x="1141963" y="5857331"/>
            <a:ext cx="1673856" cy="348813"/>
          </a:xfrm>
          <a:prstGeom prst="rect">
            <a:avLst/>
          </a:prstGeom>
          <a:noFill/>
        </p:spPr>
        <p:txBody>
          <a:bodyPr wrap="none" lIns="91440" tIns="45720" rIns="91440" bIns="45720" rtlCol="0" anchor="t">
            <a:spAutoFit/>
          </a:bodyPr>
          <a:lstStyle/>
          <a:p>
            <a:r>
              <a:rPr lang="da-DK" sz="1000" baseline="100000">
                <a:solidFill>
                  <a:srgbClr val="7EA197"/>
                </a:solidFill>
              </a:rPr>
              <a:t>4</a:t>
            </a:r>
            <a:r>
              <a:rPr lang="en-GB" sz="1000">
                <a:solidFill>
                  <a:srgbClr val="7EA197"/>
                </a:solidFill>
              </a:rPr>
              <a:t>Statistics Denmark, 2026</a:t>
            </a:r>
          </a:p>
          <a:p>
            <a:endParaRPr lang="en-GB" sz="1000" i="1" baseline="100000">
              <a:solidFill>
                <a:srgbClr val="7EA197"/>
              </a:solidFill>
            </a:endParaRPr>
          </a:p>
        </p:txBody>
      </p:sp>
      <p:sp>
        <p:nvSpPr>
          <p:cNvPr id="7" name="Tekstfelt 6">
            <a:extLst>
              <a:ext uri="{FF2B5EF4-FFF2-40B4-BE49-F238E27FC236}">
                <a16:creationId xmlns:a16="http://schemas.microsoft.com/office/drawing/2014/main" id="{FEF6E3C1-831A-0896-AEBC-F01B394EA23A}"/>
              </a:ext>
            </a:extLst>
          </p:cNvPr>
          <p:cNvSpPr txBox="1"/>
          <p:nvPr/>
        </p:nvSpPr>
        <p:spPr>
          <a:xfrm>
            <a:off x="9214308" y="5253038"/>
            <a:ext cx="520242" cy="230832"/>
          </a:xfrm>
          <a:prstGeom prst="rect">
            <a:avLst/>
          </a:prstGeom>
          <a:noFill/>
        </p:spPr>
        <p:txBody>
          <a:bodyPr wrap="square" rtlCol="0">
            <a:spAutoFit/>
          </a:bodyPr>
          <a:lstStyle/>
          <a:p>
            <a:r>
              <a:rPr lang="da-DK" sz="900">
                <a:solidFill>
                  <a:srgbClr val="00A77E"/>
                </a:solidFill>
                <a:latin typeface="Unica 77 LL" panose="020B0504010101010104" pitchFamily="34" charset="0"/>
                <a:cs typeface="Unica 77 LL" panose="020B0504010101010104" pitchFamily="34" charset="0"/>
              </a:rPr>
              <a:t>Year</a:t>
            </a:r>
          </a:p>
        </p:txBody>
      </p:sp>
      <p:sp>
        <p:nvSpPr>
          <p:cNvPr id="11" name="TextBox 146">
            <a:extLst>
              <a:ext uri="{FF2B5EF4-FFF2-40B4-BE49-F238E27FC236}">
                <a16:creationId xmlns:a16="http://schemas.microsoft.com/office/drawing/2014/main" id="{98F49962-F752-9925-08C5-D86528B4EDF6}"/>
              </a:ext>
            </a:extLst>
          </p:cNvPr>
          <p:cNvSpPr txBox="1"/>
          <p:nvPr/>
        </p:nvSpPr>
        <p:spPr>
          <a:xfrm>
            <a:off x="9650966" y="2601296"/>
            <a:ext cx="2072961" cy="915635"/>
          </a:xfrm>
          <a:prstGeom prst="rect">
            <a:avLst/>
          </a:prstGeom>
          <a:noFill/>
        </p:spPr>
        <p:txBody>
          <a:bodyPr wrap="square" rtlCol="0">
            <a:spAutoFit/>
          </a:bodyPr>
          <a:lstStyle/>
          <a:p>
            <a:pPr algn="ctr">
              <a:lnSpc>
                <a:spcPct val="80000"/>
              </a:lnSpc>
            </a:pPr>
            <a:r>
              <a:rPr lang="en-GB" sz="5000">
                <a:solidFill>
                  <a:srgbClr val="00A77E"/>
                </a:solidFill>
                <a:latin typeface="Halvar Eng Md" pitchFamily="2" charset="0"/>
              </a:rPr>
              <a:t>-13</a:t>
            </a:r>
            <a:r>
              <a:rPr lang="en-GB" sz="5000">
                <a:solidFill>
                  <a:srgbClr val="00A77E"/>
                </a:solidFill>
                <a:latin typeface="Halvar Eng Lt" pitchFamily="2" charset="0"/>
              </a:rPr>
              <a:t>%</a:t>
            </a:r>
            <a:r>
              <a:rPr lang="en-GB" sz="2000" baseline="100000">
                <a:solidFill>
                  <a:srgbClr val="00A77E"/>
                </a:solidFill>
                <a:latin typeface="Halvar Eng Lt" pitchFamily="2" charset="0"/>
              </a:rPr>
              <a:t>3</a:t>
            </a:r>
            <a:endParaRPr lang="en-GB" sz="5000">
              <a:solidFill>
                <a:srgbClr val="00A77E"/>
              </a:solidFill>
              <a:latin typeface="Halvar Eng Lt" pitchFamily="2" charset="0"/>
            </a:endParaRPr>
          </a:p>
          <a:p>
            <a:pPr algn="ctr">
              <a:lnSpc>
                <a:spcPct val="50000"/>
              </a:lnSpc>
            </a:pPr>
            <a:r>
              <a:rPr lang="en-GB" sz="1200">
                <a:solidFill>
                  <a:srgbClr val="00A77E"/>
                </a:solidFill>
                <a:latin typeface="Unica 77 LL" panose="020B0504010101010104" pitchFamily="34" charset="77"/>
              </a:rPr>
              <a:t>gross energy consumption</a:t>
            </a:r>
          </a:p>
          <a:p>
            <a:pPr algn="ctr">
              <a:lnSpc>
                <a:spcPct val="50000"/>
              </a:lnSpc>
            </a:pPr>
            <a:endParaRPr lang="en-GB" sz="1200">
              <a:solidFill>
                <a:srgbClr val="004BC8"/>
              </a:solidFill>
              <a:latin typeface="Unica 77 LL" panose="020B0504010101010104" pitchFamily="34" charset="77"/>
            </a:endParaRPr>
          </a:p>
        </p:txBody>
      </p:sp>
      <p:sp>
        <p:nvSpPr>
          <p:cNvPr id="9" name="TextBox 146">
            <a:extLst>
              <a:ext uri="{FF2B5EF4-FFF2-40B4-BE49-F238E27FC236}">
                <a16:creationId xmlns:a16="http://schemas.microsoft.com/office/drawing/2014/main" id="{51138886-AFA5-B497-6B02-A43302E26760}"/>
              </a:ext>
            </a:extLst>
          </p:cNvPr>
          <p:cNvSpPr txBox="1"/>
          <p:nvPr/>
        </p:nvSpPr>
        <p:spPr>
          <a:xfrm>
            <a:off x="9650966" y="1415060"/>
            <a:ext cx="2072961" cy="915635"/>
          </a:xfrm>
          <a:prstGeom prst="rect">
            <a:avLst/>
          </a:prstGeom>
          <a:noFill/>
        </p:spPr>
        <p:txBody>
          <a:bodyPr wrap="square" lIns="91440" tIns="45720" rIns="91440" bIns="45720" rtlCol="0" anchor="t">
            <a:spAutoFit/>
          </a:bodyPr>
          <a:lstStyle/>
          <a:p>
            <a:pPr algn="ctr">
              <a:lnSpc>
                <a:spcPct val="80000"/>
              </a:lnSpc>
            </a:pPr>
            <a:r>
              <a:rPr lang="en-GB" sz="5000">
                <a:solidFill>
                  <a:srgbClr val="7EA197"/>
                </a:solidFill>
                <a:latin typeface="Halvar Eng Md"/>
              </a:rPr>
              <a:t>80</a:t>
            </a:r>
            <a:r>
              <a:rPr lang="en-GB" sz="5000">
                <a:solidFill>
                  <a:srgbClr val="7EA197"/>
                </a:solidFill>
                <a:latin typeface="Halvar Eng Lt"/>
              </a:rPr>
              <a:t>%</a:t>
            </a:r>
            <a:r>
              <a:rPr lang="en-GB" sz="2000" baseline="100000">
                <a:solidFill>
                  <a:srgbClr val="7EA197"/>
                </a:solidFill>
                <a:latin typeface="Halvar Eng Lt"/>
              </a:rPr>
              <a:t>4</a:t>
            </a:r>
            <a:endParaRPr lang="en-GB" sz="5000">
              <a:solidFill>
                <a:srgbClr val="7EA197"/>
              </a:solidFill>
              <a:latin typeface="Halvar Eng Lt"/>
            </a:endParaRPr>
          </a:p>
          <a:p>
            <a:pPr algn="ctr">
              <a:lnSpc>
                <a:spcPct val="50000"/>
              </a:lnSpc>
            </a:pPr>
            <a:r>
              <a:rPr lang="en-GB" sz="1200">
                <a:solidFill>
                  <a:srgbClr val="7EA197"/>
                </a:solidFill>
                <a:latin typeface="Unica 77 LL"/>
              </a:rPr>
              <a:t>growth in GDP</a:t>
            </a:r>
          </a:p>
          <a:p>
            <a:pPr algn="ctr">
              <a:lnSpc>
                <a:spcPct val="50000"/>
              </a:lnSpc>
            </a:pPr>
            <a:endParaRPr lang="en-GB" sz="1200">
              <a:solidFill>
                <a:srgbClr val="004BC8"/>
              </a:solidFill>
              <a:latin typeface="Unica 77 LL" panose="020B0504010101010104" pitchFamily="34" charset="77"/>
            </a:endParaRPr>
          </a:p>
        </p:txBody>
      </p:sp>
      <p:sp>
        <p:nvSpPr>
          <p:cNvPr id="12" name="Tekstfelt 11">
            <a:extLst>
              <a:ext uri="{FF2B5EF4-FFF2-40B4-BE49-F238E27FC236}">
                <a16:creationId xmlns:a16="http://schemas.microsoft.com/office/drawing/2014/main" id="{5EA44C00-533D-2832-3CDC-C43E09F5565F}"/>
              </a:ext>
            </a:extLst>
          </p:cNvPr>
          <p:cNvSpPr txBox="1"/>
          <p:nvPr/>
        </p:nvSpPr>
        <p:spPr>
          <a:xfrm>
            <a:off x="636814" y="1287354"/>
            <a:ext cx="520242" cy="230832"/>
          </a:xfrm>
          <a:prstGeom prst="rect">
            <a:avLst/>
          </a:prstGeom>
          <a:noFill/>
        </p:spPr>
        <p:txBody>
          <a:bodyPr wrap="square" rtlCol="0">
            <a:spAutoFit/>
          </a:bodyPr>
          <a:lstStyle/>
          <a:p>
            <a:r>
              <a:rPr lang="da-DK" sz="900">
                <a:solidFill>
                  <a:srgbClr val="00A77E"/>
                </a:solidFill>
                <a:latin typeface="Unica 77 LL" panose="020B0504010101010104" pitchFamily="34" charset="0"/>
                <a:cs typeface="Unica 77 LL" panose="020B0504010101010104" pitchFamily="34" charset="0"/>
              </a:rPr>
              <a:t>Index</a:t>
            </a:r>
          </a:p>
        </p:txBody>
      </p:sp>
      <p:graphicFrame>
        <p:nvGraphicFramePr>
          <p:cNvPr id="8" name="Diagram 7">
            <a:extLst>
              <a:ext uri="{FF2B5EF4-FFF2-40B4-BE49-F238E27FC236}">
                <a16:creationId xmlns:a16="http://schemas.microsoft.com/office/drawing/2014/main" id="{5746692E-AE3D-E48D-2919-2CAC3E0A22B0}"/>
              </a:ext>
              <a:ext uri="{147F2762-F138-4A5C-976F-8EAC2B608ADB}">
                <a16:predDERef xmlns:a16="http://schemas.microsoft.com/office/drawing/2014/main" pred="{310B5E72-6E52-F3E3-B52B-7D27A0991564}"/>
              </a:ext>
            </a:extLst>
          </p:cNvPr>
          <p:cNvGraphicFramePr>
            <a:graphicFrameLocks noChangeAspect="1"/>
          </p:cNvGraphicFramePr>
          <p:nvPr>
            <p:extLst>
              <p:ext uri="{D42A27DB-BD31-4B8C-83A1-F6EECF244321}">
                <p14:modId xmlns:p14="http://schemas.microsoft.com/office/powerpoint/2010/main" val="2788452584"/>
              </p:ext>
            </p:extLst>
          </p:nvPr>
        </p:nvGraphicFramePr>
        <p:xfrm>
          <a:off x="700630" y="1471190"/>
          <a:ext cx="8639790" cy="4333119"/>
        </p:xfrm>
        <a:graphic>
          <a:graphicData uri="http://schemas.openxmlformats.org/drawingml/2006/chart">
            <c:chart xmlns:c="http://schemas.openxmlformats.org/drawingml/2006/chart" xmlns:r="http://schemas.openxmlformats.org/officeDocument/2006/relationships" r:id="rId6"/>
          </a:graphicData>
        </a:graphic>
      </p:graphicFrame>
    </p:spTree>
    <p:extLst>
      <p:ext uri="{BB962C8B-B14F-4D97-AF65-F5344CB8AC3E}">
        <p14:creationId xmlns:p14="http://schemas.microsoft.com/office/powerpoint/2010/main" val="234151791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459634B-6C5C-B748-88A4-5F51A6014612}"/>
              </a:ext>
            </a:extLst>
          </p:cNvPr>
          <p:cNvSpPr>
            <a:spLocks noGrp="1"/>
          </p:cNvSpPr>
          <p:nvPr>
            <p:ph type="body" sz="quarter" idx="14"/>
          </p:nvPr>
        </p:nvSpPr>
        <p:spPr>
          <a:xfrm>
            <a:off x="414336" y="653299"/>
            <a:ext cx="11357953" cy="682989"/>
          </a:xfrm>
        </p:spPr>
        <p:txBody>
          <a:bodyPr/>
          <a:lstStyle/>
          <a:p>
            <a:r>
              <a:rPr lang="da-DK" err="1"/>
              <a:t>Denmark’s</a:t>
            </a:r>
            <a:r>
              <a:rPr lang="da-DK"/>
              <a:t> </a:t>
            </a:r>
            <a:r>
              <a:rPr lang="da-DK" err="1"/>
              <a:t>energy</a:t>
            </a:r>
            <a:r>
              <a:rPr lang="da-DK"/>
              <a:t> mix 2023</a:t>
            </a:r>
            <a:endParaRPr lang="en-GB"/>
          </a:p>
        </p:txBody>
      </p:sp>
      <p:pic>
        <p:nvPicPr>
          <p:cNvPr id="43" name="Biomass">
            <a:extLst>
              <a:ext uri="{FF2B5EF4-FFF2-40B4-BE49-F238E27FC236}">
                <a16:creationId xmlns:a16="http://schemas.microsoft.com/office/drawing/2014/main" id="{4C81D7C0-359D-C245-A42A-FA9DBC5787B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914564" y="4324539"/>
            <a:ext cx="218503" cy="306046"/>
          </a:xfrm>
          <a:prstGeom prst="rect">
            <a:avLst/>
          </a:prstGeom>
        </p:spPr>
      </p:pic>
      <p:sp>
        <p:nvSpPr>
          <p:cNvPr id="44" name="Biomass røg">
            <a:extLst>
              <a:ext uri="{FF2B5EF4-FFF2-40B4-BE49-F238E27FC236}">
                <a16:creationId xmlns:a16="http://schemas.microsoft.com/office/drawing/2014/main" id="{D25764EC-C389-FE4D-A0B9-7314DCC46AAC}"/>
              </a:ext>
            </a:extLst>
          </p:cNvPr>
          <p:cNvSpPr/>
          <p:nvPr/>
        </p:nvSpPr>
        <p:spPr>
          <a:xfrm>
            <a:off x="7386023" y="4008420"/>
            <a:ext cx="427101" cy="83519"/>
          </a:xfrm>
          <a:custGeom>
            <a:avLst/>
            <a:gdLst>
              <a:gd name="connsiteX0" fmla="*/ 265936 w 427101"/>
              <a:gd name="connsiteY0" fmla="*/ 16706 h 83519"/>
              <a:gd name="connsiteX1" fmla="*/ 104764 w 427101"/>
              <a:gd name="connsiteY1" fmla="*/ 16706 h 83519"/>
              <a:gd name="connsiteX2" fmla="*/ 0 w 427101"/>
              <a:gd name="connsiteY2" fmla="*/ 0 h 83519"/>
              <a:gd name="connsiteX3" fmla="*/ 104764 w 427101"/>
              <a:gd name="connsiteY3" fmla="*/ 66820 h 83519"/>
              <a:gd name="connsiteX4" fmla="*/ 265936 w 427101"/>
              <a:gd name="connsiteY4" fmla="*/ 66820 h 83519"/>
              <a:gd name="connsiteX5" fmla="*/ 378753 w 427101"/>
              <a:gd name="connsiteY5" fmla="*/ 83520 h 83519"/>
              <a:gd name="connsiteX6" fmla="*/ 427102 w 427101"/>
              <a:gd name="connsiteY6" fmla="*/ 83520 h 83519"/>
              <a:gd name="connsiteX7" fmla="*/ 265936 w 427101"/>
              <a:gd name="connsiteY7" fmla="*/ 16706 h 83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7101" h="83519">
                <a:moveTo>
                  <a:pt x="265936" y="16706"/>
                </a:moveTo>
                <a:lnTo>
                  <a:pt x="104764" y="16706"/>
                </a:lnTo>
                <a:cubicBezTo>
                  <a:pt x="75399" y="16706"/>
                  <a:pt x="16826" y="6525"/>
                  <a:pt x="0" y="0"/>
                </a:cubicBezTo>
                <a:cubicBezTo>
                  <a:pt x="2802" y="1095"/>
                  <a:pt x="24178" y="66820"/>
                  <a:pt x="104764" y="66820"/>
                </a:cubicBezTo>
                <a:lnTo>
                  <a:pt x="265936" y="66820"/>
                </a:lnTo>
                <a:cubicBezTo>
                  <a:pt x="293844" y="66820"/>
                  <a:pt x="378753" y="66820"/>
                  <a:pt x="378753" y="83520"/>
                </a:cubicBezTo>
                <a:lnTo>
                  <a:pt x="427102" y="83520"/>
                </a:lnTo>
                <a:cubicBezTo>
                  <a:pt x="427102" y="16706"/>
                  <a:pt x="337737" y="16706"/>
                  <a:pt x="265936" y="16706"/>
                </a:cubicBezTo>
                <a:close/>
              </a:path>
            </a:pathLst>
          </a:custGeom>
          <a:solidFill>
            <a:schemeClr val="accent1">
              <a:lumMod val="50000"/>
            </a:schemeClr>
          </a:solidFill>
          <a:ln w="5779" cap="flat">
            <a:noFill/>
            <a:prstDash val="solid"/>
            <a:miter/>
          </a:ln>
        </p:spPr>
        <p:txBody>
          <a:bodyPr rtlCol="0" anchor="ctr"/>
          <a:lstStyle/>
          <a:p>
            <a:endParaRPr lang="en-GB"/>
          </a:p>
        </p:txBody>
      </p:sp>
      <p:sp>
        <p:nvSpPr>
          <p:cNvPr id="45" name="Biomass">
            <a:extLst>
              <a:ext uri="{FF2B5EF4-FFF2-40B4-BE49-F238E27FC236}">
                <a16:creationId xmlns:a16="http://schemas.microsoft.com/office/drawing/2014/main" id="{44AE6EC0-FEF6-474C-B200-A4D4145ECE6F}"/>
              </a:ext>
            </a:extLst>
          </p:cNvPr>
          <p:cNvSpPr/>
          <p:nvPr/>
        </p:nvSpPr>
        <p:spPr>
          <a:xfrm>
            <a:off x="7315545" y="4129859"/>
            <a:ext cx="515746" cy="492796"/>
          </a:xfrm>
          <a:custGeom>
            <a:avLst/>
            <a:gdLst>
              <a:gd name="connsiteX0" fmla="*/ 483510 w 515746"/>
              <a:gd name="connsiteY0" fmla="*/ 0 h 492796"/>
              <a:gd name="connsiteX1" fmla="*/ 419043 w 515746"/>
              <a:gd name="connsiteY1" fmla="*/ 0 h 492796"/>
              <a:gd name="connsiteX2" fmla="*/ 397731 w 515746"/>
              <a:gd name="connsiteY2" fmla="*/ 325751 h 492796"/>
              <a:gd name="connsiteX3" fmla="*/ 354575 w 515746"/>
              <a:gd name="connsiteY3" fmla="*/ 325751 h 492796"/>
              <a:gd name="connsiteX4" fmla="*/ 354575 w 515746"/>
              <a:gd name="connsiteY4" fmla="*/ 208806 h 492796"/>
              <a:gd name="connsiteX5" fmla="*/ 0 w 515746"/>
              <a:gd name="connsiteY5" fmla="*/ 208806 h 492796"/>
              <a:gd name="connsiteX6" fmla="*/ 0 w 515746"/>
              <a:gd name="connsiteY6" fmla="*/ 492796 h 492796"/>
              <a:gd name="connsiteX7" fmla="*/ 354575 w 515746"/>
              <a:gd name="connsiteY7" fmla="*/ 492796 h 492796"/>
              <a:gd name="connsiteX8" fmla="*/ 386812 w 515746"/>
              <a:gd name="connsiteY8" fmla="*/ 492796 h 492796"/>
              <a:gd name="connsiteX9" fmla="*/ 435161 w 515746"/>
              <a:gd name="connsiteY9" fmla="*/ 492796 h 492796"/>
              <a:gd name="connsiteX10" fmla="*/ 515747 w 515746"/>
              <a:gd name="connsiteY10" fmla="*/ 492796 h 492796"/>
              <a:gd name="connsiteX11" fmla="*/ 130798 w 515746"/>
              <a:gd name="connsiteY11" fmla="*/ 456190 h 492796"/>
              <a:gd name="connsiteX12" fmla="*/ 170467 w 515746"/>
              <a:gd name="connsiteY12" fmla="*/ 373951 h 492796"/>
              <a:gd name="connsiteX13" fmla="*/ 120870 w 515746"/>
              <a:gd name="connsiteY13" fmla="*/ 373951 h 492796"/>
              <a:gd name="connsiteX14" fmla="*/ 190299 w 515746"/>
              <a:gd name="connsiteY14" fmla="*/ 250572 h 492796"/>
              <a:gd name="connsiteX15" fmla="*/ 239884 w 515746"/>
              <a:gd name="connsiteY15" fmla="*/ 250572 h 492796"/>
              <a:gd name="connsiteX16" fmla="*/ 190299 w 515746"/>
              <a:gd name="connsiteY16" fmla="*/ 332805 h 492796"/>
              <a:gd name="connsiteX17" fmla="*/ 249811 w 515746"/>
              <a:gd name="connsiteY17" fmla="*/ 332805 h 492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5746" h="492796">
                <a:moveTo>
                  <a:pt x="483510" y="0"/>
                </a:moveTo>
                <a:lnTo>
                  <a:pt x="419043" y="0"/>
                </a:lnTo>
                <a:lnTo>
                  <a:pt x="397731" y="325751"/>
                </a:lnTo>
                <a:lnTo>
                  <a:pt x="354575" y="325751"/>
                </a:lnTo>
                <a:lnTo>
                  <a:pt x="354575" y="208806"/>
                </a:lnTo>
                <a:lnTo>
                  <a:pt x="0" y="208806"/>
                </a:lnTo>
                <a:lnTo>
                  <a:pt x="0" y="492796"/>
                </a:lnTo>
                <a:lnTo>
                  <a:pt x="354575" y="492796"/>
                </a:lnTo>
                <a:lnTo>
                  <a:pt x="386812" y="492796"/>
                </a:lnTo>
                <a:lnTo>
                  <a:pt x="435161" y="492796"/>
                </a:lnTo>
                <a:lnTo>
                  <a:pt x="515747" y="492796"/>
                </a:lnTo>
                <a:close/>
                <a:moveTo>
                  <a:pt x="130798" y="456190"/>
                </a:moveTo>
                <a:lnTo>
                  <a:pt x="170467" y="373951"/>
                </a:lnTo>
                <a:lnTo>
                  <a:pt x="120870" y="373951"/>
                </a:lnTo>
                <a:lnTo>
                  <a:pt x="190299" y="250572"/>
                </a:lnTo>
                <a:lnTo>
                  <a:pt x="239884" y="250572"/>
                </a:lnTo>
                <a:lnTo>
                  <a:pt x="190299" y="332805"/>
                </a:lnTo>
                <a:lnTo>
                  <a:pt x="249811" y="332805"/>
                </a:lnTo>
                <a:close/>
              </a:path>
            </a:pathLst>
          </a:custGeom>
          <a:solidFill>
            <a:schemeClr val="accent1">
              <a:lumMod val="50000"/>
            </a:schemeClr>
          </a:solidFill>
          <a:ln w="5779" cap="flat">
            <a:noFill/>
            <a:prstDash val="solid"/>
            <a:miter/>
          </a:ln>
        </p:spPr>
        <p:txBody>
          <a:bodyPr rtlCol="0" anchor="ctr"/>
          <a:lstStyle/>
          <a:p>
            <a:endParaRPr lang="en-GB"/>
          </a:p>
        </p:txBody>
      </p:sp>
      <p:sp>
        <p:nvSpPr>
          <p:cNvPr id="46" name="Biogas">
            <a:extLst>
              <a:ext uri="{FF2B5EF4-FFF2-40B4-BE49-F238E27FC236}">
                <a16:creationId xmlns:a16="http://schemas.microsoft.com/office/drawing/2014/main" id="{8B659B25-324C-6346-B1A2-0FEA6F36FD7B}"/>
              </a:ext>
            </a:extLst>
          </p:cNvPr>
          <p:cNvSpPr>
            <a:spLocks noEditPoints="1"/>
          </p:cNvSpPr>
          <p:nvPr/>
        </p:nvSpPr>
        <p:spPr bwMode="auto">
          <a:xfrm>
            <a:off x="9760279" y="4104327"/>
            <a:ext cx="379095" cy="456653"/>
          </a:xfrm>
          <a:custGeom>
            <a:avLst/>
            <a:gdLst>
              <a:gd name="T0" fmla="*/ 710 w 1048"/>
              <a:gd name="T1" fmla="*/ 1142 h 1206"/>
              <a:gd name="T2" fmla="*/ 922 w 1048"/>
              <a:gd name="T3" fmla="*/ 766 h 1206"/>
              <a:gd name="T4" fmla="*/ 830 w 1048"/>
              <a:gd name="T5" fmla="*/ 874 h 1206"/>
              <a:gd name="T6" fmla="*/ 721 w 1048"/>
              <a:gd name="T7" fmla="*/ 407 h 1206"/>
              <a:gd name="T8" fmla="*/ 676 w 1048"/>
              <a:gd name="T9" fmla="*/ 608 h 1206"/>
              <a:gd name="T10" fmla="*/ 520 w 1048"/>
              <a:gd name="T11" fmla="*/ 0 h 1206"/>
              <a:gd name="T12" fmla="*/ 365 w 1048"/>
              <a:gd name="T13" fmla="*/ 608 h 1206"/>
              <a:gd name="T14" fmla="*/ 336 w 1048"/>
              <a:gd name="T15" fmla="*/ 411 h 1206"/>
              <a:gd name="T16" fmla="*/ 214 w 1048"/>
              <a:gd name="T17" fmla="*/ 874 h 1206"/>
              <a:gd name="T18" fmla="*/ 214 w 1048"/>
              <a:gd name="T19" fmla="*/ 878 h 1206"/>
              <a:gd name="T20" fmla="*/ 128 w 1048"/>
              <a:gd name="T21" fmla="*/ 760 h 1206"/>
              <a:gd name="T22" fmla="*/ 338 w 1048"/>
              <a:gd name="T23" fmla="*/ 1140 h 1206"/>
              <a:gd name="T24" fmla="*/ 529 w 1048"/>
              <a:gd name="T25" fmla="*/ 1206 h 1206"/>
              <a:gd name="T26" fmla="*/ 710 w 1048"/>
              <a:gd name="T27" fmla="*/ 1142 h 1206"/>
              <a:gd name="T28" fmla="*/ 677 w 1048"/>
              <a:gd name="T29" fmla="*/ 991 h 1206"/>
              <a:gd name="T30" fmla="*/ 528 w 1048"/>
              <a:gd name="T31" fmla="*/ 1140 h 1206"/>
              <a:gd name="T32" fmla="*/ 378 w 1048"/>
              <a:gd name="T33" fmla="*/ 991 h 1206"/>
              <a:gd name="T34" fmla="*/ 437 w 1048"/>
              <a:gd name="T35" fmla="*/ 767 h 1206"/>
              <a:gd name="T36" fmla="*/ 452 w 1048"/>
              <a:gd name="T37" fmla="*/ 862 h 1206"/>
              <a:gd name="T38" fmla="*/ 526 w 1048"/>
              <a:gd name="T39" fmla="*/ 568 h 1206"/>
              <a:gd name="T40" fmla="*/ 602 w 1048"/>
              <a:gd name="T41" fmla="*/ 863 h 1206"/>
              <a:gd name="T42" fmla="*/ 624 w 1048"/>
              <a:gd name="T43" fmla="*/ 766 h 1206"/>
              <a:gd name="T44" fmla="*/ 677 w 1048"/>
              <a:gd name="T45" fmla="*/ 991 h 12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048" h="1206">
                <a:moveTo>
                  <a:pt x="710" y="1142"/>
                </a:moveTo>
                <a:cubicBezTo>
                  <a:pt x="1048" y="1084"/>
                  <a:pt x="922" y="766"/>
                  <a:pt x="922" y="766"/>
                </a:cubicBezTo>
                <a:cubicBezTo>
                  <a:pt x="909" y="808"/>
                  <a:pt x="866" y="847"/>
                  <a:pt x="830" y="874"/>
                </a:cubicBezTo>
                <a:cubicBezTo>
                  <a:pt x="836" y="831"/>
                  <a:pt x="878" y="662"/>
                  <a:pt x="721" y="407"/>
                </a:cubicBezTo>
                <a:cubicBezTo>
                  <a:pt x="721" y="407"/>
                  <a:pt x="716" y="532"/>
                  <a:pt x="676" y="608"/>
                </a:cubicBezTo>
                <a:cubicBezTo>
                  <a:pt x="660" y="440"/>
                  <a:pt x="520" y="0"/>
                  <a:pt x="520" y="0"/>
                </a:cubicBezTo>
                <a:cubicBezTo>
                  <a:pt x="520" y="0"/>
                  <a:pt x="369" y="515"/>
                  <a:pt x="365" y="608"/>
                </a:cubicBezTo>
                <a:cubicBezTo>
                  <a:pt x="326" y="516"/>
                  <a:pt x="336" y="411"/>
                  <a:pt x="336" y="411"/>
                </a:cubicBezTo>
                <a:cubicBezTo>
                  <a:pt x="164" y="691"/>
                  <a:pt x="214" y="868"/>
                  <a:pt x="214" y="874"/>
                </a:cubicBezTo>
                <a:lnTo>
                  <a:pt x="214" y="878"/>
                </a:lnTo>
                <a:cubicBezTo>
                  <a:pt x="180" y="848"/>
                  <a:pt x="137" y="806"/>
                  <a:pt x="128" y="760"/>
                </a:cubicBezTo>
                <a:cubicBezTo>
                  <a:pt x="128" y="760"/>
                  <a:pt x="0" y="1051"/>
                  <a:pt x="338" y="1140"/>
                </a:cubicBezTo>
                <a:lnTo>
                  <a:pt x="529" y="1206"/>
                </a:lnTo>
                <a:lnTo>
                  <a:pt x="710" y="1142"/>
                </a:lnTo>
                <a:close/>
                <a:moveTo>
                  <a:pt x="677" y="991"/>
                </a:moveTo>
                <a:cubicBezTo>
                  <a:pt x="666" y="1072"/>
                  <a:pt x="528" y="1140"/>
                  <a:pt x="528" y="1140"/>
                </a:cubicBezTo>
                <a:cubicBezTo>
                  <a:pt x="528" y="1140"/>
                  <a:pt x="378" y="1074"/>
                  <a:pt x="378" y="991"/>
                </a:cubicBezTo>
                <a:cubicBezTo>
                  <a:pt x="378" y="956"/>
                  <a:pt x="354" y="903"/>
                  <a:pt x="437" y="767"/>
                </a:cubicBezTo>
                <a:cubicBezTo>
                  <a:pt x="437" y="767"/>
                  <a:pt x="433" y="818"/>
                  <a:pt x="452" y="862"/>
                </a:cubicBezTo>
                <a:cubicBezTo>
                  <a:pt x="453" y="816"/>
                  <a:pt x="526" y="568"/>
                  <a:pt x="526" y="568"/>
                </a:cubicBezTo>
                <a:cubicBezTo>
                  <a:pt x="526" y="568"/>
                  <a:pt x="594" y="782"/>
                  <a:pt x="602" y="863"/>
                </a:cubicBezTo>
                <a:cubicBezTo>
                  <a:pt x="621" y="826"/>
                  <a:pt x="624" y="766"/>
                  <a:pt x="624" y="766"/>
                </a:cubicBezTo>
                <a:cubicBezTo>
                  <a:pt x="701" y="890"/>
                  <a:pt x="680" y="971"/>
                  <a:pt x="677" y="99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323232"/>
              </a:solidFill>
              <a:effectLst/>
              <a:uLnTx/>
              <a:uFillTx/>
              <a:latin typeface="Unica 77 LL" panose="020B0504010101010104" pitchFamily="34" charset="77"/>
              <a:ea typeface="+mn-ea"/>
              <a:cs typeface="+mn-cs"/>
            </a:endParaRPr>
          </a:p>
        </p:txBody>
      </p:sp>
      <p:grpSp>
        <p:nvGrpSpPr>
          <p:cNvPr id="47" name="Group 46">
            <a:extLst>
              <a:ext uri="{FF2B5EF4-FFF2-40B4-BE49-F238E27FC236}">
                <a16:creationId xmlns:a16="http://schemas.microsoft.com/office/drawing/2014/main" id="{69BED500-403D-2A4B-A654-95D5B3586103}"/>
              </a:ext>
            </a:extLst>
          </p:cNvPr>
          <p:cNvGrpSpPr/>
          <p:nvPr/>
        </p:nvGrpSpPr>
        <p:grpSpPr>
          <a:xfrm>
            <a:off x="9852336" y="4309549"/>
            <a:ext cx="194982" cy="233060"/>
            <a:chOff x="7386796" y="4150448"/>
            <a:chExt cx="194982" cy="233060"/>
          </a:xfrm>
        </p:grpSpPr>
        <p:sp>
          <p:nvSpPr>
            <p:cNvPr id="48" name="Oval 43">
              <a:extLst>
                <a:ext uri="{FF2B5EF4-FFF2-40B4-BE49-F238E27FC236}">
                  <a16:creationId xmlns:a16="http://schemas.microsoft.com/office/drawing/2014/main" id="{C6121E26-67DE-EE4C-B7C6-9C11ADAE1E42}"/>
                </a:ext>
              </a:extLst>
            </p:cNvPr>
            <p:cNvSpPr/>
            <p:nvPr/>
          </p:nvSpPr>
          <p:spPr>
            <a:xfrm>
              <a:off x="7386796" y="4150448"/>
              <a:ext cx="194982" cy="233060"/>
            </a:xfrm>
            <a:custGeom>
              <a:avLst/>
              <a:gdLst>
                <a:gd name="connsiteX0" fmla="*/ 0 w 224630"/>
                <a:gd name="connsiteY0" fmla="*/ 157162 h 314324"/>
                <a:gd name="connsiteX1" fmla="*/ 112315 w 224630"/>
                <a:gd name="connsiteY1" fmla="*/ 0 h 314324"/>
                <a:gd name="connsiteX2" fmla="*/ 224630 w 224630"/>
                <a:gd name="connsiteY2" fmla="*/ 157162 h 314324"/>
                <a:gd name="connsiteX3" fmla="*/ 112315 w 224630"/>
                <a:gd name="connsiteY3" fmla="*/ 314324 h 314324"/>
                <a:gd name="connsiteX4" fmla="*/ 0 w 224630"/>
                <a:gd name="connsiteY4" fmla="*/ 157162 h 314324"/>
                <a:gd name="connsiteX0" fmla="*/ 0 w 224630"/>
                <a:gd name="connsiteY0" fmla="*/ 174420 h 331582"/>
                <a:gd name="connsiteX1" fmla="*/ 112315 w 224630"/>
                <a:gd name="connsiteY1" fmla="*/ 17258 h 331582"/>
                <a:gd name="connsiteX2" fmla="*/ 224630 w 224630"/>
                <a:gd name="connsiteY2" fmla="*/ 174420 h 331582"/>
                <a:gd name="connsiteX3" fmla="*/ 112315 w 224630"/>
                <a:gd name="connsiteY3" fmla="*/ 331582 h 331582"/>
                <a:gd name="connsiteX4" fmla="*/ 0 w 224630"/>
                <a:gd name="connsiteY4" fmla="*/ 174420 h 331582"/>
                <a:gd name="connsiteX0" fmla="*/ 0 w 224630"/>
                <a:gd name="connsiteY0" fmla="*/ 157287 h 314449"/>
                <a:gd name="connsiteX1" fmla="*/ 112315 w 224630"/>
                <a:gd name="connsiteY1" fmla="*/ 125 h 314449"/>
                <a:gd name="connsiteX2" fmla="*/ 224630 w 224630"/>
                <a:gd name="connsiteY2" fmla="*/ 157287 h 314449"/>
                <a:gd name="connsiteX3" fmla="*/ 112315 w 224630"/>
                <a:gd name="connsiteY3" fmla="*/ 314449 h 314449"/>
                <a:gd name="connsiteX4" fmla="*/ 0 w 224630"/>
                <a:gd name="connsiteY4" fmla="*/ 157287 h 314449"/>
                <a:gd name="connsiteX0" fmla="*/ 0 w 224630"/>
                <a:gd name="connsiteY0" fmla="*/ 157287 h 314449"/>
                <a:gd name="connsiteX1" fmla="*/ 112315 w 224630"/>
                <a:gd name="connsiteY1" fmla="*/ 125 h 314449"/>
                <a:gd name="connsiteX2" fmla="*/ 224630 w 224630"/>
                <a:gd name="connsiteY2" fmla="*/ 157287 h 314449"/>
                <a:gd name="connsiteX3" fmla="*/ 112315 w 224630"/>
                <a:gd name="connsiteY3" fmla="*/ 314449 h 314449"/>
                <a:gd name="connsiteX4" fmla="*/ 0 w 224630"/>
                <a:gd name="connsiteY4" fmla="*/ 157287 h 314449"/>
                <a:gd name="connsiteX0" fmla="*/ 5656 w 230286"/>
                <a:gd name="connsiteY0" fmla="*/ 157285 h 314447"/>
                <a:gd name="connsiteX1" fmla="*/ 117971 w 230286"/>
                <a:gd name="connsiteY1" fmla="*/ 123 h 314447"/>
                <a:gd name="connsiteX2" fmla="*/ 230286 w 230286"/>
                <a:gd name="connsiteY2" fmla="*/ 157285 h 314447"/>
                <a:gd name="connsiteX3" fmla="*/ 117971 w 230286"/>
                <a:gd name="connsiteY3" fmla="*/ 314447 h 314447"/>
                <a:gd name="connsiteX4" fmla="*/ 5656 w 230286"/>
                <a:gd name="connsiteY4" fmla="*/ 157285 h 314447"/>
                <a:gd name="connsiteX0" fmla="*/ 4579 w 225637"/>
                <a:gd name="connsiteY0" fmla="*/ 157202 h 314411"/>
                <a:gd name="connsiteX1" fmla="*/ 116894 w 225637"/>
                <a:gd name="connsiteY1" fmla="*/ 40 h 314411"/>
                <a:gd name="connsiteX2" fmla="*/ 225637 w 225637"/>
                <a:gd name="connsiteY2" fmla="*/ 169108 h 314411"/>
                <a:gd name="connsiteX3" fmla="*/ 116894 w 225637"/>
                <a:gd name="connsiteY3" fmla="*/ 314364 h 314411"/>
                <a:gd name="connsiteX4" fmla="*/ 4579 w 225637"/>
                <a:gd name="connsiteY4" fmla="*/ 157202 h 314411"/>
                <a:gd name="connsiteX0" fmla="*/ 4579 w 225637"/>
                <a:gd name="connsiteY0" fmla="*/ 157202 h 314412"/>
                <a:gd name="connsiteX1" fmla="*/ 116894 w 225637"/>
                <a:gd name="connsiteY1" fmla="*/ 40 h 314412"/>
                <a:gd name="connsiteX2" fmla="*/ 225637 w 225637"/>
                <a:gd name="connsiteY2" fmla="*/ 169108 h 314412"/>
                <a:gd name="connsiteX3" fmla="*/ 116894 w 225637"/>
                <a:gd name="connsiteY3" fmla="*/ 314364 h 314412"/>
                <a:gd name="connsiteX4" fmla="*/ 4579 w 225637"/>
                <a:gd name="connsiteY4" fmla="*/ 157202 h 314412"/>
                <a:gd name="connsiteX0" fmla="*/ 4579 w 226239"/>
                <a:gd name="connsiteY0" fmla="*/ 157202 h 314412"/>
                <a:gd name="connsiteX1" fmla="*/ 116894 w 226239"/>
                <a:gd name="connsiteY1" fmla="*/ 40 h 314412"/>
                <a:gd name="connsiteX2" fmla="*/ 225637 w 226239"/>
                <a:gd name="connsiteY2" fmla="*/ 169108 h 314412"/>
                <a:gd name="connsiteX3" fmla="*/ 116894 w 226239"/>
                <a:gd name="connsiteY3" fmla="*/ 314364 h 314412"/>
                <a:gd name="connsiteX4" fmla="*/ 4579 w 226239"/>
                <a:gd name="connsiteY4" fmla="*/ 157202 h 314412"/>
                <a:gd name="connsiteX0" fmla="*/ 4579 w 226405"/>
                <a:gd name="connsiteY0" fmla="*/ 157202 h 314409"/>
                <a:gd name="connsiteX1" fmla="*/ 116894 w 226405"/>
                <a:gd name="connsiteY1" fmla="*/ 40 h 314409"/>
                <a:gd name="connsiteX2" fmla="*/ 225637 w 226405"/>
                <a:gd name="connsiteY2" fmla="*/ 169108 h 314409"/>
                <a:gd name="connsiteX3" fmla="*/ 116894 w 226405"/>
                <a:gd name="connsiteY3" fmla="*/ 314364 h 314409"/>
                <a:gd name="connsiteX4" fmla="*/ 4579 w 226405"/>
                <a:gd name="connsiteY4" fmla="*/ 157202 h 3144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405" h="314409">
                  <a:moveTo>
                    <a:pt x="4579" y="157202"/>
                  </a:moveTo>
                  <a:cubicBezTo>
                    <a:pt x="31963" y="71594"/>
                    <a:pt x="80051" y="-1944"/>
                    <a:pt x="116894" y="40"/>
                  </a:cubicBezTo>
                  <a:cubicBezTo>
                    <a:pt x="153737" y="2024"/>
                    <a:pt x="216112" y="84690"/>
                    <a:pt x="225637" y="169108"/>
                  </a:cubicBezTo>
                  <a:cubicBezTo>
                    <a:pt x="235162" y="253526"/>
                    <a:pt x="153737" y="316348"/>
                    <a:pt x="116894" y="314364"/>
                  </a:cubicBezTo>
                  <a:cubicBezTo>
                    <a:pt x="80051" y="312380"/>
                    <a:pt x="-22805" y="242810"/>
                    <a:pt x="4579" y="157202"/>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p:txBody>
        </p:sp>
        <p:pic>
          <p:nvPicPr>
            <p:cNvPr id="49" name="Graphic 48">
              <a:extLst>
                <a:ext uri="{FF2B5EF4-FFF2-40B4-BE49-F238E27FC236}">
                  <a16:creationId xmlns:a16="http://schemas.microsoft.com/office/drawing/2014/main" id="{ACCAB467-A120-FC4C-A754-67A0375746D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419082" y="4221036"/>
              <a:ext cx="138768" cy="122038"/>
            </a:xfrm>
            <a:prstGeom prst="rect">
              <a:avLst/>
            </a:prstGeom>
          </p:spPr>
        </p:pic>
      </p:grpSp>
      <p:grpSp>
        <p:nvGrpSpPr>
          <p:cNvPr id="50" name="Group 49">
            <a:extLst>
              <a:ext uri="{FF2B5EF4-FFF2-40B4-BE49-F238E27FC236}">
                <a16:creationId xmlns:a16="http://schemas.microsoft.com/office/drawing/2014/main" id="{065FE2FE-F120-5545-8A13-FD6C84497AE3}"/>
              </a:ext>
            </a:extLst>
          </p:cNvPr>
          <p:cNvGrpSpPr/>
          <p:nvPr/>
        </p:nvGrpSpPr>
        <p:grpSpPr>
          <a:xfrm>
            <a:off x="2049371" y="3806116"/>
            <a:ext cx="607219" cy="607219"/>
            <a:chOff x="5890022" y="2554454"/>
            <a:chExt cx="607219" cy="607219"/>
          </a:xfrm>
        </p:grpSpPr>
        <p:sp>
          <p:nvSpPr>
            <p:cNvPr id="51" name="Oval 50">
              <a:extLst>
                <a:ext uri="{FF2B5EF4-FFF2-40B4-BE49-F238E27FC236}">
                  <a16:creationId xmlns:a16="http://schemas.microsoft.com/office/drawing/2014/main" id="{0B6ED3CE-42C7-A040-8883-6FD407D4ECDC}"/>
                </a:ext>
              </a:extLst>
            </p:cNvPr>
            <p:cNvSpPr/>
            <p:nvPr/>
          </p:nvSpPr>
          <p:spPr>
            <a:xfrm>
              <a:off x="5890022" y="2554454"/>
              <a:ext cx="607219" cy="607219"/>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2" name="Group 51">
              <a:extLst>
                <a:ext uri="{FF2B5EF4-FFF2-40B4-BE49-F238E27FC236}">
                  <a16:creationId xmlns:a16="http://schemas.microsoft.com/office/drawing/2014/main" id="{0A955C36-D33A-C54F-8A5D-EC65F44FD983}"/>
                </a:ext>
              </a:extLst>
            </p:cNvPr>
            <p:cNvGrpSpPr/>
            <p:nvPr/>
          </p:nvGrpSpPr>
          <p:grpSpPr>
            <a:xfrm>
              <a:off x="5923314" y="2563813"/>
              <a:ext cx="526348" cy="468456"/>
              <a:chOff x="5923314" y="2563813"/>
              <a:chExt cx="526348" cy="468456"/>
            </a:xfrm>
          </p:grpSpPr>
          <p:sp>
            <p:nvSpPr>
              <p:cNvPr id="53" name="Freeform 6">
                <a:extLst>
                  <a:ext uri="{FF2B5EF4-FFF2-40B4-BE49-F238E27FC236}">
                    <a16:creationId xmlns:a16="http://schemas.microsoft.com/office/drawing/2014/main" id="{673229BE-975A-6A48-AB7E-9A037180D5DE}"/>
                  </a:ext>
                </a:extLst>
              </p:cNvPr>
              <p:cNvSpPr>
                <a:spLocks/>
              </p:cNvSpPr>
              <p:nvPr/>
            </p:nvSpPr>
            <p:spPr bwMode="auto">
              <a:xfrm>
                <a:off x="6139111" y="2563813"/>
                <a:ext cx="53675" cy="267383"/>
              </a:xfrm>
              <a:custGeom>
                <a:avLst/>
                <a:gdLst>
                  <a:gd name="T0" fmla="*/ 31 w 31"/>
                  <a:gd name="T1" fmla="*/ 0 h 148"/>
                  <a:gd name="T2" fmla="*/ 0 w 31"/>
                  <a:gd name="T3" fmla="*/ 116 h 148"/>
                  <a:gd name="T4" fmla="*/ 24 w 31"/>
                  <a:gd name="T5" fmla="*/ 148 h 148"/>
                  <a:gd name="T6" fmla="*/ 31 w 31"/>
                  <a:gd name="T7" fmla="*/ 147 h 148"/>
                  <a:gd name="T8" fmla="*/ 31 w 31"/>
                  <a:gd name="T9" fmla="*/ 0 h 148"/>
                </a:gdLst>
                <a:ahLst/>
                <a:cxnLst>
                  <a:cxn ang="0">
                    <a:pos x="T0" y="T1"/>
                  </a:cxn>
                  <a:cxn ang="0">
                    <a:pos x="T2" y="T3"/>
                  </a:cxn>
                  <a:cxn ang="0">
                    <a:pos x="T4" y="T5"/>
                  </a:cxn>
                  <a:cxn ang="0">
                    <a:pos x="T6" y="T7"/>
                  </a:cxn>
                  <a:cxn ang="0">
                    <a:pos x="T8" y="T9"/>
                  </a:cxn>
                </a:cxnLst>
                <a:rect l="0" t="0" r="r" b="b"/>
                <a:pathLst>
                  <a:path w="31" h="148">
                    <a:moveTo>
                      <a:pt x="31" y="0"/>
                    </a:moveTo>
                    <a:lnTo>
                      <a:pt x="0" y="116"/>
                    </a:lnTo>
                    <a:lnTo>
                      <a:pt x="24" y="148"/>
                    </a:lnTo>
                    <a:cubicBezTo>
                      <a:pt x="26" y="147"/>
                      <a:pt x="29" y="147"/>
                      <a:pt x="31" y="147"/>
                    </a:cubicBezTo>
                    <a:lnTo>
                      <a:pt x="31" y="0"/>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sp>
            <p:nvSpPr>
              <p:cNvPr id="54" name="Freeform 7">
                <a:extLst>
                  <a:ext uri="{FF2B5EF4-FFF2-40B4-BE49-F238E27FC236}">
                    <a16:creationId xmlns:a16="http://schemas.microsoft.com/office/drawing/2014/main" id="{C455B38B-1945-5649-82EE-9BB4BAB9D6DE}"/>
                  </a:ext>
                </a:extLst>
              </p:cNvPr>
              <p:cNvSpPr>
                <a:spLocks/>
              </p:cNvSpPr>
              <p:nvPr/>
            </p:nvSpPr>
            <p:spPr bwMode="auto">
              <a:xfrm rot="21015669">
                <a:off x="6233865" y="2869910"/>
                <a:ext cx="215797" cy="162359"/>
              </a:xfrm>
              <a:custGeom>
                <a:avLst/>
                <a:gdLst>
                  <a:gd name="T0" fmla="*/ 46 w 126"/>
                  <a:gd name="T1" fmla="*/ 0 h 90"/>
                  <a:gd name="T2" fmla="*/ 2 w 126"/>
                  <a:gd name="T3" fmla="*/ 2 h 90"/>
                  <a:gd name="T4" fmla="*/ 0 w 126"/>
                  <a:gd name="T5" fmla="*/ 7 h 90"/>
                  <a:gd name="T6" fmla="*/ 126 w 126"/>
                  <a:gd name="T7" fmla="*/ 90 h 90"/>
                  <a:gd name="T8" fmla="*/ 46 w 126"/>
                  <a:gd name="T9" fmla="*/ 0 h 90"/>
                </a:gdLst>
                <a:ahLst/>
                <a:cxnLst>
                  <a:cxn ang="0">
                    <a:pos x="T0" y="T1"/>
                  </a:cxn>
                  <a:cxn ang="0">
                    <a:pos x="T2" y="T3"/>
                  </a:cxn>
                  <a:cxn ang="0">
                    <a:pos x="T4" y="T5"/>
                  </a:cxn>
                  <a:cxn ang="0">
                    <a:pos x="T6" y="T7"/>
                  </a:cxn>
                  <a:cxn ang="0">
                    <a:pos x="T8" y="T9"/>
                  </a:cxn>
                </a:cxnLst>
                <a:rect l="0" t="0" r="r" b="b"/>
                <a:pathLst>
                  <a:path w="126" h="90">
                    <a:moveTo>
                      <a:pt x="46" y="0"/>
                    </a:moveTo>
                    <a:lnTo>
                      <a:pt x="2" y="2"/>
                    </a:lnTo>
                    <a:cubicBezTo>
                      <a:pt x="1" y="4"/>
                      <a:pt x="1" y="5"/>
                      <a:pt x="0" y="7"/>
                    </a:cubicBezTo>
                    <a:lnTo>
                      <a:pt x="126" y="90"/>
                    </a:lnTo>
                    <a:lnTo>
                      <a:pt x="46" y="0"/>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sp>
            <p:nvSpPr>
              <p:cNvPr id="55" name="Freeform 8">
                <a:extLst>
                  <a:ext uri="{FF2B5EF4-FFF2-40B4-BE49-F238E27FC236}">
                    <a16:creationId xmlns:a16="http://schemas.microsoft.com/office/drawing/2014/main" id="{703C8366-A250-9B49-8D72-638A3C01366C}"/>
                  </a:ext>
                </a:extLst>
              </p:cNvPr>
              <p:cNvSpPr>
                <a:spLocks/>
              </p:cNvSpPr>
              <p:nvPr/>
            </p:nvSpPr>
            <p:spPr bwMode="auto">
              <a:xfrm>
                <a:off x="5923314" y="2894209"/>
                <a:ext cx="231681" cy="117512"/>
              </a:xfrm>
              <a:custGeom>
                <a:avLst/>
                <a:gdLst>
                  <a:gd name="T0" fmla="*/ 132 w 135"/>
                  <a:gd name="T1" fmla="*/ 0 h 65"/>
                  <a:gd name="T2" fmla="*/ 0 w 135"/>
                  <a:gd name="T3" fmla="*/ 65 h 65"/>
                  <a:gd name="T4" fmla="*/ 117 w 135"/>
                  <a:gd name="T5" fmla="*/ 41 h 65"/>
                  <a:gd name="T6" fmla="*/ 135 w 135"/>
                  <a:gd name="T7" fmla="*/ 7 h 65"/>
                  <a:gd name="T8" fmla="*/ 132 w 135"/>
                  <a:gd name="T9" fmla="*/ 0 h 65"/>
                </a:gdLst>
                <a:ahLst/>
                <a:cxnLst>
                  <a:cxn ang="0">
                    <a:pos x="T0" y="T1"/>
                  </a:cxn>
                  <a:cxn ang="0">
                    <a:pos x="T2" y="T3"/>
                  </a:cxn>
                  <a:cxn ang="0">
                    <a:pos x="T4" y="T5"/>
                  </a:cxn>
                  <a:cxn ang="0">
                    <a:pos x="T6" y="T7"/>
                  </a:cxn>
                  <a:cxn ang="0">
                    <a:pos x="T8" y="T9"/>
                  </a:cxn>
                </a:cxnLst>
                <a:rect l="0" t="0" r="r" b="b"/>
                <a:pathLst>
                  <a:path w="135" h="65">
                    <a:moveTo>
                      <a:pt x="132" y="0"/>
                    </a:moveTo>
                    <a:lnTo>
                      <a:pt x="0" y="65"/>
                    </a:lnTo>
                    <a:lnTo>
                      <a:pt x="117" y="41"/>
                    </a:lnTo>
                    <a:lnTo>
                      <a:pt x="135" y="7"/>
                    </a:lnTo>
                    <a:cubicBezTo>
                      <a:pt x="134" y="5"/>
                      <a:pt x="133" y="2"/>
                      <a:pt x="132" y="0"/>
                    </a:cubicBez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grpSp>
      </p:grpSp>
      <p:grpSp>
        <p:nvGrpSpPr>
          <p:cNvPr id="56" name="Group 55">
            <a:extLst>
              <a:ext uri="{FF2B5EF4-FFF2-40B4-BE49-F238E27FC236}">
                <a16:creationId xmlns:a16="http://schemas.microsoft.com/office/drawing/2014/main" id="{E4CAF8E4-1157-6142-9C67-05EE445A1632}"/>
              </a:ext>
            </a:extLst>
          </p:cNvPr>
          <p:cNvGrpSpPr/>
          <p:nvPr/>
        </p:nvGrpSpPr>
        <p:grpSpPr>
          <a:xfrm>
            <a:off x="2210677" y="4136070"/>
            <a:ext cx="305074" cy="449611"/>
            <a:chOff x="1884298" y="3948083"/>
            <a:chExt cx="305074" cy="449611"/>
          </a:xfrm>
        </p:grpSpPr>
        <p:sp>
          <p:nvSpPr>
            <p:cNvPr id="57" name="Oval 5">
              <a:extLst>
                <a:ext uri="{FF2B5EF4-FFF2-40B4-BE49-F238E27FC236}">
                  <a16:creationId xmlns:a16="http://schemas.microsoft.com/office/drawing/2014/main" id="{B937A912-BE5E-524E-A3BA-DC34D099D3EB}"/>
                </a:ext>
              </a:extLst>
            </p:cNvPr>
            <p:cNvSpPr>
              <a:spLocks noChangeArrowheads="1"/>
            </p:cNvSpPr>
            <p:nvPr/>
          </p:nvSpPr>
          <p:spPr bwMode="auto">
            <a:xfrm>
              <a:off x="2011366" y="3948083"/>
              <a:ext cx="53128" cy="55634"/>
            </a:xfrm>
            <a:prstGeom prst="ellipse">
              <a:avLst/>
            </a:pr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grpSp>
          <p:nvGrpSpPr>
            <p:cNvPr id="58" name="Group 57">
              <a:extLst>
                <a:ext uri="{FF2B5EF4-FFF2-40B4-BE49-F238E27FC236}">
                  <a16:creationId xmlns:a16="http://schemas.microsoft.com/office/drawing/2014/main" id="{C2C2F016-6908-F041-83DA-CD1A65A6DB4F}"/>
                </a:ext>
              </a:extLst>
            </p:cNvPr>
            <p:cNvGrpSpPr/>
            <p:nvPr/>
          </p:nvGrpSpPr>
          <p:grpSpPr>
            <a:xfrm>
              <a:off x="1884298" y="4021883"/>
              <a:ext cx="305074" cy="375811"/>
              <a:chOff x="6039976" y="2923162"/>
              <a:chExt cx="305074" cy="375811"/>
            </a:xfrm>
          </p:grpSpPr>
          <p:sp>
            <p:nvSpPr>
              <p:cNvPr id="59" name="Freeform 9">
                <a:extLst>
                  <a:ext uri="{FF2B5EF4-FFF2-40B4-BE49-F238E27FC236}">
                    <a16:creationId xmlns:a16="http://schemas.microsoft.com/office/drawing/2014/main" id="{914062E1-98E5-6147-8DE9-99F65F03EE75}"/>
                  </a:ext>
                </a:extLst>
              </p:cNvPr>
              <p:cNvSpPr>
                <a:spLocks/>
              </p:cNvSpPr>
              <p:nvPr/>
            </p:nvSpPr>
            <p:spPr bwMode="auto">
              <a:xfrm>
                <a:off x="6158281" y="2923162"/>
                <a:ext cx="68464" cy="363322"/>
              </a:xfrm>
              <a:custGeom>
                <a:avLst/>
                <a:gdLst>
                  <a:gd name="T0" fmla="*/ 10 w 40"/>
                  <a:gd name="T1" fmla="*/ 0 h 201"/>
                  <a:gd name="T2" fmla="*/ 0 w 40"/>
                  <a:gd name="T3" fmla="*/ 201 h 201"/>
                  <a:gd name="T4" fmla="*/ 40 w 40"/>
                  <a:gd name="T5" fmla="*/ 201 h 201"/>
                  <a:gd name="T6" fmla="*/ 31 w 40"/>
                  <a:gd name="T7" fmla="*/ 0 h 201"/>
                  <a:gd name="T8" fmla="*/ 20 w 40"/>
                  <a:gd name="T9" fmla="*/ 2 h 201"/>
                  <a:gd name="T10" fmla="*/ 10 w 40"/>
                  <a:gd name="T11" fmla="*/ 0 h 201"/>
                </a:gdLst>
                <a:ahLst/>
                <a:cxnLst>
                  <a:cxn ang="0">
                    <a:pos x="T0" y="T1"/>
                  </a:cxn>
                  <a:cxn ang="0">
                    <a:pos x="T2" y="T3"/>
                  </a:cxn>
                  <a:cxn ang="0">
                    <a:pos x="T4" y="T5"/>
                  </a:cxn>
                  <a:cxn ang="0">
                    <a:pos x="T6" y="T7"/>
                  </a:cxn>
                  <a:cxn ang="0">
                    <a:pos x="T8" y="T9"/>
                  </a:cxn>
                  <a:cxn ang="0">
                    <a:pos x="T10" y="T11"/>
                  </a:cxn>
                </a:cxnLst>
                <a:rect l="0" t="0" r="r" b="b"/>
                <a:pathLst>
                  <a:path w="40" h="201">
                    <a:moveTo>
                      <a:pt x="10" y="0"/>
                    </a:moveTo>
                    <a:lnTo>
                      <a:pt x="0" y="201"/>
                    </a:lnTo>
                    <a:lnTo>
                      <a:pt x="40" y="201"/>
                    </a:lnTo>
                    <a:lnTo>
                      <a:pt x="31" y="0"/>
                    </a:lnTo>
                    <a:cubicBezTo>
                      <a:pt x="28" y="1"/>
                      <a:pt x="24" y="2"/>
                      <a:pt x="20" y="2"/>
                    </a:cubicBezTo>
                    <a:cubicBezTo>
                      <a:pt x="16" y="2"/>
                      <a:pt x="13" y="1"/>
                      <a:pt x="10" y="0"/>
                    </a:cubicBez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sp>
            <p:nvSpPr>
              <p:cNvPr id="60" name="Freeform 10">
                <a:extLst>
                  <a:ext uri="{FF2B5EF4-FFF2-40B4-BE49-F238E27FC236}">
                    <a16:creationId xmlns:a16="http://schemas.microsoft.com/office/drawing/2014/main" id="{50E61BAF-4272-A64B-ABB9-6D5A765BA633}"/>
                  </a:ext>
                </a:extLst>
              </p:cNvPr>
              <p:cNvSpPr>
                <a:spLocks/>
              </p:cNvSpPr>
              <p:nvPr/>
            </p:nvSpPr>
            <p:spPr bwMode="auto">
              <a:xfrm>
                <a:off x="6039976" y="3273995"/>
                <a:ext cx="305074" cy="24978"/>
              </a:xfrm>
              <a:custGeom>
                <a:avLst/>
                <a:gdLst>
                  <a:gd name="T0" fmla="*/ 9 w 178"/>
                  <a:gd name="T1" fmla="*/ 0 h 14"/>
                  <a:gd name="T2" fmla="*/ 9 w 178"/>
                  <a:gd name="T3" fmla="*/ 14 h 14"/>
                  <a:gd name="T4" fmla="*/ 169 w 178"/>
                  <a:gd name="T5" fmla="*/ 14 h 14"/>
                  <a:gd name="T6" fmla="*/ 169 w 178"/>
                  <a:gd name="T7" fmla="*/ 0 h 14"/>
                  <a:gd name="T8" fmla="*/ 9 w 178"/>
                  <a:gd name="T9" fmla="*/ 0 h 14"/>
                </a:gdLst>
                <a:ahLst/>
                <a:cxnLst>
                  <a:cxn ang="0">
                    <a:pos x="T0" y="T1"/>
                  </a:cxn>
                  <a:cxn ang="0">
                    <a:pos x="T2" y="T3"/>
                  </a:cxn>
                  <a:cxn ang="0">
                    <a:pos x="T4" y="T5"/>
                  </a:cxn>
                  <a:cxn ang="0">
                    <a:pos x="T6" y="T7"/>
                  </a:cxn>
                  <a:cxn ang="0">
                    <a:pos x="T8" y="T9"/>
                  </a:cxn>
                </a:cxnLst>
                <a:rect l="0" t="0" r="r" b="b"/>
                <a:pathLst>
                  <a:path w="178" h="14">
                    <a:moveTo>
                      <a:pt x="9" y="0"/>
                    </a:moveTo>
                    <a:cubicBezTo>
                      <a:pt x="0" y="0"/>
                      <a:pt x="0" y="14"/>
                      <a:pt x="9" y="14"/>
                    </a:cubicBezTo>
                    <a:lnTo>
                      <a:pt x="169" y="14"/>
                    </a:lnTo>
                    <a:cubicBezTo>
                      <a:pt x="178" y="14"/>
                      <a:pt x="178" y="0"/>
                      <a:pt x="169" y="0"/>
                    </a:cubicBezTo>
                    <a:lnTo>
                      <a:pt x="9" y="0"/>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grpSp>
      </p:grpSp>
      <p:sp>
        <p:nvSpPr>
          <p:cNvPr id="61" name="Solar">
            <a:extLst>
              <a:ext uri="{FF2B5EF4-FFF2-40B4-BE49-F238E27FC236}">
                <a16:creationId xmlns:a16="http://schemas.microsoft.com/office/drawing/2014/main" id="{A40D03EE-3DD6-B94B-A8D2-E1A1CD0ECA9F}"/>
              </a:ext>
            </a:extLst>
          </p:cNvPr>
          <p:cNvSpPr>
            <a:spLocks noEditPoints="1"/>
          </p:cNvSpPr>
          <p:nvPr/>
        </p:nvSpPr>
        <p:spPr bwMode="auto">
          <a:xfrm>
            <a:off x="10454070" y="4199989"/>
            <a:ext cx="402258" cy="385887"/>
          </a:xfrm>
          <a:custGeom>
            <a:avLst/>
            <a:gdLst>
              <a:gd name="T0" fmla="*/ 792 w 796"/>
              <a:gd name="T1" fmla="*/ 215 h 725"/>
              <a:gd name="T2" fmla="*/ 774 w 796"/>
              <a:gd name="T3" fmla="*/ 203 h 725"/>
              <a:gd name="T4" fmla="*/ 436 w 796"/>
              <a:gd name="T5" fmla="*/ 203 h 725"/>
              <a:gd name="T6" fmla="*/ 230 w 796"/>
              <a:gd name="T7" fmla="*/ 0 h 725"/>
              <a:gd name="T8" fmla="*/ 23 w 796"/>
              <a:gd name="T9" fmla="*/ 207 h 725"/>
              <a:gd name="T10" fmla="*/ 108 w 796"/>
              <a:gd name="T11" fmla="*/ 373 h 725"/>
              <a:gd name="T12" fmla="*/ 6 w 796"/>
              <a:gd name="T13" fmla="*/ 528 h 725"/>
              <a:gd name="T14" fmla="*/ 4 w 796"/>
              <a:gd name="T15" fmla="*/ 551 h 725"/>
              <a:gd name="T16" fmla="*/ 23 w 796"/>
              <a:gd name="T17" fmla="*/ 563 h 725"/>
              <a:gd name="T18" fmla="*/ 324 w 796"/>
              <a:gd name="T19" fmla="*/ 563 h 725"/>
              <a:gd name="T20" fmla="*/ 324 w 796"/>
              <a:gd name="T21" fmla="*/ 659 h 725"/>
              <a:gd name="T22" fmla="*/ 230 w 796"/>
              <a:gd name="T23" fmla="*/ 659 h 725"/>
              <a:gd name="T24" fmla="*/ 196 w 796"/>
              <a:gd name="T25" fmla="*/ 692 h 725"/>
              <a:gd name="T26" fmla="*/ 230 w 796"/>
              <a:gd name="T27" fmla="*/ 725 h 725"/>
              <a:gd name="T28" fmla="*/ 507 w 796"/>
              <a:gd name="T29" fmla="*/ 725 h 725"/>
              <a:gd name="T30" fmla="*/ 540 w 796"/>
              <a:gd name="T31" fmla="*/ 692 h 725"/>
              <a:gd name="T32" fmla="*/ 507 w 796"/>
              <a:gd name="T33" fmla="*/ 659 h 725"/>
              <a:gd name="T34" fmla="*/ 408 w 796"/>
              <a:gd name="T35" fmla="*/ 659 h 725"/>
              <a:gd name="T36" fmla="*/ 408 w 796"/>
              <a:gd name="T37" fmla="*/ 563 h 725"/>
              <a:gd name="T38" fmla="*/ 560 w 796"/>
              <a:gd name="T39" fmla="*/ 563 h 725"/>
              <a:gd name="T40" fmla="*/ 579 w 796"/>
              <a:gd name="T41" fmla="*/ 553 h 725"/>
              <a:gd name="T42" fmla="*/ 791 w 796"/>
              <a:gd name="T43" fmla="*/ 239 h 725"/>
              <a:gd name="T44" fmla="*/ 792 w 796"/>
              <a:gd name="T45" fmla="*/ 215 h 725"/>
              <a:gd name="T46" fmla="*/ 415 w 796"/>
              <a:gd name="T47" fmla="*/ 247 h 725"/>
              <a:gd name="T48" fmla="*/ 546 w 796"/>
              <a:gd name="T49" fmla="*/ 247 h 725"/>
              <a:gd name="T50" fmla="*/ 466 w 796"/>
              <a:gd name="T51" fmla="*/ 364 h 725"/>
              <a:gd name="T52" fmla="*/ 335 w 796"/>
              <a:gd name="T53" fmla="*/ 364 h 725"/>
              <a:gd name="T54" fmla="*/ 415 w 796"/>
              <a:gd name="T55" fmla="*/ 247 h 725"/>
              <a:gd name="T56" fmla="*/ 248 w 796"/>
              <a:gd name="T57" fmla="*/ 247 h 725"/>
              <a:gd name="T58" fmla="*/ 371 w 796"/>
              <a:gd name="T59" fmla="*/ 247 h 725"/>
              <a:gd name="T60" fmla="*/ 291 w 796"/>
              <a:gd name="T61" fmla="*/ 364 h 725"/>
              <a:gd name="T62" fmla="*/ 168 w 796"/>
              <a:gd name="T63" fmla="*/ 364 h 725"/>
              <a:gd name="T64" fmla="*/ 248 w 796"/>
              <a:gd name="T65" fmla="*/ 247 h 725"/>
              <a:gd name="T66" fmla="*/ 64 w 796"/>
              <a:gd name="T67" fmla="*/ 517 h 725"/>
              <a:gd name="T68" fmla="*/ 144 w 796"/>
              <a:gd name="T69" fmla="*/ 400 h 725"/>
              <a:gd name="T70" fmla="*/ 267 w 796"/>
              <a:gd name="T71" fmla="*/ 400 h 725"/>
              <a:gd name="T72" fmla="*/ 187 w 796"/>
              <a:gd name="T73" fmla="*/ 517 h 725"/>
              <a:gd name="T74" fmla="*/ 64 w 796"/>
              <a:gd name="T75" fmla="*/ 517 h 725"/>
              <a:gd name="T76" fmla="*/ 231 w 796"/>
              <a:gd name="T77" fmla="*/ 517 h 725"/>
              <a:gd name="T78" fmla="*/ 311 w 796"/>
              <a:gd name="T79" fmla="*/ 400 h 725"/>
              <a:gd name="T80" fmla="*/ 442 w 796"/>
              <a:gd name="T81" fmla="*/ 400 h 725"/>
              <a:gd name="T82" fmla="*/ 362 w 796"/>
              <a:gd name="T83" fmla="*/ 517 h 725"/>
              <a:gd name="T84" fmla="*/ 231 w 796"/>
              <a:gd name="T85" fmla="*/ 517 h 725"/>
              <a:gd name="T86" fmla="*/ 548 w 796"/>
              <a:gd name="T87" fmla="*/ 517 h 725"/>
              <a:gd name="T88" fmla="*/ 404 w 796"/>
              <a:gd name="T89" fmla="*/ 517 h 725"/>
              <a:gd name="T90" fmla="*/ 484 w 796"/>
              <a:gd name="T91" fmla="*/ 400 h 725"/>
              <a:gd name="T92" fmla="*/ 628 w 796"/>
              <a:gd name="T93" fmla="*/ 400 h 725"/>
              <a:gd name="T94" fmla="*/ 548 w 796"/>
              <a:gd name="T95" fmla="*/ 517 h 725"/>
              <a:gd name="T96" fmla="*/ 652 w 796"/>
              <a:gd name="T97" fmla="*/ 364 h 725"/>
              <a:gd name="T98" fmla="*/ 510 w 796"/>
              <a:gd name="T99" fmla="*/ 364 h 725"/>
              <a:gd name="T100" fmla="*/ 590 w 796"/>
              <a:gd name="T101" fmla="*/ 247 h 725"/>
              <a:gd name="T102" fmla="*/ 732 w 796"/>
              <a:gd name="T103" fmla="*/ 247 h 725"/>
              <a:gd name="T104" fmla="*/ 652 w 796"/>
              <a:gd name="T105" fmla="*/ 364 h 7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796" h="725">
                <a:moveTo>
                  <a:pt x="792" y="215"/>
                </a:moveTo>
                <a:cubicBezTo>
                  <a:pt x="788" y="208"/>
                  <a:pt x="782" y="203"/>
                  <a:pt x="774" y="203"/>
                </a:cubicBezTo>
                <a:lnTo>
                  <a:pt x="436" y="203"/>
                </a:lnTo>
                <a:cubicBezTo>
                  <a:pt x="435" y="91"/>
                  <a:pt x="343" y="0"/>
                  <a:pt x="230" y="0"/>
                </a:cubicBezTo>
                <a:cubicBezTo>
                  <a:pt x="115" y="0"/>
                  <a:pt x="23" y="92"/>
                  <a:pt x="23" y="207"/>
                </a:cubicBezTo>
                <a:cubicBezTo>
                  <a:pt x="23" y="276"/>
                  <a:pt x="56" y="336"/>
                  <a:pt x="108" y="373"/>
                </a:cubicBezTo>
                <a:lnTo>
                  <a:pt x="6" y="528"/>
                </a:lnTo>
                <a:cubicBezTo>
                  <a:pt x="2" y="535"/>
                  <a:pt x="0" y="543"/>
                  <a:pt x="4" y="551"/>
                </a:cubicBezTo>
                <a:cubicBezTo>
                  <a:pt x="8" y="557"/>
                  <a:pt x="15" y="563"/>
                  <a:pt x="23" y="563"/>
                </a:cubicBezTo>
                <a:lnTo>
                  <a:pt x="324" y="563"/>
                </a:lnTo>
                <a:lnTo>
                  <a:pt x="324" y="659"/>
                </a:lnTo>
                <a:lnTo>
                  <a:pt x="230" y="659"/>
                </a:lnTo>
                <a:cubicBezTo>
                  <a:pt x="211" y="659"/>
                  <a:pt x="196" y="673"/>
                  <a:pt x="196" y="692"/>
                </a:cubicBezTo>
                <a:cubicBezTo>
                  <a:pt x="196" y="711"/>
                  <a:pt x="211" y="725"/>
                  <a:pt x="230" y="725"/>
                </a:cubicBezTo>
                <a:lnTo>
                  <a:pt x="507" y="725"/>
                </a:lnTo>
                <a:cubicBezTo>
                  <a:pt x="526" y="725"/>
                  <a:pt x="540" y="711"/>
                  <a:pt x="540" y="692"/>
                </a:cubicBezTo>
                <a:cubicBezTo>
                  <a:pt x="540" y="673"/>
                  <a:pt x="526" y="659"/>
                  <a:pt x="507" y="659"/>
                </a:cubicBezTo>
                <a:lnTo>
                  <a:pt x="408" y="659"/>
                </a:lnTo>
                <a:lnTo>
                  <a:pt x="408" y="563"/>
                </a:lnTo>
                <a:lnTo>
                  <a:pt x="560" y="563"/>
                </a:lnTo>
                <a:cubicBezTo>
                  <a:pt x="567" y="563"/>
                  <a:pt x="574" y="559"/>
                  <a:pt x="579" y="553"/>
                </a:cubicBezTo>
                <a:lnTo>
                  <a:pt x="791" y="239"/>
                </a:lnTo>
                <a:cubicBezTo>
                  <a:pt x="795" y="231"/>
                  <a:pt x="796" y="223"/>
                  <a:pt x="792" y="215"/>
                </a:cubicBezTo>
                <a:close/>
                <a:moveTo>
                  <a:pt x="415" y="247"/>
                </a:moveTo>
                <a:lnTo>
                  <a:pt x="546" y="247"/>
                </a:lnTo>
                <a:lnTo>
                  <a:pt x="466" y="364"/>
                </a:lnTo>
                <a:lnTo>
                  <a:pt x="335" y="364"/>
                </a:lnTo>
                <a:lnTo>
                  <a:pt x="415" y="247"/>
                </a:lnTo>
                <a:close/>
                <a:moveTo>
                  <a:pt x="248" y="247"/>
                </a:moveTo>
                <a:lnTo>
                  <a:pt x="371" y="247"/>
                </a:lnTo>
                <a:lnTo>
                  <a:pt x="291" y="364"/>
                </a:lnTo>
                <a:lnTo>
                  <a:pt x="168" y="364"/>
                </a:lnTo>
                <a:lnTo>
                  <a:pt x="248" y="247"/>
                </a:lnTo>
                <a:close/>
                <a:moveTo>
                  <a:pt x="64" y="517"/>
                </a:moveTo>
                <a:lnTo>
                  <a:pt x="144" y="400"/>
                </a:lnTo>
                <a:lnTo>
                  <a:pt x="267" y="400"/>
                </a:lnTo>
                <a:lnTo>
                  <a:pt x="187" y="517"/>
                </a:lnTo>
                <a:lnTo>
                  <a:pt x="64" y="517"/>
                </a:lnTo>
                <a:close/>
                <a:moveTo>
                  <a:pt x="231" y="517"/>
                </a:moveTo>
                <a:lnTo>
                  <a:pt x="311" y="400"/>
                </a:lnTo>
                <a:lnTo>
                  <a:pt x="442" y="400"/>
                </a:lnTo>
                <a:lnTo>
                  <a:pt x="362" y="517"/>
                </a:lnTo>
                <a:lnTo>
                  <a:pt x="231" y="517"/>
                </a:lnTo>
                <a:close/>
                <a:moveTo>
                  <a:pt x="548" y="517"/>
                </a:moveTo>
                <a:lnTo>
                  <a:pt x="404" y="517"/>
                </a:lnTo>
                <a:lnTo>
                  <a:pt x="484" y="400"/>
                </a:lnTo>
                <a:lnTo>
                  <a:pt x="628" y="400"/>
                </a:lnTo>
                <a:lnTo>
                  <a:pt x="548" y="517"/>
                </a:lnTo>
                <a:close/>
                <a:moveTo>
                  <a:pt x="652" y="364"/>
                </a:moveTo>
                <a:lnTo>
                  <a:pt x="510" y="364"/>
                </a:lnTo>
                <a:lnTo>
                  <a:pt x="590" y="247"/>
                </a:lnTo>
                <a:lnTo>
                  <a:pt x="732" y="247"/>
                </a:lnTo>
                <a:lnTo>
                  <a:pt x="652" y="364"/>
                </a:lnTo>
                <a:close/>
              </a:path>
            </a:pathLst>
          </a:custGeom>
          <a:solidFill>
            <a:srgbClr val="00A77E">
              <a:alpha val="60000"/>
            </a:srgb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323232"/>
              </a:solidFill>
              <a:effectLst/>
              <a:uLnTx/>
              <a:uFillTx/>
              <a:latin typeface="Unica 77 LL" panose="020B0504010101010104" pitchFamily="34" charset="77"/>
              <a:ea typeface="+mn-ea"/>
              <a:cs typeface="+mn-cs"/>
            </a:endParaRPr>
          </a:p>
        </p:txBody>
      </p:sp>
      <p:sp>
        <p:nvSpPr>
          <p:cNvPr id="63" name="Solar streg">
            <a:extLst>
              <a:ext uri="{FF2B5EF4-FFF2-40B4-BE49-F238E27FC236}">
                <a16:creationId xmlns:a16="http://schemas.microsoft.com/office/drawing/2014/main" id="{4A257C0D-E41D-1D45-8D1A-0FEA9B085009}"/>
              </a:ext>
            </a:extLst>
          </p:cNvPr>
          <p:cNvSpPr>
            <a:spLocks/>
          </p:cNvSpPr>
          <p:nvPr/>
        </p:nvSpPr>
        <p:spPr bwMode="auto">
          <a:xfrm>
            <a:off x="10367139" y="4263769"/>
            <a:ext cx="68698" cy="32059"/>
          </a:xfrm>
          <a:custGeom>
            <a:avLst/>
            <a:gdLst>
              <a:gd name="T0" fmla="*/ 112 w 136"/>
              <a:gd name="T1" fmla="*/ 60 h 60"/>
              <a:gd name="T2" fmla="*/ 108 w 136"/>
              <a:gd name="T3" fmla="*/ 60 h 60"/>
              <a:gd name="T4" fmla="*/ 20 w 136"/>
              <a:gd name="T5" fmla="*/ 45 h 60"/>
              <a:gd name="T6" fmla="*/ 2 w 136"/>
              <a:gd name="T7" fmla="*/ 20 h 60"/>
              <a:gd name="T8" fmla="*/ 27 w 136"/>
              <a:gd name="T9" fmla="*/ 1 h 60"/>
              <a:gd name="T10" fmla="*/ 116 w 136"/>
              <a:gd name="T11" fmla="*/ 16 h 60"/>
              <a:gd name="T12" fmla="*/ 135 w 136"/>
              <a:gd name="T13" fmla="*/ 41 h 60"/>
              <a:gd name="T14" fmla="*/ 112 w 136"/>
              <a:gd name="T15" fmla="*/ 60 h 6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6" h="60">
                <a:moveTo>
                  <a:pt x="112" y="60"/>
                </a:moveTo>
                <a:lnTo>
                  <a:pt x="108" y="60"/>
                </a:lnTo>
                <a:lnTo>
                  <a:pt x="20" y="45"/>
                </a:lnTo>
                <a:cubicBezTo>
                  <a:pt x="8" y="44"/>
                  <a:pt x="0" y="32"/>
                  <a:pt x="2" y="20"/>
                </a:cubicBezTo>
                <a:cubicBezTo>
                  <a:pt x="3" y="8"/>
                  <a:pt x="15" y="0"/>
                  <a:pt x="27" y="1"/>
                </a:cubicBezTo>
                <a:lnTo>
                  <a:pt x="116" y="16"/>
                </a:lnTo>
                <a:cubicBezTo>
                  <a:pt x="128" y="17"/>
                  <a:pt x="136" y="29"/>
                  <a:pt x="135" y="41"/>
                </a:cubicBezTo>
                <a:cubicBezTo>
                  <a:pt x="132" y="52"/>
                  <a:pt x="123" y="60"/>
                  <a:pt x="112" y="60"/>
                </a:cubicBezTo>
                <a:close/>
              </a:path>
            </a:pathLst>
          </a:custGeom>
          <a:solidFill>
            <a:schemeClr val="accent5"/>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323232"/>
              </a:solidFill>
              <a:effectLst/>
              <a:uLnTx/>
              <a:uFillTx/>
              <a:latin typeface="Unica 77 LL" panose="020B0504010101010104" pitchFamily="34" charset="77"/>
              <a:ea typeface="+mn-ea"/>
              <a:cs typeface="+mn-cs"/>
            </a:endParaRPr>
          </a:p>
        </p:txBody>
      </p:sp>
      <p:sp>
        <p:nvSpPr>
          <p:cNvPr id="64" name="Solar streg">
            <a:extLst>
              <a:ext uri="{FF2B5EF4-FFF2-40B4-BE49-F238E27FC236}">
                <a16:creationId xmlns:a16="http://schemas.microsoft.com/office/drawing/2014/main" id="{6FD4F0DF-CAB7-9847-9BC8-FC8F577B8233}"/>
              </a:ext>
            </a:extLst>
          </p:cNvPr>
          <p:cNvSpPr>
            <a:spLocks/>
          </p:cNvSpPr>
          <p:nvPr/>
        </p:nvSpPr>
        <p:spPr bwMode="auto">
          <a:xfrm>
            <a:off x="10383255" y="4363826"/>
            <a:ext cx="65768" cy="46907"/>
          </a:xfrm>
          <a:custGeom>
            <a:avLst/>
            <a:gdLst>
              <a:gd name="T0" fmla="*/ 26 w 130"/>
              <a:gd name="T1" fmla="*/ 88 h 88"/>
              <a:gd name="T2" fmla="*/ 6 w 130"/>
              <a:gd name="T3" fmla="*/ 76 h 88"/>
              <a:gd name="T4" fmla="*/ 15 w 130"/>
              <a:gd name="T5" fmla="*/ 47 h 88"/>
              <a:gd name="T6" fmla="*/ 95 w 130"/>
              <a:gd name="T7" fmla="*/ 5 h 88"/>
              <a:gd name="T8" fmla="*/ 124 w 130"/>
              <a:gd name="T9" fmla="*/ 15 h 88"/>
              <a:gd name="T10" fmla="*/ 115 w 130"/>
              <a:gd name="T11" fmla="*/ 44 h 88"/>
              <a:gd name="T12" fmla="*/ 35 w 130"/>
              <a:gd name="T13" fmla="*/ 85 h 88"/>
              <a:gd name="T14" fmla="*/ 26 w 130"/>
              <a:gd name="T15" fmla="*/ 88 h 8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0" h="88">
                <a:moveTo>
                  <a:pt x="26" y="88"/>
                </a:moveTo>
                <a:cubicBezTo>
                  <a:pt x="18" y="88"/>
                  <a:pt x="10" y="84"/>
                  <a:pt x="6" y="76"/>
                </a:cubicBezTo>
                <a:cubicBezTo>
                  <a:pt x="0" y="65"/>
                  <a:pt x="4" y="52"/>
                  <a:pt x="15" y="47"/>
                </a:cubicBezTo>
                <a:lnTo>
                  <a:pt x="95" y="5"/>
                </a:lnTo>
                <a:cubicBezTo>
                  <a:pt x="106" y="0"/>
                  <a:pt x="119" y="4"/>
                  <a:pt x="124" y="15"/>
                </a:cubicBezTo>
                <a:cubicBezTo>
                  <a:pt x="130" y="25"/>
                  <a:pt x="126" y="39"/>
                  <a:pt x="115" y="44"/>
                </a:cubicBezTo>
                <a:lnTo>
                  <a:pt x="35" y="85"/>
                </a:lnTo>
                <a:cubicBezTo>
                  <a:pt x="32" y="88"/>
                  <a:pt x="30" y="88"/>
                  <a:pt x="26" y="88"/>
                </a:cubicBezTo>
                <a:close/>
              </a:path>
            </a:pathLst>
          </a:custGeom>
          <a:solidFill>
            <a:schemeClr val="accent5"/>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323232"/>
              </a:solidFill>
              <a:effectLst/>
              <a:uLnTx/>
              <a:uFillTx/>
              <a:latin typeface="Unica 77 LL" panose="020B0504010101010104" pitchFamily="34" charset="77"/>
              <a:ea typeface="+mn-ea"/>
              <a:cs typeface="+mn-cs"/>
            </a:endParaRPr>
          </a:p>
        </p:txBody>
      </p:sp>
      <p:sp>
        <p:nvSpPr>
          <p:cNvPr id="65" name="Solar streg">
            <a:extLst>
              <a:ext uri="{FF2B5EF4-FFF2-40B4-BE49-F238E27FC236}">
                <a16:creationId xmlns:a16="http://schemas.microsoft.com/office/drawing/2014/main" id="{3CA01C81-678E-AD4F-9716-BD54457BCFAD}"/>
              </a:ext>
            </a:extLst>
          </p:cNvPr>
          <p:cNvSpPr>
            <a:spLocks/>
          </p:cNvSpPr>
          <p:nvPr/>
        </p:nvSpPr>
        <p:spPr bwMode="auto">
          <a:xfrm>
            <a:off x="10685559" y="4206907"/>
            <a:ext cx="65117" cy="46738"/>
          </a:xfrm>
          <a:custGeom>
            <a:avLst/>
            <a:gdLst>
              <a:gd name="T0" fmla="*/ 25 w 129"/>
              <a:gd name="T1" fmla="*/ 88 h 88"/>
              <a:gd name="T2" fmla="*/ 5 w 129"/>
              <a:gd name="T3" fmla="*/ 76 h 88"/>
              <a:gd name="T4" fmla="*/ 14 w 129"/>
              <a:gd name="T5" fmla="*/ 47 h 88"/>
              <a:gd name="T6" fmla="*/ 94 w 129"/>
              <a:gd name="T7" fmla="*/ 6 h 88"/>
              <a:gd name="T8" fmla="*/ 124 w 129"/>
              <a:gd name="T9" fmla="*/ 15 h 88"/>
              <a:gd name="T10" fmla="*/ 114 w 129"/>
              <a:gd name="T11" fmla="*/ 44 h 88"/>
              <a:gd name="T12" fmla="*/ 34 w 129"/>
              <a:gd name="T13" fmla="*/ 86 h 88"/>
              <a:gd name="T14" fmla="*/ 25 w 129"/>
              <a:gd name="T15" fmla="*/ 88 h 8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9" h="88">
                <a:moveTo>
                  <a:pt x="25" y="88"/>
                </a:moveTo>
                <a:cubicBezTo>
                  <a:pt x="17" y="88"/>
                  <a:pt x="9" y="84"/>
                  <a:pt x="5" y="76"/>
                </a:cubicBezTo>
                <a:cubicBezTo>
                  <a:pt x="0" y="66"/>
                  <a:pt x="4" y="52"/>
                  <a:pt x="14" y="47"/>
                </a:cubicBezTo>
                <a:lnTo>
                  <a:pt x="94" y="6"/>
                </a:lnTo>
                <a:cubicBezTo>
                  <a:pt x="105" y="0"/>
                  <a:pt x="118" y="4"/>
                  <a:pt x="124" y="15"/>
                </a:cubicBezTo>
                <a:cubicBezTo>
                  <a:pt x="129" y="26"/>
                  <a:pt x="125" y="39"/>
                  <a:pt x="114" y="44"/>
                </a:cubicBezTo>
                <a:lnTo>
                  <a:pt x="34" y="86"/>
                </a:lnTo>
                <a:cubicBezTo>
                  <a:pt x="32" y="88"/>
                  <a:pt x="28" y="88"/>
                  <a:pt x="25" y="88"/>
                </a:cubicBezTo>
                <a:close/>
              </a:path>
            </a:pathLst>
          </a:custGeom>
          <a:solidFill>
            <a:schemeClr val="accent5"/>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323232"/>
              </a:solidFill>
              <a:effectLst/>
              <a:uLnTx/>
              <a:uFillTx/>
              <a:latin typeface="Unica 77 LL" panose="020B0504010101010104" pitchFamily="34" charset="77"/>
              <a:ea typeface="+mn-ea"/>
              <a:cs typeface="+mn-cs"/>
            </a:endParaRPr>
          </a:p>
        </p:txBody>
      </p:sp>
      <p:grpSp>
        <p:nvGrpSpPr>
          <p:cNvPr id="106" name="Wind energy">
            <a:extLst>
              <a:ext uri="{FF2B5EF4-FFF2-40B4-BE49-F238E27FC236}">
                <a16:creationId xmlns:a16="http://schemas.microsoft.com/office/drawing/2014/main" id="{CDBFD066-5C1E-D241-BCE5-A56B5291FFF7}"/>
              </a:ext>
            </a:extLst>
          </p:cNvPr>
          <p:cNvGrpSpPr/>
          <p:nvPr/>
        </p:nvGrpSpPr>
        <p:grpSpPr>
          <a:xfrm>
            <a:off x="2465375" y="3860075"/>
            <a:ext cx="607219" cy="607219"/>
            <a:chOff x="5890022" y="2554454"/>
            <a:chExt cx="607219" cy="607219"/>
          </a:xfrm>
        </p:grpSpPr>
        <p:sp>
          <p:nvSpPr>
            <p:cNvPr id="107" name="Oval 106">
              <a:extLst>
                <a:ext uri="{FF2B5EF4-FFF2-40B4-BE49-F238E27FC236}">
                  <a16:creationId xmlns:a16="http://schemas.microsoft.com/office/drawing/2014/main" id="{906C3D66-2305-6E4A-AD0B-0337EA8471D4}"/>
                </a:ext>
              </a:extLst>
            </p:cNvPr>
            <p:cNvSpPr/>
            <p:nvPr/>
          </p:nvSpPr>
          <p:spPr>
            <a:xfrm>
              <a:off x="5890022" y="2554454"/>
              <a:ext cx="607219" cy="607219"/>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08" name="Group 107">
              <a:extLst>
                <a:ext uri="{FF2B5EF4-FFF2-40B4-BE49-F238E27FC236}">
                  <a16:creationId xmlns:a16="http://schemas.microsoft.com/office/drawing/2014/main" id="{308D26B3-D920-444E-A451-85E3066DFD63}"/>
                </a:ext>
              </a:extLst>
            </p:cNvPr>
            <p:cNvGrpSpPr/>
            <p:nvPr/>
          </p:nvGrpSpPr>
          <p:grpSpPr>
            <a:xfrm>
              <a:off x="5923314" y="2563813"/>
              <a:ext cx="526348" cy="468456"/>
              <a:chOff x="5923314" y="2563813"/>
              <a:chExt cx="526348" cy="468456"/>
            </a:xfrm>
          </p:grpSpPr>
          <p:sp>
            <p:nvSpPr>
              <p:cNvPr id="109" name="Freeform 6">
                <a:extLst>
                  <a:ext uri="{FF2B5EF4-FFF2-40B4-BE49-F238E27FC236}">
                    <a16:creationId xmlns:a16="http://schemas.microsoft.com/office/drawing/2014/main" id="{00160FDA-8626-7E46-895C-977DC2D3ACC5}"/>
                  </a:ext>
                </a:extLst>
              </p:cNvPr>
              <p:cNvSpPr>
                <a:spLocks/>
              </p:cNvSpPr>
              <p:nvPr/>
            </p:nvSpPr>
            <p:spPr bwMode="auto">
              <a:xfrm>
                <a:off x="6139111" y="2563813"/>
                <a:ext cx="53675" cy="267383"/>
              </a:xfrm>
              <a:custGeom>
                <a:avLst/>
                <a:gdLst>
                  <a:gd name="T0" fmla="*/ 31 w 31"/>
                  <a:gd name="T1" fmla="*/ 0 h 148"/>
                  <a:gd name="T2" fmla="*/ 0 w 31"/>
                  <a:gd name="T3" fmla="*/ 116 h 148"/>
                  <a:gd name="T4" fmla="*/ 24 w 31"/>
                  <a:gd name="T5" fmla="*/ 148 h 148"/>
                  <a:gd name="T6" fmla="*/ 31 w 31"/>
                  <a:gd name="T7" fmla="*/ 147 h 148"/>
                  <a:gd name="T8" fmla="*/ 31 w 31"/>
                  <a:gd name="T9" fmla="*/ 0 h 148"/>
                </a:gdLst>
                <a:ahLst/>
                <a:cxnLst>
                  <a:cxn ang="0">
                    <a:pos x="T0" y="T1"/>
                  </a:cxn>
                  <a:cxn ang="0">
                    <a:pos x="T2" y="T3"/>
                  </a:cxn>
                  <a:cxn ang="0">
                    <a:pos x="T4" y="T5"/>
                  </a:cxn>
                  <a:cxn ang="0">
                    <a:pos x="T6" y="T7"/>
                  </a:cxn>
                  <a:cxn ang="0">
                    <a:pos x="T8" y="T9"/>
                  </a:cxn>
                </a:cxnLst>
                <a:rect l="0" t="0" r="r" b="b"/>
                <a:pathLst>
                  <a:path w="31" h="148">
                    <a:moveTo>
                      <a:pt x="31" y="0"/>
                    </a:moveTo>
                    <a:lnTo>
                      <a:pt x="0" y="116"/>
                    </a:lnTo>
                    <a:lnTo>
                      <a:pt x="24" y="148"/>
                    </a:lnTo>
                    <a:cubicBezTo>
                      <a:pt x="26" y="147"/>
                      <a:pt x="29" y="147"/>
                      <a:pt x="31" y="147"/>
                    </a:cubicBezTo>
                    <a:lnTo>
                      <a:pt x="31" y="0"/>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sp>
            <p:nvSpPr>
              <p:cNvPr id="110" name="Freeform 7">
                <a:extLst>
                  <a:ext uri="{FF2B5EF4-FFF2-40B4-BE49-F238E27FC236}">
                    <a16:creationId xmlns:a16="http://schemas.microsoft.com/office/drawing/2014/main" id="{FB757CBD-C9F2-7045-BAE6-3B530014C827}"/>
                  </a:ext>
                </a:extLst>
              </p:cNvPr>
              <p:cNvSpPr>
                <a:spLocks/>
              </p:cNvSpPr>
              <p:nvPr/>
            </p:nvSpPr>
            <p:spPr bwMode="auto">
              <a:xfrm rot="21015669">
                <a:off x="6233865" y="2869910"/>
                <a:ext cx="215797" cy="162359"/>
              </a:xfrm>
              <a:custGeom>
                <a:avLst/>
                <a:gdLst>
                  <a:gd name="T0" fmla="*/ 46 w 126"/>
                  <a:gd name="T1" fmla="*/ 0 h 90"/>
                  <a:gd name="T2" fmla="*/ 2 w 126"/>
                  <a:gd name="T3" fmla="*/ 2 h 90"/>
                  <a:gd name="T4" fmla="*/ 0 w 126"/>
                  <a:gd name="T5" fmla="*/ 7 h 90"/>
                  <a:gd name="T6" fmla="*/ 126 w 126"/>
                  <a:gd name="T7" fmla="*/ 90 h 90"/>
                  <a:gd name="T8" fmla="*/ 46 w 126"/>
                  <a:gd name="T9" fmla="*/ 0 h 90"/>
                </a:gdLst>
                <a:ahLst/>
                <a:cxnLst>
                  <a:cxn ang="0">
                    <a:pos x="T0" y="T1"/>
                  </a:cxn>
                  <a:cxn ang="0">
                    <a:pos x="T2" y="T3"/>
                  </a:cxn>
                  <a:cxn ang="0">
                    <a:pos x="T4" y="T5"/>
                  </a:cxn>
                  <a:cxn ang="0">
                    <a:pos x="T6" y="T7"/>
                  </a:cxn>
                  <a:cxn ang="0">
                    <a:pos x="T8" y="T9"/>
                  </a:cxn>
                </a:cxnLst>
                <a:rect l="0" t="0" r="r" b="b"/>
                <a:pathLst>
                  <a:path w="126" h="90">
                    <a:moveTo>
                      <a:pt x="46" y="0"/>
                    </a:moveTo>
                    <a:lnTo>
                      <a:pt x="2" y="2"/>
                    </a:lnTo>
                    <a:cubicBezTo>
                      <a:pt x="1" y="4"/>
                      <a:pt x="1" y="5"/>
                      <a:pt x="0" y="7"/>
                    </a:cubicBezTo>
                    <a:lnTo>
                      <a:pt x="126" y="90"/>
                    </a:lnTo>
                    <a:lnTo>
                      <a:pt x="46" y="0"/>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sp>
            <p:nvSpPr>
              <p:cNvPr id="111" name="Freeform 8">
                <a:extLst>
                  <a:ext uri="{FF2B5EF4-FFF2-40B4-BE49-F238E27FC236}">
                    <a16:creationId xmlns:a16="http://schemas.microsoft.com/office/drawing/2014/main" id="{E704203A-7D3D-AA4A-8D73-A2C2B7D3E1DF}"/>
                  </a:ext>
                </a:extLst>
              </p:cNvPr>
              <p:cNvSpPr>
                <a:spLocks/>
              </p:cNvSpPr>
              <p:nvPr/>
            </p:nvSpPr>
            <p:spPr bwMode="auto">
              <a:xfrm>
                <a:off x="5923314" y="2894209"/>
                <a:ext cx="231681" cy="117512"/>
              </a:xfrm>
              <a:custGeom>
                <a:avLst/>
                <a:gdLst>
                  <a:gd name="T0" fmla="*/ 132 w 135"/>
                  <a:gd name="T1" fmla="*/ 0 h 65"/>
                  <a:gd name="T2" fmla="*/ 0 w 135"/>
                  <a:gd name="T3" fmla="*/ 65 h 65"/>
                  <a:gd name="T4" fmla="*/ 117 w 135"/>
                  <a:gd name="T5" fmla="*/ 41 h 65"/>
                  <a:gd name="T6" fmla="*/ 135 w 135"/>
                  <a:gd name="T7" fmla="*/ 7 h 65"/>
                  <a:gd name="T8" fmla="*/ 132 w 135"/>
                  <a:gd name="T9" fmla="*/ 0 h 65"/>
                </a:gdLst>
                <a:ahLst/>
                <a:cxnLst>
                  <a:cxn ang="0">
                    <a:pos x="T0" y="T1"/>
                  </a:cxn>
                  <a:cxn ang="0">
                    <a:pos x="T2" y="T3"/>
                  </a:cxn>
                  <a:cxn ang="0">
                    <a:pos x="T4" y="T5"/>
                  </a:cxn>
                  <a:cxn ang="0">
                    <a:pos x="T6" y="T7"/>
                  </a:cxn>
                  <a:cxn ang="0">
                    <a:pos x="T8" y="T9"/>
                  </a:cxn>
                </a:cxnLst>
                <a:rect l="0" t="0" r="r" b="b"/>
                <a:pathLst>
                  <a:path w="135" h="65">
                    <a:moveTo>
                      <a:pt x="132" y="0"/>
                    </a:moveTo>
                    <a:lnTo>
                      <a:pt x="0" y="65"/>
                    </a:lnTo>
                    <a:lnTo>
                      <a:pt x="117" y="41"/>
                    </a:lnTo>
                    <a:lnTo>
                      <a:pt x="135" y="7"/>
                    </a:lnTo>
                    <a:cubicBezTo>
                      <a:pt x="134" y="5"/>
                      <a:pt x="133" y="2"/>
                      <a:pt x="132" y="0"/>
                    </a:cubicBez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grpSp>
      </p:grpSp>
      <p:grpSp>
        <p:nvGrpSpPr>
          <p:cNvPr id="112" name="Wind energy2">
            <a:extLst>
              <a:ext uri="{FF2B5EF4-FFF2-40B4-BE49-F238E27FC236}">
                <a16:creationId xmlns:a16="http://schemas.microsoft.com/office/drawing/2014/main" id="{A5CC81D5-D44B-A741-84C7-A6B32F7353DB}"/>
              </a:ext>
            </a:extLst>
          </p:cNvPr>
          <p:cNvGrpSpPr/>
          <p:nvPr/>
        </p:nvGrpSpPr>
        <p:grpSpPr>
          <a:xfrm>
            <a:off x="2615602" y="4149776"/>
            <a:ext cx="305074" cy="449611"/>
            <a:chOff x="1884298" y="3948083"/>
            <a:chExt cx="305074" cy="449611"/>
          </a:xfrm>
        </p:grpSpPr>
        <p:sp>
          <p:nvSpPr>
            <p:cNvPr id="113" name="Oval 5">
              <a:extLst>
                <a:ext uri="{FF2B5EF4-FFF2-40B4-BE49-F238E27FC236}">
                  <a16:creationId xmlns:a16="http://schemas.microsoft.com/office/drawing/2014/main" id="{FDD2966A-B745-824F-9DF6-0EDB11794691}"/>
                </a:ext>
              </a:extLst>
            </p:cNvPr>
            <p:cNvSpPr>
              <a:spLocks noChangeArrowheads="1"/>
            </p:cNvSpPr>
            <p:nvPr/>
          </p:nvSpPr>
          <p:spPr bwMode="auto">
            <a:xfrm>
              <a:off x="2011366" y="3948083"/>
              <a:ext cx="53128" cy="55634"/>
            </a:xfrm>
            <a:prstGeom prst="ellipse">
              <a:avLst/>
            </a:pr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grpSp>
          <p:nvGrpSpPr>
            <p:cNvPr id="114" name="Group 113">
              <a:extLst>
                <a:ext uri="{FF2B5EF4-FFF2-40B4-BE49-F238E27FC236}">
                  <a16:creationId xmlns:a16="http://schemas.microsoft.com/office/drawing/2014/main" id="{5D190DC5-6F35-294C-BC74-1A036A119638}"/>
                </a:ext>
              </a:extLst>
            </p:cNvPr>
            <p:cNvGrpSpPr/>
            <p:nvPr/>
          </p:nvGrpSpPr>
          <p:grpSpPr>
            <a:xfrm>
              <a:off x="1884298" y="4021883"/>
              <a:ext cx="305074" cy="375811"/>
              <a:chOff x="6039976" y="2923162"/>
              <a:chExt cx="305074" cy="375811"/>
            </a:xfrm>
          </p:grpSpPr>
          <p:sp>
            <p:nvSpPr>
              <p:cNvPr id="115" name="Freeform 9">
                <a:extLst>
                  <a:ext uri="{FF2B5EF4-FFF2-40B4-BE49-F238E27FC236}">
                    <a16:creationId xmlns:a16="http://schemas.microsoft.com/office/drawing/2014/main" id="{C70782B3-9CE4-D942-AAA3-12B48A09BB2A}"/>
                  </a:ext>
                </a:extLst>
              </p:cNvPr>
              <p:cNvSpPr>
                <a:spLocks/>
              </p:cNvSpPr>
              <p:nvPr/>
            </p:nvSpPr>
            <p:spPr bwMode="auto">
              <a:xfrm>
                <a:off x="6158281" y="2923162"/>
                <a:ext cx="68464" cy="363322"/>
              </a:xfrm>
              <a:custGeom>
                <a:avLst/>
                <a:gdLst>
                  <a:gd name="T0" fmla="*/ 10 w 40"/>
                  <a:gd name="T1" fmla="*/ 0 h 201"/>
                  <a:gd name="T2" fmla="*/ 0 w 40"/>
                  <a:gd name="T3" fmla="*/ 201 h 201"/>
                  <a:gd name="T4" fmla="*/ 40 w 40"/>
                  <a:gd name="T5" fmla="*/ 201 h 201"/>
                  <a:gd name="T6" fmla="*/ 31 w 40"/>
                  <a:gd name="T7" fmla="*/ 0 h 201"/>
                  <a:gd name="T8" fmla="*/ 20 w 40"/>
                  <a:gd name="T9" fmla="*/ 2 h 201"/>
                  <a:gd name="T10" fmla="*/ 10 w 40"/>
                  <a:gd name="T11" fmla="*/ 0 h 201"/>
                </a:gdLst>
                <a:ahLst/>
                <a:cxnLst>
                  <a:cxn ang="0">
                    <a:pos x="T0" y="T1"/>
                  </a:cxn>
                  <a:cxn ang="0">
                    <a:pos x="T2" y="T3"/>
                  </a:cxn>
                  <a:cxn ang="0">
                    <a:pos x="T4" y="T5"/>
                  </a:cxn>
                  <a:cxn ang="0">
                    <a:pos x="T6" y="T7"/>
                  </a:cxn>
                  <a:cxn ang="0">
                    <a:pos x="T8" y="T9"/>
                  </a:cxn>
                  <a:cxn ang="0">
                    <a:pos x="T10" y="T11"/>
                  </a:cxn>
                </a:cxnLst>
                <a:rect l="0" t="0" r="r" b="b"/>
                <a:pathLst>
                  <a:path w="40" h="201">
                    <a:moveTo>
                      <a:pt x="10" y="0"/>
                    </a:moveTo>
                    <a:lnTo>
                      <a:pt x="0" y="201"/>
                    </a:lnTo>
                    <a:lnTo>
                      <a:pt x="40" y="201"/>
                    </a:lnTo>
                    <a:lnTo>
                      <a:pt x="31" y="0"/>
                    </a:lnTo>
                    <a:cubicBezTo>
                      <a:pt x="28" y="1"/>
                      <a:pt x="24" y="2"/>
                      <a:pt x="20" y="2"/>
                    </a:cubicBezTo>
                    <a:cubicBezTo>
                      <a:pt x="16" y="2"/>
                      <a:pt x="13" y="1"/>
                      <a:pt x="10" y="0"/>
                    </a:cubicBez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sp>
            <p:nvSpPr>
              <p:cNvPr id="116" name="Freeform 10">
                <a:extLst>
                  <a:ext uri="{FF2B5EF4-FFF2-40B4-BE49-F238E27FC236}">
                    <a16:creationId xmlns:a16="http://schemas.microsoft.com/office/drawing/2014/main" id="{81E839D8-C95C-F74B-B535-B7A03EE843E9}"/>
                  </a:ext>
                </a:extLst>
              </p:cNvPr>
              <p:cNvSpPr>
                <a:spLocks/>
              </p:cNvSpPr>
              <p:nvPr/>
            </p:nvSpPr>
            <p:spPr bwMode="auto">
              <a:xfrm>
                <a:off x="6039976" y="3273995"/>
                <a:ext cx="305074" cy="24978"/>
              </a:xfrm>
              <a:custGeom>
                <a:avLst/>
                <a:gdLst>
                  <a:gd name="T0" fmla="*/ 9 w 178"/>
                  <a:gd name="T1" fmla="*/ 0 h 14"/>
                  <a:gd name="T2" fmla="*/ 9 w 178"/>
                  <a:gd name="T3" fmla="*/ 14 h 14"/>
                  <a:gd name="T4" fmla="*/ 169 w 178"/>
                  <a:gd name="T5" fmla="*/ 14 h 14"/>
                  <a:gd name="T6" fmla="*/ 169 w 178"/>
                  <a:gd name="T7" fmla="*/ 0 h 14"/>
                  <a:gd name="T8" fmla="*/ 9 w 178"/>
                  <a:gd name="T9" fmla="*/ 0 h 14"/>
                </a:gdLst>
                <a:ahLst/>
                <a:cxnLst>
                  <a:cxn ang="0">
                    <a:pos x="T0" y="T1"/>
                  </a:cxn>
                  <a:cxn ang="0">
                    <a:pos x="T2" y="T3"/>
                  </a:cxn>
                  <a:cxn ang="0">
                    <a:pos x="T4" y="T5"/>
                  </a:cxn>
                  <a:cxn ang="0">
                    <a:pos x="T6" y="T7"/>
                  </a:cxn>
                  <a:cxn ang="0">
                    <a:pos x="T8" y="T9"/>
                  </a:cxn>
                </a:cxnLst>
                <a:rect l="0" t="0" r="r" b="b"/>
                <a:pathLst>
                  <a:path w="178" h="14">
                    <a:moveTo>
                      <a:pt x="9" y="0"/>
                    </a:moveTo>
                    <a:cubicBezTo>
                      <a:pt x="0" y="0"/>
                      <a:pt x="0" y="14"/>
                      <a:pt x="9" y="14"/>
                    </a:cubicBezTo>
                    <a:lnTo>
                      <a:pt x="169" y="14"/>
                    </a:lnTo>
                    <a:cubicBezTo>
                      <a:pt x="178" y="14"/>
                      <a:pt x="178" y="0"/>
                      <a:pt x="169" y="0"/>
                    </a:cubicBezTo>
                    <a:lnTo>
                      <a:pt x="9" y="0"/>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grpSp>
      </p:grpSp>
      <p:grpSp>
        <p:nvGrpSpPr>
          <p:cNvPr id="6" name="Group 5">
            <a:extLst>
              <a:ext uri="{FF2B5EF4-FFF2-40B4-BE49-F238E27FC236}">
                <a16:creationId xmlns:a16="http://schemas.microsoft.com/office/drawing/2014/main" id="{A3357B76-764F-594C-BDF5-329311DC89C3}"/>
              </a:ext>
            </a:extLst>
          </p:cNvPr>
          <p:cNvGrpSpPr/>
          <p:nvPr/>
        </p:nvGrpSpPr>
        <p:grpSpPr>
          <a:xfrm>
            <a:off x="414336" y="2952991"/>
            <a:ext cx="10937877" cy="757028"/>
            <a:chOff x="414336" y="2952991"/>
            <a:chExt cx="10937877" cy="757028"/>
          </a:xfrm>
        </p:grpSpPr>
        <p:grpSp>
          <p:nvGrpSpPr>
            <p:cNvPr id="4" name="Group 3">
              <a:extLst>
                <a:ext uri="{FF2B5EF4-FFF2-40B4-BE49-F238E27FC236}">
                  <a16:creationId xmlns:a16="http://schemas.microsoft.com/office/drawing/2014/main" id="{BBE84456-BDA8-ED4A-967A-98C7F7888D2C}"/>
                </a:ext>
              </a:extLst>
            </p:cNvPr>
            <p:cNvGrpSpPr/>
            <p:nvPr/>
          </p:nvGrpSpPr>
          <p:grpSpPr>
            <a:xfrm>
              <a:off x="6987274" y="2952991"/>
              <a:ext cx="4364939" cy="215444"/>
              <a:chOff x="6987274" y="2952991"/>
              <a:chExt cx="4364939" cy="215444"/>
            </a:xfrm>
          </p:grpSpPr>
          <p:sp>
            <p:nvSpPr>
              <p:cNvPr id="124" name="TextBox 123">
                <a:extLst>
                  <a:ext uri="{FF2B5EF4-FFF2-40B4-BE49-F238E27FC236}">
                    <a16:creationId xmlns:a16="http://schemas.microsoft.com/office/drawing/2014/main" id="{A69B67F4-4E8A-9B4C-9E9C-05BF4DB5FBA1}"/>
                  </a:ext>
                </a:extLst>
              </p:cNvPr>
              <p:cNvSpPr txBox="1"/>
              <p:nvPr/>
            </p:nvSpPr>
            <p:spPr>
              <a:xfrm>
                <a:off x="8951662" y="2952991"/>
                <a:ext cx="542026"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u="none" strike="noStrike" kern="1200" cap="none" spc="0" normalizeH="0" baseline="0" noProof="0">
                    <a:ln>
                      <a:noFill/>
                    </a:ln>
                    <a:solidFill>
                      <a:srgbClr val="06AE83"/>
                    </a:solidFill>
                    <a:effectLst/>
                    <a:uLnTx/>
                    <a:uFillTx/>
                    <a:latin typeface="Halvar Eng Md" pitchFamily="2" charset="0"/>
                  </a:rPr>
                  <a:t>100</a:t>
                </a:r>
                <a:r>
                  <a:rPr kumimoji="0" lang="en-US" sz="1400" u="none" strike="noStrike" kern="1200" cap="none" spc="0" normalizeH="0" baseline="0" noProof="0">
                    <a:ln>
                      <a:noFill/>
                    </a:ln>
                    <a:solidFill>
                      <a:srgbClr val="06AE83"/>
                    </a:solidFill>
                    <a:effectLst/>
                    <a:uLnTx/>
                    <a:uFillTx/>
                    <a:latin typeface="Halvar Eng Lt" pitchFamily="2" charset="0"/>
                  </a:rPr>
                  <a:t>%</a:t>
                </a:r>
              </a:p>
            </p:txBody>
          </p:sp>
          <p:cxnSp>
            <p:nvCxnSpPr>
              <p:cNvPr id="125" name="Straight Connector 124">
                <a:extLst>
                  <a:ext uri="{FF2B5EF4-FFF2-40B4-BE49-F238E27FC236}">
                    <a16:creationId xmlns:a16="http://schemas.microsoft.com/office/drawing/2014/main" id="{97B231D4-A010-EB46-99B0-0AB1561EAE40}"/>
                  </a:ext>
                </a:extLst>
              </p:cNvPr>
              <p:cNvCxnSpPr>
                <a:cxnSpLocks/>
              </p:cNvCxnSpPr>
              <p:nvPr/>
            </p:nvCxnSpPr>
            <p:spPr>
              <a:xfrm flipH="1">
                <a:off x="6987274" y="3063761"/>
                <a:ext cx="1928565" cy="0"/>
              </a:xfrm>
              <a:prstGeom prst="line">
                <a:avLst/>
              </a:prstGeom>
              <a:ln w="19050">
                <a:solidFill>
                  <a:srgbClr val="06AE83"/>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B26DD2E0-533A-834A-A71B-BD45E5C4C340}"/>
                  </a:ext>
                </a:extLst>
              </p:cNvPr>
              <p:cNvCxnSpPr>
                <a:cxnSpLocks/>
              </p:cNvCxnSpPr>
              <p:nvPr/>
            </p:nvCxnSpPr>
            <p:spPr>
              <a:xfrm flipH="1">
                <a:off x="9493689" y="3063761"/>
                <a:ext cx="1858524" cy="0"/>
              </a:xfrm>
              <a:prstGeom prst="line">
                <a:avLst/>
              </a:prstGeom>
              <a:ln w="19050">
                <a:solidFill>
                  <a:srgbClr val="06AE83"/>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53A85D2E-2E94-154B-B99D-DB52DA5B028D}"/>
                  </a:ext>
                </a:extLst>
              </p:cNvPr>
              <p:cNvCxnSpPr>
                <a:cxnSpLocks/>
              </p:cNvCxnSpPr>
              <p:nvPr/>
            </p:nvCxnSpPr>
            <p:spPr>
              <a:xfrm>
                <a:off x="11342688" y="2969695"/>
                <a:ext cx="0" cy="88117"/>
              </a:xfrm>
              <a:prstGeom prst="line">
                <a:avLst/>
              </a:prstGeom>
              <a:ln w="19050">
                <a:solidFill>
                  <a:srgbClr val="06AE83"/>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4D775CE4-4F04-2843-88B1-A6878EB894EF}"/>
                  </a:ext>
                </a:extLst>
              </p:cNvPr>
              <p:cNvCxnSpPr>
                <a:cxnSpLocks/>
              </p:cNvCxnSpPr>
              <p:nvPr/>
            </p:nvCxnSpPr>
            <p:spPr>
              <a:xfrm>
                <a:off x="6988764" y="2969695"/>
                <a:ext cx="0" cy="88117"/>
              </a:xfrm>
              <a:prstGeom prst="line">
                <a:avLst/>
              </a:prstGeom>
              <a:ln w="19050">
                <a:solidFill>
                  <a:srgbClr val="06AE83"/>
                </a:solidFill>
              </a:ln>
            </p:spPr>
            <p:style>
              <a:lnRef idx="1">
                <a:schemeClr val="accent1"/>
              </a:lnRef>
              <a:fillRef idx="0">
                <a:schemeClr val="accent1"/>
              </a:fillRef>
              <a:effectRef idx="0">
                <a:schemeClr val="accent1"/>
              </a:effectRef>
              <a:fontRef idx="minor">
                <a:schemeClr val="tx1"/>
              </a:fontRef>
            </p:style>
          </p:cxnSp>
        </p:grpSp>
        <p:grpSp>
          <p:nvGrpSpPr>
            <p:cNvPr id="5" name="Group 4">
              <a:extLst>
                <a:ext uri="{FF2B5EF4-FFF2-40B4-BE49-F238E27FC236}">
                  <a16:creationId xmlns:a16="http://schemas.microsoft.com/office/drawing/2014/main" id="{70F036BB-02DE-6443-8FF7-D716195F04F9}"/>
                </a:ext>
              </a:extLst>
            </p:cNvPr>
            <p:cNvGrpSpPr/>
            <p:nvPr/>
          </p:nvGrpSpPr>
          <p:grpSpPr>
            <a:xfrm>
              <a:off x="414336" y="3389593"/>
              <a:ext cx="10937877" cy="320426"/>
              <a:chOff x="414336" y="3389593"/>
              <a:chExt cx="10937877" cy="320426"/>
            </a:xfrm>
          </p:grpSpPr>
          <p:cxnSp>
            <p:nvCxnSpPr>
              <p:cNvPr id="130" name="Straight Connector 129">
                <a:extLst>
                  <a:ext uri="{FF2B5EF4-FFF2-40B4-BE49-F238E27FC236}">
                    <a16:creationId xmlns:a16="http://schemas.microsoft.com/office/drawing/2014/main" id="{FB0C038D-C27E-AD47-B997-C100E1BAD878}"/>
                  </a:ext>
                </a:extLst>
              </p:cNvPr>
              <p:cNvCxnSpPr>
                <a:cxnSpLocks/>
              </p:cNvCxnSpPr>
              <p:nvPr/>
            </p:nvCxnSpPr>
            <p:spPr>
              <a:xfrm>
                <a:off x="9222675" y="3389593"/>
                <a:ext cx="0" cy="97635"/>
              </a:xfrm>
              <a:prstGeom prst="line">
                <a:avLst/>
              </a:prstGeom>
              <a:ln w="19050">
                <a:solidFill>
                  <a:srgbClr val="06AE83"/>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7D8D5135-2E63-9243-91E8-7273F6D81326}"/>
                  </a:ext>
                </a:extLst>
              </p:cNvPr>
              <p:cNvCxnSpPr>
                <a:cxnSpLocks/>
              </p:cNvCxnSpPr>
              <p:nvPr/>
            </p:nvCxnSpPr>
            <p:spPr>
              <a:xfrm flipH="1">
                <a:off x="414336" y="3487275"/>
                <a:ext cx="10937877" cy="0"/>
              </a:xfrm>
              <a:prstGeom prst="line">
                <a:avLst/>
              </a:prstGeom>
              <a:ln w="19050">
                <a:solidFill>
                  <a:srgbClr val="06AE83"/>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F3E57A69-71BF-7C46-9E29-A092D93CD6D9}"/>
                  </a:ext>
                </a:extLst>
              </p:cNvPr>
              <p:cNvCxnSpPr>
                <a:cxnSpLocks/>
              </p:cNvCxnSpPr>
              <p:nvPr/>
            </p:nvCxnSpPr>
            <p:spPr>
              <a:xfrm>
                <a:off x="11352212" y="3478192"/>
                <a:ext cx="0" cy="231827"/>
              </a:xfrm>
              <a:prstGeom prst="line">
                <a:avLst/>
              </a:prstGeom>
              <a:ln w="19050">
                <a:solidFill>
                  <a:srgbClr val="06AE83"/>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1E690639-FF10-AC4C-BA51-8AEB90EDBD25}"/>
                  </a:ext>
                </a:extLst>
              </p:cNvPr>
              <p:cNvCxnSpPr>
                <a:cxnSpLocks/>
              </p:cNvCxnSpPr>
              <p:nvPr/>
            </p:nvCxnSpPr>
            <p:spPr>
              <a:xfrm>
                <a:off x="414336" y="3478192"/>
                <a:ext cx="0" cy="231827"/>
              </a:xfrm>
              <a:prstGeom prst="line">
                <a:avLst/>
              </a:prstGeom>
              <a:ln w="19050">
                <a:solidFill>
                  <a:srgbClr val="06AE83"/>
                </a:solidFill>
              </a:ln>
            </p:spPr>
            <p:style>
              <a:lnRef idx="1">
                <a:schemeClr val="accent1"/>
              </a:lnRef>
              <a:fillRef idx="0">
                <a:schemeClr val="accent1"/>
              </a:fillRef>
              <a:effectRef idx="0">
                <a:schemeClr val="accent1"/>
              </a:effectRef>
              <a:fontRef idx="minor">
                <a:schemeClr val="tx1"/>
              </a:fontRef>
            </p:style>
          </p:cxnSp>
        </p:grpSp>
      </p:grpSp>
      <p:grpSp>
        <p:nvGrpSpPr>
          <p:cNvPr id="12" name="Group 11">
            <a:extLst>
              <a:ext uri="{FF2B5EF4-FFF2-40B4-BE49-F238E27FC236}">
                <a16:creationId xmlns:a16="http://schemas.microsoft.com/office/drawing/2014/main" id="{751A5EC1-BF64-3845-BDF2-77CC075F650D}"/>
              </a:ext>
            </a:extLst>
          </p:cNvPr>
          <p:cNvGrpSpPr/>
          <p:nvPr/>
        </p:nvGrpSpPr>
        <p:grpSpPr>
          <a:xfrm>
            <a:off x="414335" y="4578136"/>
            <a:ext cx="11021759" cy="1235410"/>
            <a:chOff x="414335" y="4578136"/>
            <a:chExt cx="11021759" cy="1235410"/>
          </a:xfrm>
        </p:grpSpPr>
        <p:sp>
          <p:nvSpPr>
            <p:cNvPr id="88" name="Freeform 87">
              <a:extLst>
                <a:ext uri="{FF2B5EF4-FFF2-40B4-BE49-F238E27FC236}">
                  <a16:creationId xmlns:a16="http://schemas.microsoft.com/office/drawing/2014/main" id="{0187073B-8B91-9244-97DB-6020AA8D0DF5}"/>
                </a:ext>
              </a:extLst>
            </p:cNvPr>
            <p:cNvSpPr/>
            <p:nvPr/>
          </p:nvSpPr>
          <p:spPr>
            <a:xfrm>
              <a:off x="414335" y="4579878"/>
              <a:ext cx="4380221" cy="676800"/>
            </a:xfrm>
            <a:custGeom>
              <a:avLst/>
              <a:gdLst>
                <a:gd name="connsiteX0" fmla="*/ 0 w 2513608"/>
                <a:gd name="connsiteY0" fmla="*/ 0 h 676800"/>
                <a:gd name="connsiteX1" fmla="*/ 2513608 w 2513608"/>
                <a:gd name="connsiteY1" fmla="*/ 0 h 676800"/>
                <a:gd name="connsiteX2" fmla="*/ 2513608 w 2513608"/>
                <a:gd name="connsiteY2" fmla="*/ 676800 h 676800"/>
                <a:gd name="connsiteX3" fmla="*/ 0 w 2513608"/>
                <a:gd name="connsiteY3" fmla="*/ 676800 h 676800"/>
              </a:gdLst>
              <a:ahLst/>
              <a:cxnLst>
                <a:cxn ang="0">
                  <a:pos x="connsiteX0" y="connsiteY0"/>
                </a:cxn>
                <a:cxn ang="0">
                  <a:pos x="connsiteX1" y="connsiteY1"/>
                </a:cxn>
                <a:cxn ang="0">
                  <a:pos x="connsiteX2" y="connsiteY2"/>
                </a:cxn>
                <a:cxn ang="0">
                  <a:pos x="connsiteX3" y="connsiteY3"/>
                </a:cxn>
              </a:cxnLst>
              <a:rect l="l" t="t" r="r" b="b"/>
              <a:pathLst>
                <a:path w="2513608" h="676800">
                  <a:moveTo>
                    <a:pt x="0" y="0"/>
                  </a:moveTo>
                  <a:lnTo>
                    <a:pt x="2513608" y="0"/>
                  </a:lnTo>
                  <a:lnTo>
                    <a:pt x="2513608" y="676800"/>
                  </a:lnTo>
                  <a:lnTo>
                    <a:pt x="0" y="676800"/>
                  </a:lnTo>
                  <a:close/>
                </a:path>
              </a:pathLst>
            </a:custGeom>
            <a:solidFill>
              <a:schemeClr val="accent1"/>
            </a:solidFill>
            <a:ln w="52571" cap="flat">
              <a:noFill/>
              <a:prstDash val="solid"/>
              <a:miter/>
            </a:ln>
          </p:spPr>
          <p:txBody>
            <a:bodyPr rtlCol="0" anchor="ctr"/>
            <a:lstStyle/>
            <a:p>
              <a:pPr algn="ctr"/>
              <a:r>
                <a:rPr lang="en-US" sz="1600" b="1">
                  <a:solidFill>
                    <a:srgbClr val="FFFFFF"/>
                  </a:solidFill>
                  <a:latin typeface="Halvar Eng Md" pitchFamily="2" charset="0"/>
                </a:rPr>
                <a:t>24</a:t>
              </a:r>
              <a:r>
                <a:rPr lang="en-US" sz="1600">
                  <a:solidFill>
                    <a:srgbClr val="FFFFFF"/>
                  </a:solidFill>
                  <a:latin typeface="Halvar Eng Lt" pitchFamily="2" charset="0"/>
                </a:rPr>
                <a:t>%</a:t>
              </a:r>
              <a:endParaRPr lang="en-GB" sz="1600">
                <a:solidFill>
                  <a:srgbClr val="FFFFFF"/>
                </a:solidFill>
                <a:latin typeface="Halvar Eng Lt" pitchFamily="2" charset="0"/>
              </a:endParaRPr>
            </a:p>
          </p:txBody>
        </p:sp>
        <p:sp>
          <p:nvSpPr>
            <p:cNvPr id="89" name="Freeform 88">
              <a:extLst>
                <a:ext uri="{FF2B5EF4-FFF2-40B4-BE49-F238E27FC236}">
                  <a16:creationId xmlns:a16="http://schemas.microsoft.com/office/drawing/2014/main" id="{3ACFE36E-20B2-B64F-8AD2-19DEC63AF2BD}"/>
                </a:ext>
              </a:extLst>
            </p:cNvPr>
            <p:cNvSpPr/>
            <p:nvPr/>
          </p:nvSpPr>
          <p:spPr>
            <a:xfrm>
              <a:off x="4794559" y="4579878"/>
              <a:ext cx="4811799" cy="676800"/>
            </a:xfrm>
            <a:custGeom>
              <a:avLst/>
              <a:gdLst>
                <a:gd name="connsiteX0" fmla="*/ 0 w 6673156"/>
                <a:gd name="connsiteY0" fmla="*/ 0 h 676800"/>
                <a:gd name="connsiteX1" fmla="*/ 6673156 w 6673156"/>
                <a:gd name="connsiteY1" fmla="*/ 0 h 676800"/>
                <a:gd name="connsiteX2" fmla="*/ 6673156 w 6673156"/>
                <a:gd name="connsiteY2" fmla="*/ 676800 h 676800"/>
                <a:gd name="connsiteX3" fmla="*/ 0 w 6673156"/>
                <a:gd name="connsiteY3" fmla="*/ 676800 h 676800"/>
              </a:gdLst>
              <a:ahLst/>
              <a:cxnLst>
                <a:cxn ang="0">
                  <a:pos x="connsiteX0" y="connsiteY0"/>
                </a:cxn>
                <a:cxn ang="0">
                  <a:pos x="connsiteX1" y="connsiteY1"/>
                </a:cxn>
                <a:cxn ang="0">
                  <a:pos x="connsiteX2" y="connsiteY2"/>
                </a:cxn>
                <a:cxn ang="0">
                  <a:pos x="connsiteX3" y="connsiteY3"/>
                </a:cxn>
              </a:cxnLst>
              <a:rect l="l" t="t" r="r" b="b"/>
              <a:pathLst>
                <a:path w="6673156" h="676800">
                  <a:moveTo>
                    <a:pt x="0" y="0"/>
                  </a:moveTo>
                  <a:lnTo>
                    <a:pt x="6673156" y="0"/>
                  </a:lnTo>
                  <a:lnTo>
                    <a:pt x="6673156" y="676800"/>
                  </a:lnTo>
                  <a:lnTo>
                    <a:pt x="0" y="676800"/>
                  </a:lnTo>
                  <a:close/>
                </a:path>
              </a:pathLst>
            </a:custGeom>
            <a:solidFill>
              <a:schemeClr val="accent1">
                <a:lumMod val="50000"/>
              </a:schemeClr>
            </a:solidFill>
            <a:ln w="52571" cap="flat">
              <a:noFill/>
              <a:prstDash val="solid"/>
              <a:miter/>
            </a:ln>
          </p:spPr>
          <p:txBody>
            <a:bodyPr rtlCol="0" anchor="ctr"/>
            <a:lstStyle/>
            <a:p>
              <a:pPr algn="ctr"/>
              <a:r>
                <a:rPr lang="en-US" sz="1600" b="1">
                  <a:solidFill>
                    <a:srgbClr val="FFFFFF"/>
                  </a:solidFill>
                  <a:latin typeface="Halvar Eng Md" pitchFamily="2" charset="0"/>
                </a:rPr>
                <a:t>54</a:t>
              </a:r>
              <a:r>
                <a:rPr lang="en-US" sz="1600">
                  <a:solidFill>
                    <a:srgbClr val="FFFFFF"/>
                  </a:solidFill>
                  <a:latin typeface="Halvar Eng Lt" pitchFamily="2" charset="0"/>
                </a:rPr>
                <a:t>%</a:t>
              </a:r>
              <a:endParaRPr lang="en-GB" sz="1600">
                <a:solidFill>
                  <a:srgbClr val="FFFFFF"/>
                </a:solidFill>
                <a:latin typeface="Halvar Eng Lt" pitchFamily="2" charset="0"/>
              </a:endParaRPr>
            </a:p>
          </p:txBody>
        </p:sp>
        <p:sp>
          <p:nvSpPr>
            <p:cNvPr id="90" name="Freeform 89">
              <a:extLst>
                <a:ext uri="{FF2B5EF4-FFF2-40B4-BE49-F238E27FC236}">
                  <a16:creationId xmlns:a16="http://schemas.microsoft.com/office/drawing/2014/main" id="{A158BEF7-4B17-544A-89D4-5BE72EB6B601}"/>
                </a:ext>
              </a:extLst>
            </p:cNvPr>
            <p:cNvSpPr/>
            <p:nvPr/>
          </p:nvSpPr>
          <p:spPr>
            <a:xfrm>
              <a:off x="9606359" y="4579878"/>
              <a:ext cx="872926" cy="676800"/>
            </a:xfrm>
            <a:custGeom>
              <a:avLst/>
              <a:gdLst>
                <a:gd name="connsiteX0" fmla="*/ 0 w 872926"/>
                <a:gd name="connsiteY0" fmla="*/ 0 h 676800"/>
                <a:gd name="connsiteX1" fmla="*/ 872927 w 872926"/>
                <a:gd name="connsiteY1" fmla="*/ 0 h 676800"/>
                <a:gd name="connsiteX2" fmla="*/ 872927 w 872926"/>
                <a:gd name="connsiteY2" fmla="*/ 676800 h 676800"/>
                <a:gd name="connsiteX3" fmla="*/ 0 w 872926"/>
                <a:gd name="connsiteY3" fmla="*/ 676800 h 676800"/>
              </a:gdLst>
              <a:ahLst/>
              <a:cxnLst>
                <a:cxn ang="0">
                  <a:pos x="connsiteX0" y="connsiteY0"/>
                </a:cxn>
                <a:cxn ang="0">
                  <a:pos x="connsiteX1" y="connsiteY1"/>
                </a:cxn>
                <a:cxn ang="0">
                  <a:pos x="connsiteX2" y="connsiteY2"/>
                </a:cxn>
                <a:cxn ang="0">
                  <a:pos x="connsiteX3" y="connsiteY3"/>
                </a:cxn>
              </a:cxnLst>
              <a:rect l="l" t="t" r="r" b="b"/>
              <a:pathLst>
                <a:path w="872926" h="676800">
                  <a:moveTo>
                    <a:pt x="0" y="0"/>
                  </a:moveTo>
                  <a:lnTo>
                    <a:pt x="872927" y="0"/>
                  </a:lnTo>
                  <a:lnTo>
                    <a:pt x="872927" y="676800"/>
                  </a:lnTo>
                  <a:lnTo>
                    <a:pt x="0" y="676800"/>
                  </a:lnTo>
                  <a:close/>
                </a:path>
              </a:pathLst>
            </a:custGeom>
            <a:solidFill>
              <a:schemeClr val="accent1">
                <a:lumMod val="75000"/>
              </a:schemeClr>
            </a:solidFill>
            <a:ln w="52571" cap="flat">
              <a:noFill/>
              <a:prstDash val="solid"/>
              <a:miter/>
            </a:ln>
          </p:spPr>
          <p:txBody>
            <a:bodyPr rtlCol="0" anchor="ctr"/>
            <a:lstStyle/>
            <a:p>
              <a:pPr algn="ctr"/>
              <a:r>
                <a:rPr lang="en-US" sz="1600" b="1">
                  <a:solidFill>
                    <a:srgbClr val="FFFFFF"/>
                  </a:solidFill>
                  <a:latin typeface="Halvar Eng Lt" pitchFamily="2" charset="0"/>
                </a:rPr>
                <a:t>11%</a:t>
              </a:r>
              <a:endParaRPr lang="en-GB" sz="1600" b="1">
                <a:solidFill>
                  <a:srgbClr val="FFFFFF"/>
                </a:solidFill>
                <a:latin typeface="Halvar Eng Lt" pitchFamily="2" charset="0"/>
              </a:endParaRPr>
            </a:p>
          </p:txBody>
        </p:sp>
        <p:sp>
          <p:nvSpPr>
            <p:cNvPr id="91" name="Freeform 90">
              <a:extLst>
                <a:ext uri="{FF2B5EF4-FFF2-40B4-BE49-F238E27FC236}">
                  <a16:creationId xmlns:a16="http://schemas.microsoft.com/office/drawing/2014/main" id="{020D8C70-6949-0A49-850D-8A2B128E8BC5}"/>
                </a:ext>
              </a:extLst>
            </p:cNvPr>
            <p:cNvSpPr/>
            <p:nvPr/>
          </p:nvSpPr>
          <p:spPr>
            <a:xfrm>
              <a:off x="10475162" y="4578136"/>
              <a:ext cx="376336" cy="676800"/>
            </a:xfrm>
            <a:custGeom>
              <a:avLst/>
              <a:gdLst>
                <a:gd name="connsiteX0" fmla="*/ 0 w 326032"/>
                <a:gd name="connsiteY0" fmla="*/ 0 h 676800"/>
                <a:gd name="connsiteX1" fmla="*/ 326032 w 326032"/>
                <a:gd name="connsiteY1" fmla="*/ 0 h 676800"/>
                <a:gd name="connsiteX2" fmla="*/ 326032 w 326032"/>
                <a:gd name="connsiteY2" fmla="*/ 676800 h 676800"/>
                <a:gd name="connsiteX3" fmla="*/ 0 w 326032"/>
                <a:gd name="connsiteY3" fmla="*/ 676800 h 676800"/>
              </a:gdLst>
              <a:ahLst/>
              <a:cxnLst>
                <a:cxn ang="0">
                  <a:pos x="connsiteX0" y="connsiteY0"/>
                </a:cxn>
                <a:cxn ang="0">
                  <a:pos x="connsiteX1" y="connsiteY1"/>
                </a:cxn>
                <a:cxn ang="0">
                  <a:pos x="connsiteX2" y="connsiteY2"/>
                </a:cxn>
                <a:cxn ang="0">
                  <a:pos x="connsiteX3" y="connsiteY3"/>
                </a:cxn>
              </a:cxnLst>
              <a:rect l="l" t="t" r="r" b="b"/>
              <a:pathLst>
                <a:path w="326032" h="676800">
                  <a:moveTo>
                    <a:pt x="0" y="0"/>
                  </a:moveTo>
                  <a:lnTo>
                    <a:pt x="326032" y="0"/>
                  </a:lnTo>
                  <a:lnTo>
                    <a:pt x="326032" y="676800"/>
                  </a:lnTo>
                  <a:lnTo>
                    <a:pt x="0" y="676800"/>
                  </a:lnTo>
                  <a:close/>
                </a:path>
              </a:pathLst>
            </a:custGeom>
            <a:solidFill>
              <a:srgbClr val="00A77E">
                <a:alpha val="60000"/>
              </a:srgbClr>
            </a:solidFill>
            <a:ln w="52571" cap="flat">
              <a:noFill/>
              <a:prstDash val="solid"/>
              <a:miter/>
            </a:ln>
          </p:spPr>
          <p:txBody>
            <a:bodyPr lIns="0" tIns="0" rIns="0" bIns="0" rtlCol="0" anchor="ctr"/>
            <a:lstStyle/>
            <a:p>
              <a:pPr algn="ctr"/>
              <a:r>
                <a:rPr lang="en-US" sz="1600" b="1">
                  <a:solidFill>
                    <a:srgbClr val="FFFFFF"/>
                  </a:solidFill>
                  <a:latin typeface="Halvar Eng Md" pitchFamily="2" charset="0"/>
                </a:rPr>
                <a:t>5</a:t>
              </a:r>
              <a:r>
                <a:rPr lang="en-US" sz="1600" b="1">
                  <a:solidFill>
                    <a:srgbClr val="FFFFFF"/>
                  </a:solidFill>
                  <a:latin typeface="Halvar Eng Lt" pitchFamily="2" charset="0"/>
                </a:rPr>
                <a:t>%</a:t>
              </a:r>
              <a:endParaRPr lang="en-GB" sz="1600" b="1">
                <a:solidFill>
                  <a:srgbClr val="FFFFFF"/>
                </a:solidFill>
                <a:latin typeface="Halvar Eng Lt" pitchFamily="2" charset="0"/>
              </a:endParaRPr>
            </a:p>
          </p:txBody>
        </p:sp>
        <p:sp>
          <p:nvSpPr>
            <p:cNvPr id="92" name="Freeform 91">
              <a:extLst>
                <a:ext uri="{FF2B5EF4-FFF2-40B4-BE49-F238E27FC236}">
                  <a16:creationId xmlns:a16="http://schemas.microsoft.com/office/drawing/2014/main" id="{9045B450-B206-1442-995C-7783AEFE7A9E}"/>
                </a:ext>
              </a:extLst>
            </p:cNvPr>
            <p:cNvSpPr/>
            <p:nvPr/>
          </p:nvSpPr>
          <p:spPr>
            <a:xfrm>
              <a:off x="10805319" y="4579878"/>
              <a:ext cx="630775" cy="676800"/>
            </a:xfrm>
            <a:custGeom>
              <a:avLst/>
              <a:gdLst>
                <a:gd name="connsiteX0" fmla="*/ 0 w 546893"/>
                <a:gd name="connsiteY0" fmla="*/ 0 h 676800"/>
                <a:gd name="connsiteX1" fmla="*/ 546894 w 546893"/>
                <a:gd name="connsiteY1" fmla="*/ 0 h 676800"/>
                <a:gd name="connsiteX2" fmla="*/ 546894 w 546893"/>
                <a:gd name="connsiteY2" fmla="*/ 676800 h 676800"/>
                <a:gd name="connsiteX3" fmla="*/ 0 w 546893"/>
                <a:gd name="connsiteY3" fmla="*/ 676800 h 676800"/>
              </a:gdLst>
              <a:ahLst/>
              <a:cxnLst>
                <a:cxn ang="0">
                  <a:pos x="connsiteX0" y="connsiteY0"/>
                </a:cxn>
                <a:cxn ang="0">
                  <a:pos x="connsiteX1" y="connsiteY1"/>
                </a:cxn>
                <a:cxn ang="0">
                  <a:pos x="connsiteX2" y="connsiteY2"/>
                </a:cxn>
                <a:cxn ang="0">
                  <a:pos x="connsiteX3" y="connsiteY3"/>
                </a:cxn>
              </a:cxnLst>
              <a:rect l="l" t="t" r="r" b="b"/>
              <a:pathLst>
                <a:path w="546893" h="676800">
                  <a:moveTo>
                    <a:pt x="0" y="0"/>
                  </a:moveTo>
                  <a:lnTo>
                    <a:pt x="546894" y="0"/>
                  </a:lnTo>
                  <a:lnTo>
                    <a:pt x="546894" y="676800"/>
                  </a:lnTo>
                  <a:lnTo>
                    <a:pt x="0" y="676800"/>
                  </a:lnTo>
                  <a:close/>
                </a:path>
              </a:pathLst>
            </a:custGeom>
            <a:solidFill>
              <a:schemeClr val="accent1"/>
            </a:solidFill>
            <a:ln w="52571" cap="flat">
              <a:noFill/>
              <a:prstDash val="solid"/>
              <a:miter/>
            </a:ln>
          </p:spPr>
          <p:txBody>
            <a:bodyPr rtlCol="0" anchor="ctr"/>
            <a:lstStyle/>
            <a:p>
              <a:pPr algn="ctr"/>
              <a:r>
                <a:rPr lang="en-US" sz="1600" b="1">
                  <a:solidFill>
                    <a:srgbClr val="FFFFFF"/>
                  </a:solidFill>
                  <a:latin typeface="Halvar Eng Md" pitchFamily="2" charset="0"/>
                </a:rPr>
                <a:t>6</a:t>
              </a:r>
              <a:r>
                <a:rPr lang="en-US" sz="1600" b="1">
                  <a:solidFill>
                    <a:srgbClr val="FFFFFF"/>
                  </a:solidFill>
                  <a:latin typeface="Halvar Eng Lt" pitchFamily="2" charset="0"/>
                </a:rPr>
                <a:t>%</a:t>
              </a:r>
              <a:endParaRPr lang="en-GB" sz="1600" b="1">
                <a:solidFill>
                  <a:srgbClr val="FFFFFF"/>
                </a:solidFill>
                <a:latin typeface="Halvar Eng Lt" pitchFamily="2" charset="0"/>
              </a:endParaRPr>
            </a:p>
          </p:txBody>
        </p:sp>
        <p:sp>
          <p:nvSpPr>
            <p:cNvPr id="117" name="TextBox 116">
              <a:extLst>
                <a:ext uri="{FF2B5EF4-FFF2-40B4-BE49-F238E27FC236}">
                  <a16:creationId xmlns:a16="http://schemas.microsoft.com/office/drawing/2014/main" id="{91E8DFD4-CDE2-6F4F-9FD1-D724EE6E0C47}"/>
                </a:ext>
              </a:extLst>
            </p:cNvPr>
            <p:cNvSpPr txBox="1"/>
            <p:nvPr/>
          </p:nvSpPr>
          <p:spPr>
            <a:xfrm>
              <a:off x="9606360" y="5275491"/>
              <a:ext cx="872926" cy="246221"/>
            </a:xfrm>
            <a:prstGeom prst="rect">
              <a:avLst/>
            </a:prstGeom>
            <a:noFill/>
          </p:spPr>
          <p:txBody>
            <a:bodyPr wrap="square" rtlCol="0">
              <a:spAutoFit/>
            </a:bodyPr>
            <a:lstStyle/>
            <a:p>
              <a:pPr algn="ctr"/>
              <a:r>
                <a:rPr lang="en-GB" sz="1000">
                  <a:solidFill>
                    <a:schemeClr val="accent1"/>
                  </a:solidFill>
                </a:rPr>
                <a:t>Biogas</a:t>
              </a:r>
            </a:p>
          </p:txBody>
        </p:sp>
        <p:sp>
          <p:nvSpPr>
            <p:cNvPr id="140" name="TextBox 139">
              <a:extLst>
                <a:ext uri="{FF2B5EF4-FFF2-40B4-BE49-F238E27FC236}">
                  <a16:creationId xmlns:a16="http://schemas.microsoft.com/office/drawing/2014/main" id="{3DB031EE-62FE-B746-83E7-040A5887E598}"/>
                </a:ext>
              </a:extLst>
            </p:cNvPr>
            <p:cNvSpPr txBox="1"/>
            <p:nvPr/>
          </p:nvSpPr>
          <p:spPr>
            <a:xfrm>
              <a:off x="10367139" y="5275491"/>
              <a:ext cx="544241" cy="246221"/>
            </a:xfrm>
            <a:prstGeom prst="rect">
              <a:avLst/>
            </a:prstGeom>
            <a:noFill/>
          </p:spPr>
          <p:txBody>
            <a:bodyPr wrap="square" rtlCol="0">
              <a:spAutoFit/>
            </a:bodyPr>
            <a:lstStyle/>
            <a:p>
              <a:pPr algn="ctr"/>
              <a:r>
                <a:rPr lang="en-GB" sz="1000">
                  <a:solidFill>
                    <a:schemeClr val="accent1"/>
                  </a:solidFill>
                </a:rPr>
                <a:t>Solar</a:t>
              </a:r>
            </a:p>
          </p:txBody>
        </p:sp>
        <p:sp>
          <p:nvSpPr>
            <p:cNvPr id="141" name="TextBox 140">
              <a:extLst>
                <a:ext uri="{FF2B5EF4-FFF2-40B4-BE49-F238E27FC236}">
                  <a16:creationId xmlns:a16="http://schemas.microsoft.com/office/drawing/2014/main" id="{179D9BA8-D616-3345-8AF0-FBE7AD7AC627}"/>
                </a:ext>
              </a:extLst>
            </p:cNvPr>
            <p:cNvSpPr txBox="1"/>
            <p:nvPr/>
          </p:nvSpPr>
          <p:spPr>
            <a:xfrm>
              <a:off x="10851498" y="5318539"/>
              <a:ext cx="546896" cy="495007"/>
            </a:xfrm>
            <a:prstGeom prst="rect">
              <a:avLst/>
            </a:prstGeom>
            <a:noFill/>
          </p:spPr>
          <p:txBody>
            <a:bodyPr wrap="square" lIns="0" tIns="0" rIns="0" bIns="0" rtlCol="0">
              <a:spAutoFit/>
            </a:bodyPr>
            <a:lstStyle/>
            <a:p>
              <a:pPr algn="ctr">
                <a:lnSpc>
                  <a:spcPct val="80000"/>
                </a:lnSpc>
              </a:pPr>
              <a:r>
                <a:rPr lang="en-GB" sz="1000">
                  <a:solidFill>
                    <a:schemeClr val="accent1"/>
                  </a:solidFill>
                </a:rPr>
                <a:t>Heat pumps, geo &amp; hydro</a:t>
              </a:r>
            </a:p>
          </p:txBody>
        </p:sp>
        <p:sp>
          <p:nvSpPr>
            <p:cNvPr id="142" name="TextBox 141">
              <a:extLst>
                <a:ext uri="{FF2B5EF4-FFF2-40B4-BE49-F238E27FC236}">
                  <a16:creationId xmlns:a16="http://schemas.microsoft.com/office/drawing/2014/main" id="{FC64629E-91DD-1B46-9CFE-01BD720D9E76}"/>
                </a:ext>
              </a:extLst>
            </p:cNvPr>
            <p:cNvSpPr txBox="1"/>
            <p:nvPr/>
          </p:nvSpPr>
          <p:spPr>
            <a:xfrm>
              <a:off x="6763995" y="5355984"/>
              <a:ext cx="872926" cy="246221"/>
            </a:xfrm>
            <a:prstGeom prst="rect">
              <a:avLst/>
            </a:prstGeom>
            <a:noFill/>
          </p:spPr>
          <p:txBody>
            <a:bodyPr wrap="square" rtlCol="0">
              <a:spAutoFit/>
            </a:bodyPr>
            <a:lstStyle/>
            <a:p>
              <a:pPr algn="ctr"/>
              <a:r>
                <a:rPr lang="en-GB" sz="1000">
                  <a:solidFill>
                    <a:schemeClr val="accent1"/>
                  </a:solidFill>
                </a:rPr>
                <a:t>Biomass</a:t>
              </a:r>
            </a:p>
          </p:txBody>
        </p:sp>
        <p:sp>
          <p:nvSpPr>
            <p:cNvPr id="143" name="TextBox 142">
              <a:extLst>
                <a:ext uri="{FF2B5EF4-FFF2-40B4-BE49-F238E27FC236}">
                  <a16:creationId xmlns:a16="http://schemas.microsoft.com/office/drawing/2014/main" id="{A468DE96-7508-2444-A4D3-A3D62E1526F1}"/>
                </a:ext>
              </a:extLst>
            </p:cNvPr>
            <p:cNvSpPr txBox="1"/>
            <p:nvPr/>
          </p:nvSpPr>
          <p:spPr>
            <a:xfrm>
              <a:off x="1690107" y="5286657"/>
              <a:ext cx="1239119" cy="246221"/>
            </a:xfrm>
            <a:prstGeom prst="rect">
              <a:avLst/>
            </a:prstGeom>
            <a:noFill/>
          </p:spPr>
          <p:txBody>
            <a:bodyPr wrap="square" rtlCol="0">
              <a:spAutoFit/>
            </a:bodyPr>
            <a:lstStyle/>
            <a:p>
              <a:pPr algn="ctr"/>
              <a:r>
                <a:rPr lang="en-GB" sz="1000">
                  <a:solidFill>
                    <a:schemeClr val="accent1"/>
                  </a:solidFill>
                </a:rPr>
                <a:t>Wind energy</a:t>
              </a:r>
            </a:p>
          </p:txBody>
        </p:sp>
      </p:grpSp>
      <p:grpSp>
        <p:nvGrpSpPr>
          <p:cNvPr id="3" name="Group 2">
            <a:extLst>
              <a:ext uri="{FF2B5EF4-FFF2-40B4-BE49-F238E27FC236}">
                <a16:creationId xmlns:a16="http://schemas.microsoft.com/office/drawing/2014/main" id="{C85E03CE-5424-7E41-A1B3-D8EDE33B4EE8}"/>
              </a:ext>
            </a:extLst>
          </p:cNvPr>
          <p:cNvGrpSpPr/>
          <p:nvPr/>
        </p:nvGrpSpPr>
        <p:grpSpPr>
          <a:xfrm>
            <a:off x="414338" y="1554140"/>
            <a:ext cx="10937876" cy="1274237"/>
            <a:chOff x="414338" y="1554140"/>
            <a:chExt cx="10937876" cy="1274237"/>
          </a:xfrm>
        </p:grpSpPr>
        <p:sp>
          <p:nvSpPr>
            <p:cNvPr id="7" name="Freeform 6">
              <a:extLst>
                <a:ext uri="{FF2B5EF4-FFF2-40B4-BE49-F238E27FC236}">
                  <a16:creationId xmlns:a16="http://schemas.microsoft.com/office/drawing/2014/main" id="{290A8C3D-E0E0-4E4F-81CA-A91F674794F0}"/>
                </a:ext>
              </a:extLst>
            </p:cNvPr>
            <p:cNvSpPr/>
            <p:nvPr/>
          </p:nvSpPr>
          <p:spPr>
            <a:xfrm>
              <a:off x="6976516" y="2148015"/>
              <a:ext cx="4375698" cy="676800"/>
            </a:xfrm>
            <a:custGeom>
              <a:avLst/>
              <a:gdLst>
                <a:gd name="connsiteX0" fmla="*/ 0 w 4429470"/>
                <a:gd name="connsiteY0" fmla="*/ 0 h 680362"/>
                <a:gd name="connsiteX1" fmla="*/ 4429471 w 4429470"/>
                <a:gd name="connsiteY1" fmla="*/ 0 h 680362"/>
                <a:gd name="connsiteX2" fmla="*/ 4429471 w 4429470"/>
                <a:gd name="connsiteY2" fmla="*/ 680362 h 680362"/>
                <a:gd name="connsiteX3" fmla="*/ 0 w 4429470"/>
                <a:gd name="connsiteY3" fmla="*/ 680362 h 680362"/>
              </a:gdLst>
              <a:ahLst/>
              <a:cxnLst>
                <a:cxn ang="0">
                  <a:pos x="connsiteX0" y="connsiteY0"/>
                </a:cxn>
                <a:cxn ang="0">
                  <a:pos x="connsiteX1" y="connsiteY1"/>
                </a:cxn>
                <a:cxn ang="0">
                  <a:pos x="connsiteX2" y="connsiteY2"/>
                </a:cxn>
                <a:cxn ang="0">
                  <a:pos x="connsiteX3" y="connsiteY3"/>
                </a:cxn>
              </a:cxnLst>
              <a:rect l="l" t="t" r="r" b="b"/>
              <a:pathLst>
                <a:path w="4429470" h="680362">
                  <a:moveTo>
                    <a:pt x="0" y="0"/>
                  </a:moveTo>
                  <a:lnTo>
                    <a:pt x="4429471" y="0"/>
                  </a:lnTo>
                  <a:lnTo>
                    <a:pt x="4429471" y="680362"/>
                  </a:lnTo>
                  <a:lnTo>
                    <a:pt x="0" y="680362"/>
                  </a:lnTo>
                  <a:close/>
                </a:path>
              </a:pathLst>
            </a:custGeom>
            <a:solidFill>
              <a:schemeClr val="accent1"/>
            </a:solidFill>
            <a:ln w="26875" cap="flat">
              <a:noFill/>
              <a:prstDash val="solid"/>
              <a:miter/>
            </a:ln>
          </p:spPr>
          <p:txBody>
            <a:bodyPr rtlCol="0" anchor="ctr"/>
            <a:lstStyle/>
            <a:p>
              <a:pPr algn="ctr"/>
              <a:r>
                <a:rPr lang="en-US" sz="1200" b="1">
                  <a:solidFill>
                    <a:srgbClr val="FFFFFF"/>
                  </a:solidFill>
                </a:rPr>
                <a:t>Renewable energy </a:t>
              </a:r>
              <a:r>
                <a:rPr lang="en-US" sz="1600" b="1">
                  <a:solidFill>
                    <a:srgbClr val="FFFFFF"/>
                  </a:solidFill>
                  <a:latin typeface="Halvar Eng Md" pitchFamily="2" charset="0"/>
                </a:rPr>
                <a:t>44</a:t>
              </a:r>
              <a:r>
                <a:rPr lang="en-US" sz="1600">
                  <a:solidFill>
                    <a:srgbClr val="FFFFFF"/>
                  </a:solidFill>
                  <a:latin typeface="Halvar Eng Lt" pitchFamily="2" charset="0"/>
                </a:rPr>
                <a:t>%</a:t>
              </a:r>
              <a:endParaRPr lang="en-GB" sz="1200">
                <a:solidFill>
                  <a:srgbClr val="FFFFFF"/>
                </a:solidFill>
                <a:latin typeface="Halvar Eng Md" pitchFamily="2" charset="0"/>
              </a:endParaRPr>
            </a:p>
          </p:txBody>
        </p:sp>
        <p:sp>
          <p:nvSpPr>
            <p:cNvPr id="8" name="Freeform 7">
              <a:extLst>
                <a:ext uri="{FF2B5EF4-FFF2-40B4-BE49-F238E27FC236}">
                  <a16:creationId xmlns:a16="http://schemas.microsoft.com/office/drawing/2014/main" id="{0FE97204-2CD9-5649-8BE9-3E0F409D0C51}"/>
                </a:ext>
              </a:extLst>
            </p:cNvPr>
            <p:cNvSpPr/>
            <p:nvPr/>
          </p:nvSpPr>
          <p:spPr>
            <a:xfrm>
              <a:off x="6627457" y="2148015"/>
              <a:ext cx="359817" cy="680362"/>
            </a:xfrm>
            <a:custGeom>
              <a:avLst/>
              <a:gdLst>
                <a:gd name="connsiteX0" fmla="*/ 0 w 303904"/>
                <a:gd name="connsiteY0" fmla="*/ 0 h 680362"/>
                <a:gd name="connsiteX1" fmla="*/ 303904 w 303904"/>
                <a:gd name="connsiteY1" fmla="*/ 0 h 680362"/>
                <a:gd name="connsiteX2" fmla="*/ 303904 w 303904"/>
                <a:gd name="connsiteY2" fmla="*/ 680362 h 680362"/>
                <a:gd name="connsiteX3" fmla="*/ 0 w 303904"/>
                <a:gd name="connsiteY3" fmla="*/ 680362 h 680362"/>
              </a:gdLst>
              <a:ahLst/>
              <a:cxnLst>
                <a:cxn ang="0">
                  <a:pos x="connsiteX0" y="connsiteY0"/>
                </a:cxn>
                <a:cxn ang="0">
                  <a:pos x="connsiteX1" y="connsiteY1"/>
                </a:cxn>
                <a:cxn ang="0">
                  <a:pos x="connsiteX2" y="connsiteY2"/>
                </a:cxn>
                <a:cxn ang="0">
                  <a:pos x="connsiteX3" y="connsiteY3"/>
                </a:cxn>
              </a:cxnLst>
              <a:rect l="l" t="t" r="r" b="b"/>
              <a:pathLst>
                <a:path w="303904" h="680362">
                  <a:moveTo>
                    <a:pt x="0" y="0"/>
                  </a:moveTo>
                  <a:lnTo>
                    <a:pt x="303904" y="0"/>
                  </a:lnTo>
                  <a:lnTo>
                    <a:pt x="303904" y="680362"/>
                  </a:lnTo>
                  <a:lnTo>
                    <a:pt x="0" y="680362"/>
                  </a:lnTo>
                  <a:close/>
                </a:path>
              </a:pathLst>
            </a:custGeom>
            <a:solidFill>
              <a:schemeClr val="tx1">
                <a:lumMod val="25000"/>
                <a:lumOff val="75000"/>
              </a:schemeClr>
            </a:solidFill>
            <a:ln w="26875" cap="flat">
              <a:noFill/>
              <a:prstDash val="solid"/>
              <a:miter/>
            </a:ln>
          </p:spPr>
          <p:txBody>
            <a:bodyPr rtlCol="0" anchor="ctr"/>
            <a:lstStyle/>
            <a:p>
              <a:endParaRPr lang="en-GB"/>
            </a:p>
          </p:txBody>
        </p:sp>
        <p:sp>
          <p:nvSpPr>
            <p:cNvPr id="9" name="Freeform 8">
              <a:extLst>
                <a:ext uri="{FF2B5EF4-FFF2-40B4-BE49-F238E27FC236}">
                  <a16:creationId xmlns:a16="http://schemas.microsoft.com/office/drawing/2014/main" id="{9473857A-DC45-B440-9B7B-B2197444E928}"/>
                </a:ext>
              </a:extLst>
            </p:cNvPr>
            <p:cNvSpPr/>
            <p:nvPr/>
          </p:nvSpPr>
          <p:spPr>
            <a:xfrm>
              <a:off x="5642565" y="2148015"/>
              <a:ext cx="1038115" cy="680362"/>
            </a:xfrm>
            <a:custGeom>
              <a:avLst/>
              <a:gdLst>
                <a:gd name="connsiteX0" fmla="*/ 0 w 1038115"/>
                <a:gd name="connsiteY0" fmla="*/ 0 h 680362"/>
                <a:gd name="connsiteX1" fmla="*/ 1038115 w 1038115"/>
                <a:gd name="connsiteY1" fmla="*/ 0 h 680362"/>
                <a:gd name="connsiteX2" fmla="*/ 1038115 w 1038115"/>
                <a:gd name="connsiteY2" fmla="*/ 680362 h 680362"/>
                <a:gd name="connsiteX3" fmla="*/ 0 w 1038115"/>
                <a:gd name="connsiteY3" fmla="*/ 680362 h 680362"/>
              </a:gdLst>
              <a:ahLst/>
              <a:cxnLst>
                <a:cxn ang="0">
                  <a:pos x="connsiteX0" y="connsiteY0"/>
                </a:cxn>
                <a:cxn ang="0">
                  <a:pos x="connsiteX1" y="connsiteY1"/>
                </a:cxn>
                <a:cxn ang="0">
                  <a:pos x="connsiteX2" y="connsiteY2"/>
                </a:cxn>
                <a:cxn ang="0">
                  <a:pos x="connsiteX3" y="connsiteY3"/>
                </a:cxn>
              </a:cxnLst>
              <a:rect l="l" t="t" r="r" b="b"/>
              <a:pathLst>
                <a:path w="1038115" h="680362">
                  <a:moveTo>
                    <a:pt x="0" y="0"/>
                  </a:moveTo>
                  <a:lnTo>
                    <a:pt x="1038115" y="0"/>
                  </a:lnTo>
                  <a:lnTo>
                    <a:pt x="1038115" y="680362"/>
                  </a:lnTo>
                  <a:lnTo>
                    <a:pt x="0" y="680362"/>
                  </a:lnTo>
                  <a:close/>
                </a:path>
              </a:pathLst>
            </a:custGeom>
            <a:solidFill>
              <a:schemeClr val="tx1">
                <a:lumMod val="50000"/>
                <a:lumOff val="50000"/>
              </a:schemeClr>
            </a:solidFill>
            <a:ln w="26875" cap="flat">
              <a:noFill/>
              <a:prstDash val="solid"/>
              <a:miter/>
            </a:ln>
          </p:spPr>
          <p:txBody>
            <a:bodyPr rtlCol="0" anchor="ctr"/>
            <a:lstStyle/>
            <a:p>
              <a:pPr algn="ctr">
                <a:lnSpc>
                  <a:spcPct val="80000"/>
                </a:lnSpc>
              </a:pPr>
              <a:endParaRPr lang="en-GB" sz="1600">
                <a:solidFill>
                  <a:srgbClr val="FFFFFF"/>
                </a:solidFill>
                <a:latin typeface="Halvar Eng Lt" pitchFamily="2" charset="0"/>
              </a:endParaRPr>
            </a:p>
          </p:txBody>
        </p:sp>
        <p:sp>
          <p:nvSpPr>
            <p:cNvPr id="10" name="Freeform 9">
              <a:extLst>
                <a:ext uri="{FF2B5EF4-FFF2-40B4-BE49-F238E27FC236}">
                  <a16:creationId xmlns:a16="http://schemas.microsoft.com/office/drawing/2014/main" id="{263E9601-1B4A-E243-B3BC-D44D89E4F69A}"/>
                </a:ext>
              </a:extLst>
            </p:cNvPr>
            <p:cNvSpPr/>
            <p:nvPr/>
          </p:nvSpPr>
          <p:spPr>
            <a:xfrm>
              <a:off x="4152628" y="2148015"/>
              <a:ext cx="1489937" cy="680362"/>
            </a:xfrm>
            <a:custGeom>
              <a:avLst/>
              <a:gdLst>
                <a:gd name="connsiteX0" fmla="*/ 0 w 1487247"/>
                <a:gd name="connsiteY0" fmla="*/ 0 h 680362"/>
                <a:gd name="connsiteX1" fmla="*/ 1487248 w 1487247"/>
                <a:gd name="connsiteY1" fmla="*/ 0 h 680362"/>
                <a:gd name="connsiteX2" fmla="*/ 1487248 w 1487247"/>
                <a:gd name="connsiteY2" fmla="*/ 680362 h 680362"/>
                <a:gd name="connsiteX3" fmla="*/ 0 w 1487247"/>
                <a:gd name="connsiteY3" fmla="*/ 680362 h 680362"/>
              </a:gdLst>
              <a:ahLst/>
              <a:cxnLst>
                <a:cxn ang="0">
                  <a:pos x="connsiteX0" y="connsiteY0"/>
                </a:cxn>
                <a:cxn ang="0">
                  <a:pos x="connsiteX1" y="connsiteY1"/>
                </a:cxn>
                <a:cxn ang="0">
                  <a:pos x="connsiteX2" y="connsiteY2"/>
                </a:cxn>
                <a:cxn ang="0">
                  <a:pos x="connsiteX3" y="connsiteY3"/>
                </a:cxn>
              </a:cxnLst>
              <a:rect l="l" t="t" r="r" b="b"/>
              <a:pathLst>
                <a:path w="1487247" h="680362">
                  <a:moveTo>
                    <a:pt x="0" y="0"/>
                  </a:moveTo>
                  <a:lnTo>
                    <a:pt x="1487248" y="0"/>
                  </a:lnTo>
                  <a:lnTo>
                    <a:pt x="1487248" y="680362"/>
                  </a:lnTo>
                  <a:lnTo>
                    <a:pt x="0" y="680362"/>
                  </a:lnTo>
                  <a:close/>
                </a:path>
              </a:pathLst>
            </a:custGeom>
            <a:solidFill>
              <a:schemeClr val="tx1">
                <a:lumMod val="75000"/>
                <a:lumOff val="25000"/>
              </a:schemeClr>
            </a:solidFill>
            <a:ln w="26875" cap="flat">
              <a:noFill/>
              <a:prstDash val="solid"/>
              <a:miter/>
            </a:ln>
          </p:spPr>
          <p:txBody>
            <a:bodyPr rtlCol="0" anchor="ctr"/>
            <a:lstStyle/>
            <a:p>
              <a:pPr algn="ctr"/>
              <a:endParaRPr lang="en-GB" sz="1600">
                <a:solidFill>
                  <a:srgbClr val="FFFFFF"/>
                </a:solidFill>
                <a:latin typeface="Halvar Eng Lt" pitchFamily="2" charset="0"/>
              </a:endParaRPr>
            </a:p>
          </p:txBody>
        </p:sp>
        <p:sp>
          <p:nvSpPr>
            <p:cNvPr id="11" name="Freeform 10">
              <a:extLst>
                <a:ext uri="{FF2B5EF4-FFF2-40B4-BE49-F238E27FC236}">
                  <a16:creationId xmlns:a16="http://schemas.microsoft.com/office/drawing/2014/main" id="{AA6D4975-75AA-8E4B-95D1-FDB7F3F1E0E0}"/>
                </a:ext>
              </a:extLst>
            </p:cNvPr>
            <p:cNvSpPr/>
            <p:nvPr/>
          </p:nvSpPr>
          <p:spPr>
            <a:xfrm>
              <a:off x="414338" y="2148015"/>
              <a:ext cx="3743669" cy="680362"/>
            </a:xfrm>
            <a:custGeom>
              <a:avLst/>
              <a:gdLst>
                <a:gd name="connsiteX0" fmla="*/ 0 w 3743669"/>
                <a:gd name="connsiteY0" fmla="*/ 0 h 680362"/>
                <a:gd name="connsiteX1" fmla="*/ 3743669 w 3743669"/>
                <a:gd name="connsiteY1" fmla="*/ 0 h 680362"/>
                <a:gd name="connsiteX2" fmla="*/ 3743669 w 3743669"/>
                <a:gd name="connsiteY2" fmla="*/ 680362 h 680362"/>
                <a:gd name="connsiteX3" fmla="*/ 0 w 3743669"/>
                <a:gd name="connsiteY3" fmla="*/ 680362 h 680362"/>
              </a:gdLst>
              <a:ahLst/>
              <a:cxnLst>
                <a:cxn ang="0">
                  <a:pos x="connsiteX0" y="connsiteY0"/>
                </a:cxn>
                <a:cxn ang="0">
                  <a:pos x="connsiteX1" y="connsiteY1"/>
                </a:cxn>
                <a:cxn ang="0">
                  <a:pos x="connsiteX2" y="connsiteY2"/>
                </a:cxn>
                <a:cxn ang="0">
                  <a:pos x="connsiteX3" y="connsiteY3"/>
                </a:cxn>
              </a:cxnLst>
              <a:rect l="l" t="t" r="r" b="b"/>
              <a:pathLst>
                <a:path w="3743669" h="680362">
                  <a:moveTo>
                    <a:pt x="0" y="0"/>
                  </a:moveTo>
                  <a:lnTo>
                    <a:pt x="3743669" y="0"/>
                  </a:lnTo>
                  <a:lnTo>
                    <a:pt x="3743669" y="680362"/>
                  </a:lnTo>
                  <a:lnTo>
                    <a:pt x="0" y="680362"/>
                  </a:lnTo>
                  <a:close/>
                </a:path>
              </a:pathLst>
            </a:custGeom>
            <a:solidFill>
              <a:schemeClr val="tx1">
                <a:lumMod val="90000"/>
                <a:lumOff val="10000"/>
              </a:schemeClr>
            </a:solidFill>
            <a:ln w="26875" cap="flat">
              <a:noFill/>
              <a:prstDash val="solid"/>
              <a:miter/>
            </a:ln>
          </p:spPr>
          <p:txBody>
            <a:bodyPr rtlCol="0" anchor="ctr"/>
            <a:lstStyle/>
            <a:p>
              <a:pPr algn="ctr"/>
              <a:endParaRPr lang="en-GB" sz="1600">
                <a:solidFill>
                  <a:srgbClr val="FFFFFF"/>
                </a:solidFill>
                <a:latin typeface="Halvar Eng Lt" pitchFamily="2" charset="0"/>
              </a:endParaRPr>
            </a:p>
          </p:txBody>
        </p:sp>
        <p:grpSp>
          <p:nvGrpSpPr>
            <p:cNvPr id="144" name="Group 143">
              <a:extLst>
                <a:ext uri="{FF2B5EF4-FFF2-40B4-BE49-F238E27FC236}">
                  <a16:creationId xmlns:a16="http://schemas.microsoft.com/office/drawing/2014/main" id="{03A13822-1DED-4D41-B63C-CBF70E3436D9}"/>
                </a:ext>
              </a:extLst>
            </p:cNvPr>
            <p:cNvGrpSpPr/>
            <p:nvPr/>
          </p:nvGrpSpPr>
          <p:grpSpPr>
            <a:xfrm>
              <a:off x="9101090" y="1554140"/>
              <a:ext cx="473845" cy="638532"/>
              <a:chOff x="6586538" y="5386388"/>
              <a:chExt cx="1525588" cy="2055813"/>
            </a:xfrm>
            <a:solidFill>
              <a:schemeClr val="accent1"/>
            </a:solidFill>
          </p:grpSpPr>
          <p:sp>
            <p:nvSpPr>
              <p:cNvPr id="145" name="Oval 5">
                <a:extLst>
                  <a:ext uri="{FF2B5EF4-FFF2-40B4-BE49-F238E27FC236}">
                    <a16:creationId xmlns:a16="http://schemas.microsoft.com/office/drawing/2014/main" id="{1CB71F06-C077-6449-914E-56A18C51916B}"/>
                  </a:ext>
                </a:extLst>
              </p:cNvPr>
              <p:cNvSpPr>
                <a:spLocks noChangeArrowheads="1"/>
              </p:cNvSpPr>
              <p:nvPr/>
            </p:nvSpPr>
            <p:spPr bwMode="auto">
              <a:xfrm>
                <a:off x="7292976" y="6184901"/>
                <a:ext cx="153988" cy="155575"/>
              </a:xfrm>
              <a:prstGeom prst="ellipse">
                <a:avLst/>
              </a:prstGeom>
              <a:grp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sp>
            <p:nvSpPr>
              <p:cNvPr id="146" name="Freeform 6">
                <a:extLst>
                  <a:ext uri="{FF2B5EF4-FFF2-40B4-BE49-F238E27FC236}">
                    <a16:creationId xmlns:a16="http://schemas.microsoft.com/office/drawing/2014/main" id="{924BCF10-590B-694E-939B-4AC18D5DE805}"/>
                  </a:ext>
                </a:extLst>
              </p:cNvPr>
              <p:cNvSpPr>
                <a:spLocks/>
              </p:cNvSpPr>
              <p:nvPr/>
            </p:nvSpPr>
            <p:spPr bwMode="auto">
              <a:xfrm>
                <a:off x="7212013" y="5386388"/>
                <a:ext cx="155575" cy="747713"/>
              </a:xfrm>
              <a:custGeom>
                <a:avLst/>
                <a:gdLst>
                  <a:gd name="T0" fmla="*/ 31 w 31"/>
                  <a:gd name="T1" fmla="*/ 0 h 148"/>
                  <a:gd name="T2" fmla="*/ 0 w 31"/>
                  <a:gd name="T3" fmla="*/ 116 h 148"/>
                  <a:gd name="T4" fmla="*/ 24 w 31"/>
                  <a:gd name="T5" fmla="*/ 148 h 148"/>
                  <a:gd name="T6" fmla="*/ 31 w 31"/>
                  <a:gd name="T7" fmla="*/ 147 h 148"/>
                  <a:gd name="T8" fmla="*/ 31 w 31"/>
                  <a:gd name="T9" fmla="*/ 0 h 148"/>
                </a:gdLst>
                <a:ahLst/>
                <a:cxnLst>
                  <a:cxn ang="0">
                    <a:pos x="T0" y="T1"/>
                  </a:cxn>
                  <a:cxn ang="0">
                    <a:pos x="T2" y="T3"/>
                  </a:cxn>
                  <a:cxn ang="0">
                    <a:pos x="T4" y="T5"/>
                  </a:cxn>
                  <a:cxn ang="0">
                    <a:pos x="T6" y="T7"/>
                  </a:cxn>
                  <a:cxn ang="0">
                    <a:pos x="T8" y="T9"/>
                  </a:cxn>
                </a:cxnLst>
                <a:rect l="0" t="0" r="r" b="b"/>
                <a:pathLst>
                  <a:path w="31" h="148">
                    <a:moveTo>
                      <a:pt x="31" y="0"/>
                    </a:moveTo>
                    <a:lnTo>
                      <a:pt x="0" y="116"/>
                    </a:lnTo>
                    <a:lnTo>
                      <a:pt x="24" y="148"/>
                    </a:lnTo>
                    <a:cubicBezTo>
                      <a:pt x="26" y="147"/>
                      <a:pt x="29" y="147"/>
                      <a:pt x="31" y="147"/>
                    </a:cubicBezTo>
                    <a:lnTo>
                      <a:pt x="31"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sp>
            <p:nvSpPr>
              <p:cNvPr id="147" name="Freeform 7">
                <a:extLst>
                  <a:ext uri="{FF2B5EF4-FFF2-40B4-BE49-F238E27FC236}">
                    <a16:creationId xmlns:a16="http://schemas.microsoft.com/office/drawing/2014/main" id="{0E8D0EA3-2CCF-E34B-8A5E-A191A11B97CC}"/>
                  </a:ext>
                </a:extLst>
              </p:cNvPr>
              <p:cNvSpPr>
                <a:spLocks/>
              </p:cNvSpPr>
              <p:nvPr/>
            </p:nvSpPr>
            <p:spPr bwMode="auto">
              <a:xfrm rot="21015669">
                <a:off x="7486652" y="6242362"/>
                <a:ext cx="625474" cy="454024"/>
              </a:xfrm>
              <a:custGeom>
                <a:avLst/>
                <a:gdLst>
                  <a:gd name="T0" fmla="*/ 46 w 126"/>
                  <a:gd name="T1" fmla="*/ 0 h 90"/>
                  <a:gd name="T2" fmla="*/ 2 w 126"/>
                  <a:gd name="T3" fmla="*/ 2 h 90"/>
                  <a:gd name="T4" fmla="*/ 0 w 126"/>
                  <a:gd name="T5" fmla="*/ 7 h 90"/>
                  <a:gd name="T6" fmla="*/ 126 w 126"/>
                  <a:gd name="T7" fmla="*/ 90 h 90"/>
                  <a:gd name="T8" fmla="*/ 46 w 126"/>
                  <a:gd name="T9" fmla="*/ 0 h 90"/>
                </a:gdLst>
                <a:ahLst/>
                <a:cxnLst>
                  <a:cxn ang="0">
                    <a:pos x="T0" y="T1"/>
                  </a:cxn>
                  <a:cxn ang="0">
                    <a:pos x="T2" y="T3"/>
                  </a:cxn>
                  <a:cxn ang="0">
                    <a:pos x="T4" y="T5"/>
                  </a:cxn>
                  <a:cxn ang="0">
                    <a:pos x="T6" y="T7"/>
                  </a:cxn>
                  <a:cxn ang="0">
                    <a:pos x="T8" y="T9"/>
                  </a:cxn>
                </a:cxnLst>
                <a:rect l="0" t="0" r="r" b="b"/>
                <a:pathLst>
                  <a:path w="126" h="90">
                    <a:moveTo>
                      <a:pt x="46" y="0"/>
                    </a:moveTo>
                    <a:lnTo>
                      <a:pt x="2" y="2"/>
                    </a:lnTo>
                    <a:cubicBezTo>
                      <a:pt x="1" y="4"/>
                      <a:pt x="1" y="5"/>
                      <a:pt x="0" y="7"/>
                    </a:cubicBezTo>
                    <a:lnTo>
                      <a:pt x="126" y="90"/>
                    </a:lnTo>
                    <a:lnTo>
                      <a:pt x="46"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sp>
            <p:nvSpPr>
              <p:cNvPr id="148" name="Freeform 8">
                <a:extLst>
                  <a:ext uri="{FF2B5EF4-FFF2-40B4-BE49-F238E27FC236}">
                    <a16:creationId xmlns:a16="http://schemas.microsoft.com/office/drawing/2014/main" id="{6DA2DA5D-ABD8-C749-9B1A-63E90ADAD995}"/>
                  </a:ext>
                </a:extLst>
              </p:cNvPr>
              <p:cNvSpPr>
                <a:spLocks/>
              </p:cNvSpPr>
              <p:nvPr/>
            </p:nvSpPr>
            <p:spPr bwMode="auto">
              <a:xfrm>
                <a:off x="6586538" y="6310313"/>
                <a:ext cx="671513" cy="328613"/>
              </a:xfrm>
              <a:custGeom>
                <a:avLst/>
                <a:gdLst>
                  <a:gd name="T0" fmla="*/ 132 w 135"/>
                  <a:gd name="T1" fmla="*/ 0 h 65"/>
                  <a:gd name="T2" fmla="*/ 0 w 135"/>
                  <a:gd name="T3" fmla="*/ 65 h 65"/>
                  <a:gd name="T4" fmla="*/ 117 w 135"/>
                  <a:gd name="T5" fmla="*/ 41 h 65"/>
                  <a:gd name="T6" fmla="*/ 135 w 135"/>
                  <a:gd name="T7" fmla="*/ 7 h 65"/>
                  <a:gd name="T8" fmla="*/ 132 w 135"/>
                  <a:gd name="T9" fmla="*/ 0 h 65"/>
                </a:gdLst>
                <a:ahLst/>
                <a:cxnLst>
                  <a:cxn ang="0">
                    <a:pos x="T0" y="T1"/>
                  </a:cxn>
                  <a:cxn ang="0">
                    <a:pos x="T2" y="T3"/>
                  </a:cxn>
                  <a:cxn ang="0">
                    <a:pos x="T4" y="T5"/>
                  </a:cxn>
                  <a:cxn ang="0">
                    <a:pos x="T6" y="T7"/>
                  </a:cxn>
                  <a:cxn ang="0">
                    <a:pos x="T8" y="T9"/>
                  </a:cxn>
                </a:cxnLst>
                <a:rect l="0" t="0" r="r" b="b"/>
                <a:pathLst>
                  <a:path w="135" h="65">
                    <a:moveTo>
                      <a:pt x="132" y="0"/>
                    </a:moveTo>
                    <a:lnTo>
                      <a:pt x="0" y="65"/>
                    </a:lnTo>
                    <a:lnTo>
                      <a:pt x="117" y="41"/>
                    </a:lnTo>
                    <a:lnTo>
                      <a:pt x="135" y="7"/>
                    </a:lnTo>
                    <a:cubicBezTo>
                      <a:pt x="134" y="5"/>
                      <a:pt x="133" y="2"/>
                      <a:pt x="132" y="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sp>
            <p:nvSpPr>
              <p:cNvPr id="149" name="Freeform 9">
                <a:extLst>
                  <a:ext uri="{FF2B5EF4-FFF2-40B4-BE49-F238E27FC236}">
                    <a16:creationId xmlns:a16="http://schemas.microsoft.com/office/drawing/2014/main" id="{11E06F25-AD24-8E4E-AC67-CC8DDEEA2246}"/>
                  </a:ext>
                </a:extLst>
              </p:cNvPr>
              <p:cNvSpPr>
                <a:spLocks/>
              </p:cNvSpPr>
              <p:nvPr/>
            </p:nvSpPr>
            <p:spPr bwMode="auto">
              <a:xfrm>
                <a:off x="7267576" y="6391276"/>
                <a:ext cx="198438" cy="1016000"/>
              </a:xfrm>
              <a:custGeom>
                <a:avLst/>
                <a:gdLst>
                  <a:gd name="T0" fmla="*/ 10 w 40"/>
                  <a:gd name="T1" fmla="*/ 0 h 201"/>
                  <a:gd name="T2" fmla="*/ 0 w 40"/>
                  <a:gd name="T3" fmla="*/ 201 h 201"/>
                  <a:gd name="T4" fmla="*/ 40 w 40"/>
                  <a:gd name="T5" fmla="*/ 201 h 201"/>
                  <a:gd name="T6" fmla="*/ 31 w 40"/>
                  <a:gd name="T7" fmla="*/ 0 h 201"/>
                  <a:gd name="T8" fmla="*/ 20 w 40"/>
                  <a:gd name="T9" fmla="*/ 2 h 201"/>
                  <a:gd name="T10" fmla="*/ 10 w 40"/>
                  <a:gd name="T11" fmla="*/ 0 h 201"/>
                </a:gdLst>
                <a:ahLst/>
                <a:cxnLst>
                  <a:cxn ang="0">
                    <a:pos x="T0" y="T1"/>
                  </a:cxn>
                  <a:cxn ang="0">
                    <a:pos x="T2" y="T3"/>
                  </a:cxn>
                  <a:cxn ang="0">
                    <a:pos x="T4" y="T5"/>
                  </a:cxn>
                  <a:cxn ang="0">
                    <a:pos x="T6" y="T7"/>
                  </a:cxn>
                  <a:cxn ang="0">
                    <a:pos x="T8" y="T9"/>
                  </a:cxn>
                  <a:cxn ang="0">
                    <a:pos x="T10" y="T11"/>
                  </a:cxn>
                </a:cxnLst>
                <a:rect l="0" t="0" r="r" b="b"/>
                <a:pathLst>
                  <a:path w="40" h="201">
                    <a:moveTo>
                      <a:pt x="10" y="0"/>
                    </a:moveTo>
                    <a:lnTo>
                      <a:pt x="0" y="201"/>
                    </a:lnTo>
                    <a:lnTo>
                      <a:pt x="40" y="201"/>
                    </a:lnTo>
                    <a:lnTo>
                      <a:pt x="31" y="0"/>
                    </a:lnTo>
                    <a:cubicBezTo>
                      <a:pt x="28" y="1"/>
                      <a:pt x="24" y="2"/>
                      <a:pt x="20" y="2"/>
                    </a:cubicBezTo>
                    <a:cubicBezTo>
                      <a:pt x="16" y="2"/>
                      <a:pt x="13" y="1"/>
                      <a:pt x="10" y="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sp>
            <p:nvSpPr>
              <p:cNvPr id="150" name="Freeform 10">
                <a:extLst>
                  <a:ext uri="{FF2B5EF4-FFF2-40B4-BE49-F238E27FC236}">
                    <a16:creationId xmlns:a16="http://schemas.microsoft.com/office/drawing/2014/main" id="{533A973D-C2BE-3A45-B90A-4B17363E5B98}"/>
                  </a:ext>
                </a:extLst>
              </p:cNvPr>
              <p:cNvSpPr>
                <a:spLocks/>
              </p:cNvSpPr>
              <p:nvPr/>
            </p:nvSpPr>
            <p:spPr bwMode="auto">
              <a:xfrm>
                <a:off x="6924676" y="7372351"/>
                <a:ext cx="884238" cy="69850"/>
              </a:xfrm>
              <a:custGeom>
                <a:avLst/>
                <a:gdLst>
                  <a:gd name="T0" fmla="*/ 9 w 178"/>
                  <a:gd name="T1" fmla="*/ 0 h 14"/>
                  <a:gd name="T2" fmla="*/ 9 w 178"/>
                  <a:gd name="T3" fmla="*/ 14 h 14"/>
                  <a:gd name="T4" fmla="*/ 169 w 178"/>
                  <a:gd name="T5" fmla="*/ 14 h 14"/>
                  <a:gd name="T6" fmla="*/ 169 w 178"/>
                  <a:gd name="T7" fmla="*/ 0 h 14"/>
                  <a:gd name="T8" fmla="*/ 9 w 178"/>
                  <a:gd name="T9" fmla="*/ 0 h 14"/>
                </a:gdLst>
                <a:ahLst/>
                <a:cxnLst>
                  <a:cxn ang="0">
                    <a:pos x="T0" y="T1"/>
                  </a:cxn>
                  <a:cxn ang="0">
                    <a:pos x="T2" y="T3"/>
                  </a:cxn>
                  <a:cxn ang="0">
                    <a:pos x="T4" y="T5"/>
                  </a:cxn>
                  <a:cxn ang="0">
                    <a:pos x="T6" y="T7"/>
                  </a:cxn>
                  <a:cxn ang="0">
                    <a:pos x="T8" y="T9"/>
                  </a:cxn>
                </a:cxnLst>
                <a:rect l="0" t="0" r="r" b="b"/>
                <a:pathLst>
                  <a:path w="178" h="14">
                    <a:moveTo>
                      <a:pt x="9" y="0"/>
                    </a:moveTo>
                    <a:cubicBezTo>
                      <a:pt x="0" y="0"/>
                      <a:pt x="0" y="14"/>
                      <a:pt x="9" y="14"/>
                    </a:cubicBezTo>
                    <a:lnTo>
                      <a:pt x="169" y="14"/>
                    </a:lnTo>
                    <a:cubicBezTo>
                      <a:pt x="178" y="14"/>
                      <a:pt x="178" y="0"/>
                      <a:pt x="169" y="0"/>
                    </a:cubicBezTo>
                    <a:lnTo>
                      <a:pt x="9"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FFFFFF">
                      <a:lumMod val="75000"/>
                    </a:srgbClr>
                  </a:solidFill>
                  <a:effectLst/>
                  <a:uLnTx/>
                  <a:uFillTx/>
                  <a:latin typeface="Unica 77 LL" panose="020B0504010101010104" pitchFamily="34" charset="77"/>
                  <a:ea typeface="+mn-ea"/>
                  <a:cs typeface="+mn-cs"/>
                </a:endParaRPr>
              </a:p>
            </p:txBody>
          </p:sp>
        </p:grpSp>
        <p:grpSp>
          <p:nvGrpSpPr>
            <p:cNvPr id="151" name="Group 150">
              <a:extLst>
                <a:ext uri="{FF2B5EF4-FFF2-40B4-BE49-F238E27FC236}">
                  <a16:creationId xmlns:a16="http://schemas.microsoft.com/office/drawing/2014/main" id="{0AA123DB-3921-9E49-84A3-5B26946D0D5B}"/>
                </a:ext>
              </a:extLst>
            </p:cNvPr>
            <p:cNvGrpSpPr/>
            <p:nvPr/>
          </p:nvGrpSpPr>
          <p:grpSpPr>
            <a:xfrm>
              <a:off x="8810328" y="1810534"/>
              <a:ext cx="365741" cy="351744"/>
              <a:chOff x="14717713" y="-3305175"/>
              <a:chExt cx="4770438" cy="4587875"/>
            </a:xfrm>
            <a:solidFill>
              <a:schemeClr val="accent1"/>
            </a:solidFill>
          </p:grpSpPr>
          <p:sp>
            <p:nvSpPr>
              <p:cNvPr id="152" name="Freeform 5">
                <a:extLst>
                  <a:ext uri="{FF2B5EF4-FFF2-40B4-BE49-F238E27FC236}">
                    <a16:creationId xmlns:a16="http://schemas.microsoft.com/office/drawing/2014/main" id="{F752E5C6-9D4A-964E-95D2-CC7C380F3CCB}"/>
                  </a:ext>
                </a:extLst>
              </p:cNvPr>
              <p:cNvSpPr>
                <a:spLocks noEditPoints="1"/>
              </p:cNvSpPr>
              <p:nvPr/>
            </p:nvSpPr>
            <p:spPr bwMode="auto">
              <a:xfrm>
                <a:off x="15565438" y="-2347913"/>
                <a:ext cx="3922713" cy="3630613"/>
              </a:xfrm>
              <a:custGeom>
                <a:avLst/>
                <a:gdLst>
                  <a:gd name="T0" fmla="*/ 792 w 796"/>
                  <a:gd name="T1" fmla="*/ 215 h 725"/>
                  <a:gd name="T2" fmla="*/ 774 w 796"/>
                  <a:gd name="T3" fmla="*/ 203 h 725"/>
                  <a:gd name="T4" fmla="*/ 436 w 796"/>
                  <a:gd name="T5" fmla="*/ 203 h 725"/>
                  <a:gd name="T6" fmla="*/ 230 w 796"/>
                  <a:gd name="T7" fmla="*/ 0 h 725"/>
                  <a:gd name="T8" fmla="*/ 23 w 796"/>
                  <a:gd name="T9" fmla="*/ 207 h 725"/>
                  <a:gd name="T10" fmla="*/ 108 w 796"/>
                  <a:gd name="T11" fmla="*/ 373 h 725"/>
                  <a:gd name="T12" fmla="*/ 6 w 796"/>
                  <a:gd name="T13" fmla="*/ 528 h 725"/>
                  <a:gd name="T14" fmla="*/ 4 w 796"/>
                  <a:gd name="T15" fmla="*/ 551 h 725"/>
                  <a:gd name="T16" fmla="*/ 23 w 796"/>
                  <a:gd name="T17" fmla="*/ 563 h 725"/>
                  <a:gd name="T18" fmla="*/ 324 w 796"/>
                  <a:gd name="T19" fmla="*/ 563 h 725"/>
                  <a:gd name="T20" fmla="*/ 324 w 796"/>
                  <a:gd name="T21" fmla="*/ 659 h 725"/>
                  <a:gd name="T22" fmla="*/ 230 w 796"/>
                  <a:gd name="T23" fmla="*/ 659 h 725"/>
                  <a:gd name="T24" fmla="*/ 196 w 796"/>
                  <a:gd name="T25" fmla="*/ 692 h 725"/>
                  <a:gd name="T26" fmla="*/ 230 w 796"/>
                  <a:gd name="T27" fmla="*/ 725 h 725"/>
                  <a:gd name="T28" fmla="*/ 507 w 796"/>
                  <a:gd name="T29" fmla="*/ 725 h 725"/>
                  <a:gd name="T30" fmla="*/ 540 w 796"/>
                  <a:gd name="T31" fmla="*/ 692 h 725"/>
                  <a:gd name="T32" fmla="*/ 507 w 796"/>
                  <a:gd name="T33" fmla="*/ 659 h 725"/>
                  <a:gd name="T34" fmla="*/ 408 w 796"/>
                  <a:gd name="T35" fmla="*/ 659 h 725"/>
                  <a:gd name="T36" fmla="*/ 408 w 796"/>
                  <a:gd name="T37" fmla="*/ 563 h 725"/>
                  <a:gd name="T38" fmla="*/ 560 w 796"/>
                  <a:gd name="T39" fmla="*/ 563 h 725"/>
                  <a:gd name="T40" fmla="*/ 579 w 796"/>
                  <a:gd name="T41" fmla="*/ 553 h 725"/>
                  <a:gd name="T42" fmla="*/ 791 w 796"/>
                  <a:gd name="T43" fmla="*/ 239 h 725"/>
                  <a:gd name="T44" fmla="*/ 792 w 796"/>
                  <a:gd name="T45" fmla="*/ 215 h 725"/>
                  <a:gd name="T46" fmla="*/ 415 w 796"/>
                  <a:gd name="T47" fmla="*/ 247 h 725"/>
                  <a:gd name="T48" fmla="*/ 546 w 796"/>
                  <a:gd name="T49" fmla="*/ 247 h 725"/>
                  <a:gd name="T50" fmla="*/ 466 w 796"/>
                  <a:gd name="T51" fmla="*/ 364 h 725"/>
                  <a:gd name="T52" fmla="*/ 335 w 796"/>
                  <a:gd name="T53" fmla="*/ 364 h 725"/>
                  <a:gd name="T54" fmla="*/ 415 w 796"/>
                  <a:gd name="T55" fmla="*/ 247 h 725"/>
                  <a:gd name="T56" fmla="*/ 248 w 796"/>
                  <a:gd name="T57" fmla="*/ 247 h 725"/>
                  <a:gd name="T58" fmla="*/ 371 w 796"/>
                  <a:gd name="T59" fmla="*/ 247 h 725"/>
                  <a:gd name="T60" fmla="*/ 291 w 796"/>
                  <a:gd name="T61" fmla="*/ 364 h 725"/>
                  <a:gd name="T62" fmla="*/ 168 w 796"/>
                  <a:gd name="T63" fmla="*/ 364 h 725"/>
                  <a:gd name="T64" fmla="*/ 248 w 796"/>
                  <a:gd name="T65" fmla="*/ 247 h 725"/>
                  <a:gd name="T66" fmla="*/ 64 w 796"/>
                  <a:gd name="T67" fmla="*/ 517 h 725"/>
                  <a:gd name="T68" fmla="*/ 144 w 796"/>
                  <a:gd name="T69" fmla="*/ 400 h 725"/>
                  <a:gd name="T70" fmla="*/ 267 w 796"/>
                  <a:gd name="T71" fmla="*/ 400 h 725"/>
                  <a:gd name="T72" fmla="*/ 187 w 796"/>
                  <a:gd name="T73" fmla="*/ 517 h 725"/>
                  <a:gd name="T74" fmla="*/ 64 w 796"/>
                  <a:gd name="T75" fmla="*/ 517 h 725"/>
                  <a:gd name="T76" fmla="*/ 231 w 796"/>
                  <a:gd name="T77" fmla="*/ 517 h 725"/>
                  <a:gd name="T78" fmla="*/ 311 w 796"/>
                  <a:gd name="T79" fmla="*/ 400 h 725"/>
                  <a:gd name="T80" fmla="*/ 442 w 796"/>
                  <a:gd name="T81" fmla="*/ 400 h 725"/>
                  <a:gd name="T82" fmla="*/ 362 w 796"/>
                  <a:gd name="T83" fmla="*/ 517 h 725"/>
                  <a:gd name="T84" fmla="*/ 231 w 796"/>
                  <a:gd name="T85" fmla="*/ 517 h 725"/>
                  <a:gd name="T86" fmla="*/ 548 w 796"/>
                  <a:gd name="T87" fmla="*/ 517 h 725"/>
                  <a:gd name="T88" fmla="*/ 404 w 796"/>
                  <a:gd name="T89" fmla="*/ 517 h 725"/>
                  <a:gd name="T90" fmla="*/ 484 w 796"/>
                  <a:gd name="T91" fmla="*/ 400 h 725"/>
                  <a:gd name="T92" fmla="*/ 628 w 796"/>
                  <a:gd name="T93" fmla="*/ 400 h 725"/>
                  <a:gd name="T94" fmla="*/ 548 w 796"/>
                  <a:gd name="T95" fmla="*/ 517 h 725"/>
                  <a:gd name="T96" fmla="*/ 652 w 796"/>
                  <a:gd name="T97" fmla="*/ 364 h 725"/>
                  <a:gd name="T98" fmla="*/ 510 w 796"/>
                  <a:gd name="T99" fmla="*/ 364 h 725"/>
                  <a:gd name="T100" fmla="*/ 590 w 796"/>
                  <a:gd name="T101" fmla="*/ 247 h 725"/>
                  <a:gd name="T102" fmla="*/ 732 w 796"/>
                  <a:gd name="T103" fmla="*/ 247 h 725"/>
                  <a:gd name="T104" fmla="*/ 652 w 796"/>
                  <a:gd name="T105" fmla="*/ 364 h 7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796" h="725">
                    <a:moveTo>
                      <a:pt x="792" y="215"/>
                    </a:moveTo>
                    <a:cubicBezTo>
                      <a:pt x="788" y="208"/>
                      <a:pt x="782" y="203"/>
                      <a:pt x="774" y="203"/>
                    </a:cubicBezTo>
                    <a:lnTo>
                      <a:pt x="436" y="203"/>
                    </a:lnTo>
                    <a:cubicBezTo>
                      <a:pt x="435" y="91"/>
                      <a:pt x="343" y="0"/>
                      <a:pt x="230" y="0"/>
                    </a:cubicBezTo>
                    <a:cubicBezTo>
                      <a:pt x="115" y="0"/>
                      <a:pt x="23" y="92"/>
                      <a:pt x="23" y="207"/>
                    </a:cubicBezTo>
                    <a:cubicBezTo>
                      <a:pt x="23" y="276"/>
                      <a:pt x="56" y="336"/>
                      <a:pt x="108" y="373"/>
                    </a:cubicBezTo>
                    <a:lnTo>
                      <a:pt x="6" y="528"/>
                    </a:lnTo>
                    <a:cubicBezTo>
                      <a:pt x="2" y="535"/>
                      <a:pt x="0" y="543"/>
                      <a:pt x="4" y="551"/>
                    </a:cubicBezTo>
                    <a:cubicBezTo>
                      <a:pt x="8" y="557"/>
                      <a:pt x="15" y="563"/>
                      <a:pt x="23" y="563"/>
                    </a:cubicBezTo>
                    <a:lnTo>
                      <a:pt x="324" y="563"/>
                    </a:lnTo>
                    <a:lnTo>
                      <a:pt x="324" y="659"/>
                    </a:lnTo>
                    <a:lnTo>
                      <a:pt x="230" y="659"/>
                    </a:lnTo>
                    <a:cubicBezTo>
                      <a:pt x="211" y="659"/>
                      <a:pt x="196" y="673"/>
                      <a:pt x="196" y="692"/>
                    </a:cubicBezTo>
                    <a:cubicBezTo>
                      <a:pt x="196" y="711"/>
                      <a:pt x="211" y="725"/>
                      <a:pt x="230" y="725"/>
                    </a:cubicBezTo>
                    <a:lnTo>
                      <a:pt x="507" y="725"/>
                    </a:lnTo>
                    <a:cubicBezTo>
                      <a:pt x="526" y="725"/>
                      <a:pt x="540" y="711"/>
                      <a:pt x="540" y="692"/>
                    </a:cubicBezTo>
                    <a:cubicBezTo>
                      <a:pt x="540" y="673"/>
                      <a:pt x="526" y="659"/>
                      <a:pt x="507" y="659"/>
                    </a:cubicBezTo>
                    <a:lnTo>
                      <a:pt x="408" y="659"/>
                    </a:lnTo>
                    <a:lnTo>
                      <a:pt x="408" y="563"/>
                    </a:lnTo>
                    <a:lnTo>
                      <a:pt x="560" y="563"/>
                    </a:lnTo>
                    <a:cubicBezTo>
                      <a:pt x="567" y="563"/>
                      <a:pt x="574" y="559"/>
                      <a:pt x="579" y="553"/>
                    </a:cubicBezTo>
                    <a:lnTo>
                      <a:pt x="791" y="239"/>
                    </a:lnTo>
                    <a:cubicBezTo>
                      <a:pt x="795" y="231"/>
                      <a:pt x="796" y="223"/>
                      <a:pt x="792" y="215"/>
                    </a:cubicBezTo>
                    <a:close/>
                    <a:moveTo>
                      <a:pt x="415" y="247"/>
                    </a:moveTo>
                    <a:lnTo>
                      <a:pt x="546" y="247"/>
                    </a:lnTo>
                    <a:lnTo>
                      <a:pt x="466" y="364"/>
                    </a:lnTo>
                    <a:lnTo>
                      <a:pt x="335" y="364"/>
                    </a:lnTo>
                    <a:lnTo>
                      <a:pt x="415" y="247"/>
                    </a:lnTo>
                    <a:close/>
                    <a:moveTo>
                      <a:pt x="248" y="247"/>
                    </a:moveTo>
                    <a:lnTo>
                      <a:pt x="371" y="247"/>
                    </a:lnTo>
                    <a:lnTo>
                      <a:pt x="291" y="364"/>
                    </a:lnTo>
                    <a:lnTo>
                      <a:pt x="168" y="364"/>
                    </a:lnTo>
                    <a:lnTo>
                      <a:pt x="248" y="247"/>
                    </a:lnTo>
                    <a:close/>
                    <a:moveTo>
                      <a:pt x="64" y="517"/>
                    </a:moveTo>
                    <a:lnTo>
                      <a:pt x="144" y="400"/>
                    </a:lnTo>
                    <a:lnTo>
                      <a:pt x="267" y="400"/>
                    </a:lnTo>
                    <a:lnTo>
                      <a:pt x="187" y="517"/>
                    </a:lnTo>
                    <a:lnTo>
                      <a:pt x="64" y="517"/>
                    </a:lnTo>
                    <a:close/>
                    <a:moveTo>
                      <a:pt x="231" y="517"/>
                    </a:moveTo>
                    <a:lnTo>
                      <a:pt x="311" y="400"/>
                    </a:lnTo>
                    <a:lnTo>
                      <a:pt x="442" y="400"/>
                    </a:lnTo>
                    <a:lnTo>
                      <a:pt x="362" y="517"/>
                    </a:lnTo>
                    <a:lnTo>
                      <a:pt x="231" y="517"/>
                    </a:lnTo>
                    <a:close/>
                    <a:moveTo>
                      <a:pt x="548" y="517"/>
                    </a:moveTo>
                    <a:lnTo>
                      <a:pt x="404" y="517"/>
                    </a:lnTo>
                    <a:lnTo>
                      <a:pt x="484" y="400"/>
                    </a:lnTo>
                    <a:lnTo>
                      <a:pt x="628" y="400"/>
                    </a:lnTo>
                    <a:lnTo>
                      <a:pt x="548" y="517"/>
                    </a:lnTo>
                    <a:close/>
                    <a:moveTo>
                      <a:pt x="652" y="364"/>
                    </a:moveTo>
                    <a:lnTo>
                      <a:pt x="510" y="364"/>
                    </a:lnTo>
                    <a:lnTo>
                      <a:pt x="590" y="247"/>
                    </a:lnTo>
                    <a:lnTo>
                      <a:pt x="732" y="247"/>
                    </a:lnTo>
                    <a:lnTo>
                      <a:pt x="652" y="36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323232"/>
                  </a:solidFill>
                  <a:effectLst/>
                  <a:uLnTx/>
                  <a:uFillTx/>
                  <a:latin typeface="Unica 77 LL" panose="020B0504010101010104" pitchFamily="34" charset="77"/>
                  <a:ea typeface="+mn-ea"/>
                  <a:cs typeface="+mn-cs"/>
                </a:endParaRPr>
              </a:p>
            </p:txBody>
          </p:sp>
          <p:sp>
            <p:nvSpPr>
              <p:cNvPr id="153" name="Freeform 6">
                <a:extLst>
                  <a:ext uri="{FF2B5EF4-FFF2-40B4-BE49-F238E27FC236}">
                    <a16:creationId xmlns:a16="http://schemas.microsoft.com/office/drawing/2014/main" id="{23EBAE4F-F481-1D44-9B13-2A63C990BBD2}"/>
                  </a:ext>
                </a:extLst>
              </p:cNvPr>
              <p:cNvSpPr>
                <a:spLocks/>
              </p:cNvSpPr>
              <p:nvPr/>
            </p:nvSpPr>
            <p:spPr bwMode="auto">
              <a:xfrm>
                <a:off x="15249525" y="-2784475"/>
                <a:ext cx="547688" cy="550863"/>
              </a:xfrm>
              <a:custGeom>
                <a:avLst/>
                <a:gdLst>
                  <a:gd name="T0" fmla="*/ 87 w 111"/>
                  <a:gd name="T1" fmla="*/ 110 h 110"/>
                  <a:gd name="T2" fmla="*/ 71 w 111"/>
                  <a:gd name="T3" fmla="*/ 103 h 110"/>
                  <a:gd name="T4" fmla="*/ 8 w 111"/>
                  <a:gd name="T5" fmla="*/ 39 h 110"/>
                  <a:gd name="T6" fmla="*/ 8 w 111"/>
                  <a:gd name="T7" fmla="*/ 8 h 110"/>
                  <a:gd name="T8" fmla="*/ 39 w 111"/>
                  <a:gd name="T9" fmla="*/ 8 h 110"/>
                  <a:gd name="T10" fmla="*/ 103 w 111"/>
                  <a:gd name="T11" fmla="*/ 72 h 110"/>
                  <a:gd name="T12" fmla="*/ 103 w 111"/>
                  <a:gd name="T13" fmla="*/ 103 h 110"/>
                  <a:gd name="T14" fmla="*/ 87 w 111"/>
                  <a:gd name="T15" fmla="*/ 110 h 1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1" h="110">
                    <a:moveTo>
                      <a:pt x="87" y="110"/>
                    </a:moveTo>
                    <a:cubicBezTo>
                      <a:pt x="82" y="110"/>
                      <a:pt x="76" y="107"/>
                      <a:pt x="71" y="103"/>
                    </a:cubicBezTo>
                    <a:lnTo>
                      <a:pt x="8" y="39"/>
                    </a:lnTo>
                    <a:cubicBezTo>
                      <a:pt x="0" y="31"/>
                      <a:pt x="0" y="16"/>
                      <a:pt x="8" y="8"/>
                    </a:cubicBezTo>
                    <a:cubicBezTo>
                      <a:pt x="16" y="0"/>
                      <a:pt x="31" y="0"/>
                      <a:pt x="39" y="8"/>
                    </a:cubicBezTo>
                    <a:lnTo>
                      <a:pt x="103" y="72"/>
                    </a:lnTo>
                    <a:cubicBezTo>
                      <a:pt x="111" y="80"/>
                      <a:pt x="111" y="95"/>
                      <a:pt x="103" y="103"/>
                    </a:cubicBezTo>
                    <a:cubicBezTo>
                      <a:pt x="99" y="107"/>
                      <a:pt x="94" y="110"/>
                      <a:pt x="87" y="1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323232"/>
                  </a:solidFill>
                  <a:effectLst/>
                  <a:uLnTx/>
                  <a:uFillTx/>
                  <a:latin typeface="Unica 77 LL" panose="020B0504010101010104" pitchFamily="34" charset="77"/>
                  <a:ea typeface="+mn-ea"/>
                  <a:cs typeface="+mn-cs"/>
                </a:endParaRPr>
              </a:p>
            </p:txBody>
          </p:sp>
          <p:sp>
            <p:nvSpPr>
              <p:cNvPr id="154" name="Freeform 7">
                <a:extLst>
                  <a:ext uri="{FF2B5EF4-FFF2-40B4-BE49-F238E27FC236}">
                    <a16:creationId xmlns:a16="http://schemas.microsoft.com/office/drawing/2014/main" id="{F90E28BE-2B97-3F4A-B101-CA9CAA6FA684}"/>
                  </a:ext>
                </a:extLst>
              </p:cNvPr>
              <p:cNvSpPr>
                <a:spLocks/>
              </p:cNvSpPr>
              <p:nvPr/>
            </p:nvSpPr>
            <p:spPr bwMode="auto">
              <a:xfrm>
                <a:off x="14717713" y="-1747838"/>
                <a:ext cx="669925" cy="301625"/>
              </a:xfrm>
              <a:custGeom>
                <a:avLst/>
                <a:gdLst>
                  <a:gd name="T0" fmla="*/ 112 w 136"/>
                  <a:gd name="T1" fmla="*/ 60 h 60"/>
                  <a:gd name="T2" fmla="*/ 108 w 136"/>
                  <a:gd name="T3" fmla="*/ 60 h 60"/>
                  <a:gd name="T4" fmla="*/ 20 w 136"/>
                  <a:gd name="T5" fmla="*/ 45 h 60"/>
                  <a:gd name="T6" fmla="*/ 2 w 136"/>
                  <a:gd name="T7" fmla="*/ 20 h 60"/>
                  <a:gd name="T8" fmla="*/ 27 w 136"/>
                  <a:gd name="T9" fmla="*/ 1 h 60"/>
                  <a:gd name="T10" fmla="*/ 116 w 136"/>
                  <a:gd name="T11" fmla="*/ 16 h 60"/>
                  <a:gd name="T12" fmla="*/ 135 w 136"/>
                  <a:gd name="T13" fmla="*/ 41 h 60"/>
                  <a:gd name="T14" fmla="*/ 112 w 136"/>
                  <a:gd name="T15" fmla="*/ 60 h 6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6" h="60">
                    <a:moveTo>
                      <a:pt x="112" y="60"/>
                    </a:moveTo>
                    <a:lnTo>
                      <a:pt x="108" y="60"/>
                    </a:lnTo>
                    <a:lnTo>
                      <a:pt x="20" y="45"/>
                    </a:lnTo>
                    <a:cubicBezTo>
                      <a:pt x="8" y="44"/>
                      <a:pt x="0" y="32"/>
                      <a:pt x="2" y="20"/>
                    </a:cubicBezTo>
                    <a:cubicBezTo>
                      <a:pt x="3" y="8"/>
                      <a:pt x="15" y="0"/>
                      <a:pt x="27" y="1"/>
                    </a:cubicBezTo>
                    <a:lnTo>
                      <a:pt x="116" y="16"/>
                    </a:lnTo>
                    <a:cubicBezTo>
                      <a:pt x="128" y="17"/>
                      <a:pt x="136" y="29"/>
                      <a:pt x="135" y="41"/>
                    </a:cubicBezTo>
                    <a:cubicBezTo>
                      <a:pt x="132" y="52"/>
                      <a:pt x="123" y="60"/>
                      <a:pt x="112" y="6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323232"/>
                  </a:solidFill>
                  <a:effectLst/>
                  <a:uLnTx/>
                  <a:uFillTx/>
                  <a:latin typeface="Unica 77 LL" panose="020B0504010101010104" pitchFamily="34" charset="77"/>
                  <a:ea typeface="+mn-ea"/>
                  <a:cs typeface="+mn-cs"/>
                </a:endParaRPr>
              </a:p>
            </p:txBody>
          </p:sp>
          <p:sp>
            <p:nvSpPr>
              <p:cNvPr id="155" name="Freeform 8">
                <a:extLst>
                  <a:ext uri="{FF2B5EF4-FFF2-40B4-BE49-F238E27FC236}">
                    <a16:creationId xmlns:a16="http://schemas.microsoft.com/office/drawing/2014/main" id="{0D6D2674-C22A-A747-8962-0618CF789A02}"/>
                  </a:ext>
                </a:extLst>
              </p:cNvPr>
              <p:cNvSpPr>
                <a:spLocks/>
              </p:cNvSpPr>
              <p:nvPr/>
            </p:nvSpPr>
            <p:spPr bwMode="auto">
              <a:xfrm>
                <a:off x="14874875" y="-806450"/>
                <a:ext cx="641350" cy="441325"/>
              </a:xfrm>
              <a:custGeom>
                <a:avLst/>
                <a:gdLst>
                  <a:gd name="T0" fmla="*/ 26 w 130"/>
                  <a:gd name="T1" fmla="*/ 88 h 88"/>
                  <a:gd name="T2" fmla="*/ 6 w 130"/>
                  <a:gd name="T3" fmla="*/ 76 h 88"/>
                  <a:gd name="T4" fmla="*/ 15 w 130"/>
                  <a:gd name="T5" fmla="*/ 47 h 88"/>
                  <a:gd name="T6" fmla="*/ 95 w 130"/>
                  <a:gd name="T7" fmla="*/ 5 h 88"/>
                  <a:gd name="T8" fmla="*/ 124 w 130"/>
                  <a:gd name="T9" fmla="*/ 15 h 88"/>
                  <a:gd name="T10" fmla="*/ 115 w 130"/>
                  <a:gd name="T11" fmla="*/ 44 h 88"/>
                  <a:gd name="T12" fmla="*/ 35 w 130"/>
                  <a:gd name="T13" fmla="*/ 85 h 88"/>
                  <a:gd name="T14" fmla="*/ 26 w 130"/>
                  <a:gd name="T15" fmla="*/ 88 h 8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0" h="88">
                    <a:moveTo>
                      <a:pt x="26" y="88"/>
                    </a:moveTo>
                    <a:cubicBezTo>
                      <a:pt x="18" y="88"/>
                      <a:pt x="10" y="84"/>
                      <a:pt x="6" y="76"/>
                    </a:cubicBezTo>
                    <a:cubicBezTo>
                      <a:pt x="0" y="65"/>
                      <a:pt x="4" y="52"/>
                      <a:pt x="15" y="47"/>
                    </a:cubicBezTo>
                    <a:lnTo>
                      <a:pt x="95" y="5"/>
                    </a:lnTo>
                    <a:cubicBezTo>
                      <a:pt x="106" y="0"/>
                      <a:pt x="119" y="4"/>
                      <a:pt x="124" y="15"/>
                    </a:cubicBezTo>
                    <a:cubicBezTo>
                      <a:pt x="130" y="25"/>
                      <a:pt x="126" y="39"/>
                      <a:pt x="115" y="44"/>
                    </a:cubicBezTo>
                    <a:lnTo>
                      <a:pt x="35" y="85"/>
                    </a:lnTo>
                    <a:cubicBezTo>
                      <a:pt x="32" y="88"/>
                      <a:pt x="30" y="88"/>
                      <a:pt x="26" y="8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323232"/>
                  </a:solidFill>
                  <a:effectLst/>
                  <a:uLnTx/>
                  <a:uFillTx/>
                  <a:latin typeface="Unica 77 LL" panose="020B0504010101010104" pitchFamily="34" charset="77"/>
                  <a:ea typeface="+mn-ea"/>
                  <a:cs typeface="+mn-cs"/>
                </a:endParaRPr>
              </a:p>
            </p:txBody>
          </p:sp>
          <p:sp>
            <p:nvSpPr>
              <p:cNvPr id="156" name="Freeform 9">
                <a:extLst>
                  <a:ext uri="{FF2B5EF4-FFF2-40B4-BE49-F238E27FC236}">
                    <a16:creationId xmlns:a16="http://schemas.microsoft.com/office/drawing/2014/main" id="{F1FCFDE1-E0D0-6E49-9393-717D87489886}"/>
                  </a:ext>
                </a:extLst>
              </p:cNvPr>
              <p:cNvSpPr>
                <a:spLocks/>
              </p:cNvSpPr>
              <p:nvPr/>
            </p:nvSpPr>
            <p:spPr bwMode="auto">
              <a:xfrm>
                <a:off x="17822863" y="-2282825"/>
                <a:ext cx="635000" cy="439738"/>
              </a:xfrm>
              <a:custGeom>
                <a:avLst/>
                <a:gdLst>
                  <a:gd name="T0" fmla="*/ 25 w 129"/>
                  <a:gd name="T1" fmla="*/ 88 h 88"/>
                  <a:gd name="T2" fmla="*/ 5 w 129"/>
                  <a:gd name="T3" fmla="*/ 76 h 88"/>
                  <a:gd name="T4" fmla="*/ 14 w 129"/>
                  <a:gd name="T5" fmla="*/ 47 h 88"/>
                  <a:gd name="T6" fmla="*/ 94 w 129"/>
                  <a:gd name="T7" fmla="*/ 6 h 88"/>
                  <a:gd name="T8" fmla="*/ 124 w 129"/>
                  <a:gd name="T9" fmla="*/ 15 h 88"/>
                  <a:gd name="T10" fmla="*/ 114 w 129"/>
                  <a:gd name="T11" fmla="*/ 44 h 88"/>
                  <a:gd name="T12" fmla="*/ 34 w 129"/>
                  <a:gd name="T13" fmla="*/ 86 h 88"/>
                  <a:gd name="T14" fmla="*/ 25 w 129"/>
                  <a:gd name="T15" fmla="*/ 88 h 8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9" h="88">
                    <a:moveTo>
                      <a:pt x="25" y="88"/>
                    </a:moveTo>
                    <a:cubicBezTo>
                      <a:pt x="17" y="88"/>
                      <a:pt x="9" y="84"/>
                      <a:pt x="5" y="76"/>
                    </a:cubicBezTo>
                    <a:cubicBezTo>
                      <a:pt x="0" y="66"/>
                      <a:pt x="4" y="52"/>
                      <a:pt x="14" y="47"/>
                    </a:cubicBezTo>
                    <a:lnTo>
                      <a:pt x="94" y="6"/>
                    </a:lnTo>
                    <a:cubicBezTo>
                      <a:pt x="105" y="0"/>
                      <a:pt x="118" y="4"/>
                      <a:pt x="124" y="15"/>
                    </a:cubicBezTo>
                    <a:cubicBezTo>
                      <a:pt x="129" y="26"/>
                      <a:pt x="125" y="39"/>
                      <a:pt x="114" y="44"/>
                    </a:cubicBezTo>
                    <a:lnTo>
                      <a:pt x="34" y="86"/>
                    </a:lnTo>
                    <a:cubicBezTo>
                      <a:pt x="32" y="88"/>
                      <a:pt x="28" y="88"/>
                      <a:pt x="25" y="8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323232"/>
                  </a:solidFill>
                  <a:effectLst/>
                  <a:uLnTx/>
                  <a:uFillTx/>
                  <a:latin typeface="Unica 77 LL" panose="020B0504010101010104" pitchFamily="34" charset="77"/>
                  <a:ea typeface="+mn-ea"/>
                  <a:cs typeface="+mn-cs"/>
                </a:endParaRPr>
              </a:p>
            </p:txBody>
          </p:sp>
          <p:sp>
            <p:nvSpPr>
              <p:cNvPr id="157" name="Freeform 10">
                <a:extLst>
                  <a:ext uri="{FF2B5EF4-FFF2-40B4-BE49-F238E27FC236}">
                    <a16:creationId xmlns:a16="http://schemas.microsoft.com/office/drawing/2014/main" id="{5CFCE7CF-ED14-0543-88E9-3D7668DF1742}"/>
                  </a:ext>
                </a:extLst>
              </p:cNvPr>
              <p:cNvSpPr>
                <a:spLocks/>
              </p:cNvSpPr>
              <p:nvPr/>
            </p:nvSpPr>
            <p:spPr bwMode="auto">
              <a:xfrm>
                <a:off x="17216438" y="-3109913"/>
                <a:ext cx="447675" cy="636588"/>
              </a:xfrm>
              <a:custGeom>
                <a:avLst/>
                <a:gdLst>
                  <a:gd name="T0" fmla="*/ 24 w 91"/>
                  <a:gd name="T1" fmla="*/ 127 h 127"/>
                  <a:gd name="T2" fmla="*/ 15 w 91"/>
                  <a:gd name="T3" fmla="*/ 124 h 127"/>
                  <a:gd name="T4" fmla="*/ 5 w 91"/>
                  <a:gd name="T5" fmla="*/ 95 h 127"/>
                  <a:gd name="T6" fmla="*/ 47 w 91"/>
                  <a:gd name="T7" fmla="*/ 15 h 127"/>
                  <a:gd name="T8" fmla="*/ 76 w 91"/>
                  <a:gd name="T9" fmla="*/ 5 h 127"/>
                  <a:gd name="T10" fmla="*/ 85 w 91"/>
                  <a:gd name="T11" fmla="*/ 35 h 127"/>
                  <a:gd name="T12" fmla="*/ 44 w 91"/>
                  <a:gd name="T13" fmla="*/ 115 h 127"/>
                  <a:gd name="T14" fmla="*/ 24 w 91"/>
                  <a:gd name="T15" fmla="*/ 127 h 12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1" h="127">
                    <a:moveTo>
                      <a:pt x="24" y="127"/>
                    </a:moveTo>
                    <a:cubicBezTo>
                      <a:pt x="21" y="127"/>
                      <a:pt x="17" y="125"/>
                      <a:pt x="15" y="124"/>
                    </a:cubicBezTo>
                    <a:cubicBezTo>
                      <a:pt x="4" y="119"/>
                      <a:pt x="0" y="105"/>
                      <a:pt x="5" y="95"/>
                    </a:cubicBezTo>
                    <a:lnTo>
                      <a:pt x="47" y="15"/>
                    </a:lnTo>
                    <a:cubicBezTo>
                      <a:pt x="52" y="4"/>
                      <a:pt x="65" y="0"/>
                      <a:pt x="76" y="5"/>
                    </a:cubicBezTo>
                    <a:cubicBezTo>
                      <a:pt x="87" y="11"/>
                      <a:pt x="91" y="24"/>
                      <a:pt x="85" y="35"/>
                    </a:cubicBezTo>
                    <a:lnTo>
                      <a:pt x="44" y="115"/>
                    </a:lnTo>
                    <a:cubicBezTo>
                      <a:pt x="39" y="121"/>
                      <a:pt x="32" y="127"/>
                      <a:pt x="24" y="1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323232"/>
                  </a:solidFill>
                  <a:effectLst/>
                  <a:uLnTx/>
                  <a:uFillTx/>
                  <a:latin typeface="Unica 77 LL" panose="020B0504010101010104" pitchFamily="34" charset="77"/>
                  <a:ea typeface="+mn-ea"/>
                  <a:cs typeface="+mn-cs"/>
                </a:endParaRPr>
              </a:p>
            </p:txBody>
          </p:sp>
          <p:sp>
            <p:nvSpPr>
              <p:cNvPr id="158" name="Freeform 11">
                <a:extLst>
                  <a:ext uri="{FF2B5EF4-FFF2-40B4-BE49-F238E27FC236}">
                    <a16:creationId xmlns:a16="http://schemas.microsoft.com/office/drawing/2014/main" id="{E733360C-D83A-5043-8A26-2E9DB16106AF}"/>
                  </a:ext>
                </a:extLst>
              </p:cNvPr>
              <p:cNvSpPr>
                <a:spLocks/>
              </p:cNvSpPr>
              <p:nvPr/>
            </p:nvSpPr>
            <p:spPr bwMode="auto">
              <a:xfrm>
                <a:off x="16284575" y="-3305175"/>
                <a:ext cx="300038" cy="676275"/>
              </a:xfrm>
              <a:custGeom>
                <a:avLst/>
                <a:gdLst>
                  <a:gd name="T0" fmla="*/ 37 w 61"/>
                  <a:gd name="T1" fmla="*/ 135 h 135"/>
                  <a:gd name="T2" fmla="*/ 16 w 61"/>
                  <a:gd name="T3" fmla="*/ 116 h 135"/>
                  <a:gd name="T4" fmla="*/ 1 w 61"/>
                  <a:gd name="T5" fmla="*/ 27 h 135"/>
                  <a:gd name="T6" fmla="*/ 20 w 61"/>
                  <a:gd name="T7" fmla="*/ 2 h 135"/>
                  <a:gd name="T8" fmla="*/ 45 w 61"/>
                  <a:gd name="T9" fmla="*/ 20 h 135"/>
                  <a:gd name="T10" fmla="*/ 60 w 61"/>
                  <a:gd name="T11" fmla="*/ 110 h 135"/>
                  <a:gd name="T12" fmla="*/ 41 w 61"/>
                  <a:gd name="T13" fmla="*/ 135 h 135"/>
                  <a:gd name="T14" fmla="*/ 37 w 61"/>
                  <a:gd name="T15" fmla="*/ 135 h 1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1" h="135">
                    <a:moveTo>
                      <a:pt x="37" y="135"/>
                    </a:moveTo>
                    <a:cubicBezTo>
                      <a:pt x="26" y="135"/>
                      <a:pt x="17" y="127"/>
                      <a:pt x="16" y="116"/>
                    </a:cubicBezTo>
                    <a:lnTo>
                      <a:pt x="1" y="27"/>
                    </a:lnTo>
                    <a:cubicBezTo>
                      <a:pt x="0" y="15"/>
                      <a:pt x="8" y="4"/>
                      <a:pt x="20" y="2"/>
                    </a:cubicBezTo>
                    <a:cubicBezTo>
                      <a:pt x="32" y="0"/>
                      <a:pt x="42" y="8"/>
                      <a:pt x="45" y="20"/>
                    </a:cubicBezTo>
                    <a:lnTo>
                      <a:pt x="60" y="110"/>
                    </a:lnTo>
                    <a:cubicBezTo>
                      <a:pt x="61" y="122"/>
                      <a:pt x="53" y="132"/>
                      <a:pt x="41" y="135"/>
                    </a:cubicBezTo>
                    <a:lnTo>
                      <a:pt x="37" y="13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323232"/>
                  </a:solidFill>
                  <a:effectLst/>
                  <a:uLnTx/>
                  <a:uFillTx/>
                  <a:latin typeface="Unica 77 LL" panose="020B0504010101010104" pitchFamily="34" charset="77"/>
                  <a:ea typeface="+mn-ea"/>
                  <a:cs typeface="+mn-cs"/>
                </a:endParaRPr>
              </a:p>
            </p:txBody>
          </p:sp>
        </p:grpSp>
        <p:pic>
          <p:nvPicPr>
            <p:cNvPr id="159" name="Graphic 158">
              <a:extLst>
                <a:ext uri="{FF2B5EF4-FFF2-40B4-BE49-F238E27FC236}">
                  <a16:creationId xmlns:a16="http://schemas.microsoft.com/office/drawing/2014/main" id="{C480DE0D-E2C1-A744-B624-B6DF1E3B81F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126564" y="2008178"/>
              <a:ext cx="185200" cy="157139"/>
            </a:xfrm>
            <a:prstGeom prst="rect">
              <a:avLst/>
            </a:prstGeom>
          </p:spPr>
        </p:pic>
      </p:grpSp>
      <p:sp>
        <p:nvSpPr>
          <p:cNvPr id="93" name="Solar streg">
            <a:extLst>
              <a:ext uri="{FF2B5EF4-FFF2-40B4-BE49-F238E27FC236}">
                <a16:creationId xmlns:a16="http://schemas.microsoft.com/office/drawing/2014/main" id="{954F8D0D-0145-F344-B3AB-23EF97C6BDBE}"/>
              </a:ext>
            </a:extLst>
          </p:cNvPr>
          <p:cNvSpPr>
            <a:spLocks/>
          </p:cNvSpPr>
          <p:nvPr/>
        </p:nvSpPr>
        <p:spPr bwMode="auto">
          <a:xfrm rot="2232960">
            <a:off x="10431682" y="4157336"/>
            <a:ext cx="68698" cy="32059"/>
          </a:xfrm>
          <a:custGeom>
            <a:avLst/>
            <a:gdLst>
              <a:gd name="T0" fmla="*/ 112 w 136"/>
              <a:gd name="T1" fmla="*/ 60 h 60"/>
              <a:gd name="T2" fmla="*/ 108 w 136"/>
              <a:gd name="T3" fmla="*/ 60 h 60"/>
              <a:gd name="T4" fmla="*/ 20 w 136"/>
              <a:gd name="T5" fmla="*/ 45 h 60"/>
              <a:gd name="T6" fmla="*/ 2 w 136"/>
              <a:gd name="T7" fmla="*/ 20 h 60"/>
              <a:gd name="T8" fmla="*/ 27 w 136"/>
              <a:gd name="T9" fmla="*/ 1 h 60"/>
              <a:gd name="T10" fmla="*/ 116 w 136"/>
              <a:gd name="T11" fmla="*/ 16 h 60"/>
              <a:gd name="T12" fmla="*/ 135 w 136"/>
              <a:gd name="T13" fmla="*/ 41 h 60"/>
              <a:gd name="T14" fmla="*/ 112 w 136"/>
              <a:gd name="T15" fmla="*/ 60 h 6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6" h="60">
                <a:moveTo>
                  <a:pt x="112" y="60"/>
                </a:moveTo>
                <a:lnTo>
                  <a:pt x="108" y="60"/>
                </a:lnTo>
                <a:lnTo>
                  <a:pt x="20" y="45"/>
                </a:lnTo>
                <a:cubicBezTo>
                  <a:pt x="8" y="44"/>
                  <a:pt x="0" y="32"/>
                  <a:pt x="2" y="20"/>
                </a:cubicBezTo>
                <a:cubicBezTo>
                  <a:pt x="3" y="8"/>
                  <a:pt x="15" y="0"/>
                  <a:pt x="27" y="1"/>
                </a:cubicBezTo>
                <a:lnTo>
                  <a:pt x="116" y="16"/>
                </a:lnTo>
                <a:cubicBezTo>
                  <a:pt x="128" y="17"/>
                  <a:pt x="136" y="29"/>
                  <a:pt x="135" y="41"/>
                </a:cubicBezTo>
                <a:cubicBezTo>
                  <a:pt x="132" y="52"/>
                  <a:pt x="123" y="60"/>
                  <a:pt x="112" y="60"/>
                </a:cubicBezTo>
                <a:close/>
              </a:path>
            </a:pathLst>
          </a:custGeom>
          <a:solidFill>
            <a:schemeClr val="accent5"/>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323232"/>
              </a:solidFill>
              <a:effectLst/>
              <a:uLnTx/>
              <a:uFillTx/>
              <a:latin typeface="Unica 77 LL" panose="020B0504010101010104" pitchFamily="34" charset="77"/>
              <a:ea typeface="+mn-ea"/>
              <a:cs typeface="+mn-cs"/>
            </a:endParaRPr>
          </a:p>
        </p:txBody>
      </p:sp>
      <p:sp>
        <p:nvSpPr>
          <p:cNvPr id="94" name="Solar streg">
            <a:extLst>
              <a:ext uri="{FF2B5EF4-FFF2-40B4-BE49-F238E27FC236}">
                <a16:creationId xmlns:a16="http://schemas.microsoft.com/office/drawing/2014/main" id="{C2DF6005-6DEE-C449-ACC5-701038A4EFD0}"/>
              </a:ext>
            </a:extLst>
          </p:cNvPr>
          <p:cNvSpPr>
            <a:spLocks/>
          </p:cNvSpPr>
          <p:nvPr/>
        </p:nvSpPr>
        <p:spPr bwMode="auto">
          <a:xfrm rot="5787326">
            <a:off x="10585121" y="4138620"/>
            <a:ext cx="68698" cy="32059"/>
          </a:xfrm>
          <a:custGeom>
            <a:avLst/>
            <a:gdLst>
              <a:gd name="T0" fmla="*/ 112 w 136"/>
              <a:gd name="T1" fmla="*/ 60 h 60"/>
              <a:gd name="T2" fmla="*/ 108 w 136"/>
              <a:gd name="T3" fmla="*/ 60 h 60"/>
              <a:gd name="T4" fmla="*/ 20 w 136"/>
              <a:gd name="T5" fmla="*/ 45 h 60"/>
              <a:gd name="T6" fmla="*/ 2 w 136"/>
              <a:gd name="T7" fmla="*/ 20 h 60"/>
              <a:gd name="T8" fmla="*/ 27 w 136"/>
              <a:gd name="T9" fmla="*/ 1 h 60"/>
              <a:gd name="T10" fmla="*/ 116 w 136"/>
              <a:gd name="T11" fmla="*/ 16 h 60"/>
              <a:gd name="T12" fmla="*/ 135 w 136"/>
              <a:gd name="T13" fmla="*/ 41 h 60"/>
              <a:gd name="T14" fmla="*/ 112 w 136"/>
              <a:gd name="T15" fmla="*/ 60 h 6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6" h="60">
                <a:moveTo>
                  <a:pt x="112" y="60"/>
                </a:moveTo>
                <a:lnTo>
                  <a:pt x="108" y="60"/>
                </a:lnTo>
                <a:lnTo>
                  <a:pt x="20" y="45"/>
                </a:lnTo>
                <a:cubicBezTo>
                  <a:pt x="8" y="44"/>
                  <a:pt x="0" y="32"/>
                  <a:pt x="2" y="20"/>
                </a:cubicBezTo>
                <a:cubicBezTo>
                  <a:pt x="3" y="8"/>
                  <a:pt x="15" y="0"/>
                  <a:pt x="27" y="1"/>
                </a:cubicBezTo>
                <a:lnTo>
                  <a:pt x="116" y="16"/>
                </a:lnTo>
                <a:cubicBezTo>
                  <a:pt x="128" y="17"/>
                  <a:pt x="136" y="29"/>
                  <a:pt x="135" y="41"/>
                </a:cubicBezTo>
                <a:cubicBezTo>
                  <a:pt x="132" y="52"/>
                  <a:pt x="123" y="60"/>
                  <a:pt x="112" y="60"/>
                </a:cubicBezTo>
                <a:close/>
              </a:path>
            </a:pathLst>
          </a:custGeom>
          <a:solidFill>
            <a:schemeClr val="accent5"/>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u="none" strike="noStrike" kern="1200" cap="none" spc="0" normalizeH="0" baseline="0" noProof="0">
              <a:ln>
                <a:noFill/>
              </a:ln>
              <a:solidFill>
                <a:srgbClr val="323232"/>
              </a:solidFill>
              <a:effectLst/>
              <a:uLnTx/>
              <a:uFillTx/>
              <a:latin typeface="Unica 77 LL" panose="020B0504010101010104" pitchFamily="34" charset="77"/>
              <a:ea typeface="+mn-ea"/>
              <a:cs typeface="+mn-cs"/>
            </a:endParaRPr>
          </a:p>
        </p:txBody>
      </p:sp>
      <p:sp>
        <p:nvSpPr>
          <p:cNvPr id="21" name="Freeform 20">
            <a:extLst>
              <a:ext uri="{FF2B5EF4-FFF2-40B4-BE49-F238E27FC236}">
                <a16:creationId xmlns:a16="http://schemas.microsoft.com/office/drawing/2014/main" id="{7B0F388A-A597-F74F-A807-D570319E4EF3}"/>
              </a:ext>
            </a:extLst>
          </p:cNvPr>
          <p:cNvSpPr/>
          <p:nvPr/>
        </p:nvSpPr>
        <p:spPr>
          <a:xfrm>
            <a:off x="10988761" y="4360876"/>
            <a:ext cx="127810" cy="128609"/>
          </a:xfrm>
          <a:custGeom>
            <a:avLst/>
            <a:gdLst>
              <a:gd name="connsiteX0" fmla="*/ 117722 w 127810"/>
              <a:gd name="connsiteY0" fmla="*/ 63434 h 128609"/>
              <a:gd name="connsiteX1" fmla="*/ 93284 w 127810"/>
              <a:gd name="connsiteY1" fmla="*/ 55731 h 128609"/>
              <a:gd name="connsiteX2" fmla="*/ 85295 w 127810"/>
              <a:gd name="connsiteY2" fmla="*/ 56334 h 128609"/>
              <a:gd name="connsiteX3" fmla="*/ 77910 w 127810"/>
              <a:gd name="connsiteY3" fmla="*/ 48028 h 128609"/>
              <a:gd name="connsiteX4" fmla="*/ 83885 w 127810"/>
              <a:gd name="connsiteY4" fmla="*/ 44209 h 128609"/>
              <a:gd name="connsiteX5" fmla="*/ 96171 w 127810"/>
              <a:gd name="connsiteY5" fmla="*/ 43875 h 128609"/>
              <a:gd name="connsiteX6" fmla="*/ 101542 w 127810"/>
              <a:gd name="connsiteY6" fmla="*/ 44075 h 128609"/>
              <a:gd name="connsiteX7" fmla="*/ 115373 w 127810"/>
              <a:gd name="connsiteY7" fmla="*/ 36975 h 128609"/>
              <a:gd name="connsiteX8" fmla="*/ 114970 w 127810"/>
              <a:gd name="connsiteY8" fmla="*/ 28468 h 128609"/>
              <a:gd name="connsiteX9" fmla="*/ 84691 w 127810"/>
              <a:gd name="connsiteY9" fmla="*/ 3550 h 128609"/>
              <a:gd name="connsiteX10" fmla="*/ 65355 w 127810"/>
              <a:gd name="connsiteY10" fmla="*/ 0 h 128609"/>
              <a:gd name="connsiteX11" fmla="*/ 36218 w 127810"/>
              <a:gd name="connsiteY11" fmla="*/ 22708 h 128609"/>
              <a:gd name="connsiteX12" fmla="*/ 46355 w 127810"/>
              <a:gd name="connsiteY12" fmla="*/ 54458 h 128609"/>
              <a:gd name="connsiteX13" fmla="*/ 42797 w 127810"/>
              <a:gd name="connsiteY13" fmla="*/ 64840 h 128609"/>
              <a:gd name="connsiteX14" fmla="*/ 36486 w 127810"/>
              <a:gd name="connsiteY14" fmla="*/ 61625 h 128609"/>
              <a:gd name="connsiteX15" fmla="*/ 30041 w 127810"/>
              <a:gd name="connsiteY15" fmla="*/ 51176 h 128609"/>
              <a:gd name="connsiteX16" fmla="*/ 14465 w 127810"/>
              <a:gd name="connsiteY16" fmla="*/ 37980 h 128609"/>
              <a:gd name="connsiteX17" fmla="*/ 7348 w 127810"/>
              <a:gd name="connsiteY17" fmla="*/ 42602 h 128609"/>
              <a:gd name="connsiteX18" fmla="*/ 836 w 127810"/>
              <a:gd name="connsiteY18" fmla="*/ 81185 h 128609"/>
              <a:gd name="connsiteX19" fmla="*/ 31518 w 127810"/>
              <a:gd name="connsiteY19" fmla="*/ 115614 h 128609"/>
              <a:gd name="connsiteX20" fmla="*/ 41656 w 127810"/>
              <a:gd name="connsiteY20" fmla="*/ 113471 h 128609"/>
              <a:gd name="connsiteX21" fmla="*/ 64012 w 127810"/>
              <a:gd name="connsiteY21" fmla="*/ 89089 h 128609"/>
              <a:gd name="connsiteX22" fmla="*/ 65288 w 127810"/>
              <a:gd name="connsiteY22" fmla="*/ 89156 h 128609"/>
              <a:gd name="connsiteX23" fmla="*/ 75023 w 127810"/>
              <a:gd name="connsiteY23" fmla="*/ 86945 h 128609"/>
              <a:gd name="connsiteX24" fmla="*/ 75292 w 127810"/>
              <a:gd name="connsiteY24" fmla="*/ 93778 h 128609"/>
              <a:gd name="connsiteX25" fmla="*/ 69451 w 127810"/>
              <a:gd name="connsiteY25" fmla="*/ 104562 h 128609"/>
              <a:gd name="connsiteX26" fmla="*/ 65825 w 127810"/>
              <a:gd name="connsiteY26" fmla="*/ 124590 h 128609"/>
              <a:gd name="connsiteX27" fmla="*/ 75829 w 127810"/>
              <a:gd name="connsiteY27" fmla="*/ 128609 h 128609"/>
              <a:gd name="connsiteX28" fmla="*/ 110136 w 127810"/>
              <a:gd name="connsiteY28" fmla="*/ 114811 h 128609"/>
              <a:gd name="connsiteX29" fmla="*/ 127793 w 127810"/>
              <a:gd name="connsiteY29" fmla="*/ 82256 h 128609"/>
              <a:gd name="connsiteX30" fmla="*/ 117722 w 127810"/>
              <a:gd name="connsiteY30" fmla="*/ 63434 h 128609"/>
              <a:gd name="connsiteX31" fmla="*/ 117722 w 127810"/>
              <a:gd name="connsiteY31" fmla="*/ 63434 h 128609"/>
              <a:gd name="connsiteX32" fmla="*/ 35748 w 127810"/>
              <a:gd name="connsiteY32" fmla="*/ 99739 h 128609"/>
              <a:gd name="connsiteX33" fmla="*/ 31451 w 127810"/>
              <a:gd name="connsiteY33" fmla="*/ 100677 h 128609"/>
              <a:gd name="connsiteX34" fmla="*/ 15539 w 127810"/>
              <a:gd name="connsiteY34" fmla="*/ 78438 h 128609"/>
              <a:gd name="connsiteX35" fmla="*/ 16681 w 127810"/>
              <a:gd name="connsiteY35" fmla="*/ 58142 h 128609"/>
              <a:gd name="connsiteX36" fmla="*/ 25073 w 127810"/>
              <a:gd name="connsiteY36" fmla="*/ 71472 h 128609"/>
              <a:gd name="connsiteX37" fmla="*/ 47295 w 127810"/>
              <a:gd name="connsiteY37" fmla="*/ 80381 h 128609"/>
              <a:gd name="connsiteX38" fmla="*/ 50048 w 127810"/>
              <a:gd name="connsiteY38" fmla="*/ 83328 h 128609"/>
              <a:gd name="connsiteX39" fmla="*/ 35748 w 127810"/>
              <a:gd name="connsiteY39" fmla="*/ 99739 h 128609"/>
              <a:gd name="connsiteX40" fmla="*/ 35748 w 127810"/>
              <a:gd name="connsiteY40" fmla="*/ 99739 h 128609"/>
              <a:gd name="connsiteX41" fmla="*/ 65221 w 127810"/>
              <a:gd name="connsiteY41" fmla="*/ 74218 h 128609"/>
              <a:gd name="connsiteX42" fmla="*/ 57702 w 127810"/>
              <a:gd name="connsiteY42" fmla="*/ 66716 h 128609"/>
              <a:gd name="connsiteX43" fmla="*/ 65221 w 127810"/>
              <a:gd name="connsiteY43" fmla="*/ 59214 h 128609"/>
              <a:gd name="connsiteX44" fmla="*/ 72740 w 127810"/>
              <a:gd name="connsiteY44" fmla="*/ 66716 h 128609"/>
              <a:gd name="connsiteX45" fmla="*/ 65221 w 127810"/>
              <a:gd name="connsiteY45" fmla="*/ 74218 h 128609"/>
              <a:gd name="connsiteX46" fmla="*/ 61931 w 127810"/>
              <a:gd name="connsiteY46" fmla="*/ 44477 h 128609"/>
              <a:gd name="connsiteX47" fmla="*/ 58306 w 127810"/>
              <a:gd name="connsiteY47" fmla="*/ 45348 h 128609"/>
              <a:gd name="connsiteX48" fmla="*/ 51122 w 127810"/>
              <a:gd name="connsiteY48" fmla="*/ 24583 h 128609"/>
              <a:gd name="connsiteX49" fmla="*/ 65355 w 127810"/>
              <a:gd name="connsiteY49" fmla="*/ 15071 h 128609"/>
              <a:gd name="connsiteX50" fmla="*/ 79656 w 127810"/>
              <a:gd name="connsiteY50" fmla="*/ 17751 h 128609"/>
              <a:gd name="connsiteX51" fmla="*/ 96708 w 127810"/>
              <a:gd name="connsiteY51" fmla="*/ 28937 h 128609"/>
              <a:gd name="connsiteX52" fmla="*/ 90196 w 127810"/>
              <a:gd name="connsiteY52" fmla="*/ 28736 h 128609"/>
              <a:gd name="connsiteX53" fmla="*/ 80931 w 127810"/>
              <a:gd name="connsiteY53" fmla="*/ 29540 h 128609"/>
              <a:gd name="connsiteX54" fmla="*/ 61931 w 127810"/>
              <a:gd name="connsiteY54" fmla="*/ 44477 h 128609"/>
              <a:gd name="connsiteX55" fmla="*/ 61931 w 127810"/>
              <a:gd name="connsiteY55" fmla="*/ 44477 h 128609"/>
              <a:gd name="connsiteX56" fmla="*/ 100334 w 127810"/>
              <a:gd name="connsiteY56" fmla="*/ 103490 h 128609"/>
              <a:gd name="connsiteX57" fmla="*/ 82140 w 127810"/>
              <a:gd name="connsiteY57" fmla="*/ 112667 h 128609"/>
              <a:gd name="connsiteX58" fmla="*/ 89525 w 127810"/>
              <a:gd name="connsiteY58" fmla="*/ 98734 h 128609"/>
              <a:gd name="connsiteX59" fmla="*/ 86235 w 127810"/>
              <a:gd name="connsiteY59" fmla="*/ 75156 h 128609"/>
              <a:gd name="connsiteX60" fmla="*/ 87443 w 127810"/>
              <a:gd name="connsiteY60" fmla="*/ 71204 h 128609"/>
              <a:gd name="connsiteX61" fmla="*/ 93352 w 127810"/>
              <a:gd name="connsiteY61" fmla="*/ 70735 h 128609"/>
              <a:gd name="connsiteX62" fmla="*/ 108726 w 127810"/>
              <a:gd name="connsiteY62" fmla="*/ 75424 h 128609"/>
              <a:gd name="connsiteX63" fmla="*/ 112821 w 127810"/>
              <a:gd name="connsiteY63" fmla="*/ 82792 h 128609"/>
              <a:gd name="connsiteX64" fmla="*/ 100334 w 127810"/>
              <a:gd name="connsiteY64" fmla="*/ 103490 h 128609"/>
              <a:gd name="connsiteX65" fmla="*/ 100334 w 127810"/>
              <a:gd name="connsiteY65" fmla="*/ 103490 h 12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127810" h="128609">
                <a:moveTo>
                  <a:pt x="117722" y="63434"/>
                </a:moveTo>
                <a:cubicBezTo>
                  <a:pt x="110942" y="58343"/>
                  <a:pt x="102684" y="55731"/>
                  <a:pt x="93284" y="55731"/>
                </a:cubicBezTo>
                <a:cubicBezTo>
                  <a:pt x="90532" y="55731"/>
                  <a:pt x="87846" y="55932"/>
                  <a:pt x="85295" y="56334"/>
                </a:cubicBezTo>
                <a:cubicBezTo>
                  <a:pt x="83550" y="52984"/>
                  <a:pt x="80998" y="50104"/>
                  <a:pt x="77910" y="48028"/>
                </a:cubicBezTo>
                <a:cubicBezTo>
                  <a:pt x="79656" y="46085"/>
                  <a:pt x="81670" y="44678"/>
                  <a:pt x="83885" y="44209"/>
                </a:cubicBezTo>
                <a:cubicBezTo>
                  <a:pt x="87242" y="43540"/>
                  <a:pt x="91942" y="43674"/>
                  <a:pt x="96171" y="43875"/>
                </a:cubicBezTo>
                <a:cubicBezTo>
                  <a:pt x="98051" y="44008"/>
                  <a:pt x="99864" y="44075"/>
                  <a:pt x="101542" y="44075"/>
                </a:cubicBezTo>
                <a:cubicBezTo>
                  <a:pt x="104765" y="44075"/>
                  <a:pt x="112217" y="44075"/>
                  <a:pt x="115373" y="36975"/>
                </a:cubicBezTo>
                <a:cubicBezTo>
                  <a:pt x="116447" y="34564"/>
                  <a:pt x="116313" y="31683"/>
                  <a:pt x="114970" y="28468"/>
                </a:cubicBezTo>
                <a:cubicBezTo>
                  <a:pt x="111076" y="19425"/>
                  <a:pt x="96910" y="7770"/>
                  <a:pt x="84691" y="3550"/>
                </a:cubicBezTo>
                <a:cubicBezTo>
                  <a:pt x="77977" y="1206"/>
                  <a:pt x="71465" y="0"/>
                  <a:pt x="65355" y="0"/>
                </a:cubicBezTo>
                <a:cubicBezTo>
                  <a:pt x="49108" y="0"/>
                  <a:pt x="37963" y="8708"/>
                  <a:pt x="36218" y="22708"/>
                </a:cubicBezTo>
                <a:cubicBezTo>
                  <a:pt x="34606" y="35635"/>
                  <a:pt x="39977" y="46420"/>
                  <a:pt x="46355" y="54458"/>
                </a:cubicBezTo>
                <a:cubicBezTo>
                  <a:pt x="44408" y="57472"/>
                  <a:pt x="43133" y="61022"/>
                  <a:pt x="42797" y="64840"/>
                </a:cubicBezTo>
                <a:cubicBezTo>
                  <a:pt x="40313" y="64305"/>
                  <a:pt x="38030" y="63367"/>
                  <a:pt x="36486" y="61625"/>
                </a:cubicBezTo>
                <a:cubicBezTo>
                  <a:pt x="33801" y="58544"/>
                  <a:pt x="31921" y="54793"/>
                  <a:pt x="30041" y="51176"/>
                </a:cubicBezTo>
                <a:cubicBezTo>
                  <a:pt x="26550" y="44276"/>
                  <a:pt x="22924" y="37109"/>
                  <a:pt x="14465" y="37980"/>
                </a:cubicBezTo>
                <a:cubicBezTo>
                  <a:pt x="11780" y="38248"/>
                  <a:pt x="9430" y="39788"/>
                  <a:pt x="7348" y="42602"/>
                </a:cubicBezTo>
                <a:cubicBezTo>
                  <a:pt x="1440" y="50506"/>
                  <a:pt x="-1581" y="68525"/>
                  <a:pt x="836" y="81185"/>
                </a:cubicBezTo>
                <a:cubicBezTo>
                  <a:pt x="4797" y="102084"/>
                  <a:pt x="16815" y="115614"/>
                  <a:pt x="31518" y="115614"/>
                </a:cubicBezTo>
                <a:cubicBezTo>
                  <a:pt x="34875" y="115614"/>
                  <a:pt x="38299" y="114878"/>
                  <a:pt x="41656" y="113471"/>
                </a:cubicBezTo>
                <a:cubicBezTo>
                  <a:pt x="53539" y="108447"/>
                  <a:pt x="60253" y="98533"/>
                  <a:pt x="64012" y="89089"/>
                </a:cubicBezTo>
                <a:cubicBezTo>
                  <a:pt x="64415" y="89089"/>
                  <a:pt x="64818" y="89156"/>
                  <a:pt x="65288" y="89156"/>
                </a:cubicBezTo>
                <a:cubicBezTo>
                  <a:pt x="68779" y="89156"/>
                  <a:pt x="72069" y="88352"/>
                  <a:pt x="75023" y="86945"/>
                </a:cubicBezTo>
                <a:cubicBezTo>
                  <a:pt x="75762" y="89357"/>
                  <a:pt x="75963" y="91701"/>
                  <a:pt x="75292" y="93778"/>
                </a:cubicBezTo>
                <a:cubicBezTo>
                  <a:pt x="73949" y="97596"/>
                  <a:pt x="71666" y="101146"/>
                  <a:pt x="69451" y="104562"/>
                </a:cubicBezTo>
                <a:cubicBezTo>
                  <a:pt x="65422" y="110725"/>
                  <a:pt x="60790" y="117758"/>
                  <a:pt x="65825" y="124590"/>
                </a:cubicBezTo>
                <a:cubicBezTo>
                  <a:pt x="67772" y="127270"/>
                  <a:pt x="71129" y="128609"/>
                  <a:pt x="75829" y="128609"/>
                </a:cubicBezTo>
                <a:cubicBezTo>
                  <a:pt x="85899" y="128609"/>
                  <a:pt x="101274" y="122447"/>
                  <a:pt x="110136" y="114811"/>
                </a:cubicBezTo>
                <a:cubicBezTo>
                  <a:pt x="121751" y="104897"/>
                  <a:pt x="128196" y="92974"/>
                  <a:pt x="127793" y="82256"/>
                </a:cubicBezTo>
                <a:cubicBezTo>
                  <a:pt x="127592" y="74754"/>
                  <a:pt x="124101" y="68257"/>
                  <a:pt x="117722" y="63434"/>
                </a:cubicBezTo>
                <a:lnTo>
                  <a:pt x="117722" y="63434"/>
                </a:lnTo>
                <a:close/>
                <a:moveTo>
                  <a:pt x="35748" y="99739"/>
                </a:moveTo>
                <a:cubicBezTo>
                  <a:pt x="34271" y="100342"/>
                  <a:pt x="32794" y="100677"/>
                  <a:pt x="31451" y="100677"/>
                </a:cubicBezTo>
                <a:cubicBezTo>
                  <a:pt x="24536" y="100677"/>
                  <a:pt x="18023" y="91567"/>
                  <a:pt x="15539" y="78438"/>
                </a:cubicBezTo>
                <a:cubicBezTo>
                  <a:pt x="14331" y="71874"/>
                  <a:pt x="15204" y="63836"/>
                  <a:pt x="16681" y="58142"/>
                </a:cubicBezTo>
                <a:cubicBezTo>
                  <a:pt x="18695" y="62161"/>
                  <a:pt x="21246" y="67051"/>
                  <a:pt x="25073" y="71472"/>
                </a:cubicBezTo>
                <a:cubicBezTo>
                  <a:pt x="30041" y="77166"/>
                  <a:pt x="37560" y="80180"/>
                  <a:pt x="47295" y="80381"/>
                </a:cubicBezTo>
                <a:cubicBezTo>
                  <a:pt x="48101" y="81453"/>
                  <a:pt x="49041" y="82457"/>
                  <a:pt x="50048" y="83328"/>
                </a:cubicBezTo>
                <a:cubicBezTo>
                  <a:pt x="47497" y="89959"/>
                  <a:pt x="43133" y="96658"/>
                  <a:pt x="35748" y="99739"/>
                </a:cubicBezTo>
                <a:lnTo>
                  <a:pt x="35748" y="99739"/>
                </a:lnTo>
                <a:close/>
                <a:moveTo>
                  <a:pt x="65221" y="74218"/>
                </a:moveTo>
                <a:cubicBezTo>
                  <a:pt x="61058" y="74218"/>
                  <a:pt x="57702" y="70869"/>
                  <a:pt x="57702" y="66716"/>
                </a:cubicBezTo>
                <a:cubicBezTo>
                  <a:pt x="57702" y="62563"/>
                  <a:pt x="61058" y="59214"/>
                  <a:pt x="65221" y="59214"/>
                </a:cubicBezTo>
                <a:cubicBezTo>
                  <a:pt x="69383" y="59214"/>
                  <a:pt x="72740" y="62563"/>
                  <a:pt x="72740" y="66716"/>
                </a:cubicBezTo>
                <a:cubicBezTo>
                  <a:pt x="72808" y="70869"/>
                  <a:pt x="69383" y="74218"/>
                  <a:pt x="65221" y="74218"/>
                </a:cubicBezTo>
                <a:close/>
                <a:moveTo>
                  <a:pt x="61931" y="44477"/>
                </a:moveTo>
                <a:cubicBezTo>
                  <a:pt x="60656" y="44678"/>
                  <a:pt x="59447" y="44946"/>
                  <a:pt x="58306" y="45348"/>
                </a:cubicBezTo>
                <a:cubicBezTo>
                  <a:pt x="53808" y="39788"/>
                  <a:pt x="50115" y="32621"/>
                  <a:pt x="51122" y="24583"/>
                </a:cubicBezTo>
                <a:cubicBezTo>
                  <a:pt x="51928" y="18287"/>
                  <a:pt x="56694" y="15071"/>
                  <a:pt x="65355" y="15071"/>
                </a:cubicBezTo>
                <a:cubicBezTo>
                  <a:pt x="69652" y="15071"/>
                  <a:pt x="74620" y="16009"/>
                  <a:pt x="79656" y="17751"/>
                </a:cubicBezTo>
                <a:cubicBezTo>
                  <a:pt x="85966" y="19961"/>
                  <a:pt x="92479" y="24784"/>
                  <a:pt x="96708" y="28937"/>
                </a:cubicBezTo>
                <a:cubicBezTo>
                  <a:pt x="94761" y="28803"/>
                  <a:pt x="92546" y="28736"/>
                  <a:pt x="90196" y="28736"/>
                </a:cubicBezTo>
                <a:cubicBezTo>
                  <a:pt x="86772" y="28736"/>
                  <a:pt x="83751" y="29004"/>
                  <a:pt x="80931" y="29540"/>
                </a:cubicBezTo>
                <a:cubicBezTo>
                  <a:pt x="72203" y="31215"/>
                  <a:pt x="66094" y="37578"/>
                  <a:pt x="61931" y="44477"/>
                </a:cubicBezTo>
                <a:lnTo>
                  <a:pt x="61931" y="44477"/>
                </a:lnTo>
                <a:close/>
                <a:moveTo>
                  <a:pt x="100334" y="103490"/>
                </a:moveTo>
                <a:cubicBezTo>
                  <a:pt x="95567" y="107576"/>
                  <a:pt x="88115" y="110992"/>
                  <a:pt x="82140" y="112667"/>
                </a:cubicBezTo>
                <a:cubicBezTo>
                  <a:pt x="84624" y="108916"/>
                  <a:pt x="87578" y="104294"/>
                  <a:pt x="89525" y="98734"/>
                </a:cubicBezTo>
                <a:cubicBezTo>
                  <a:pt x="92345" y="90495"/>
                  <a:pt x="89995" y="82122"/>
                  <a:pt x="86235" y="75156"/>
                </a:cubicBezTo>
                <a:cubicBezTo>
                  <a:pt x="86772" y="73883"/>
                  <a:pt x="87175" y="72611"/>
                  <a:pt x="87443" y="71204"/>
                </a:cubicBezTo>
                <a:cubicBezTo>
                  <a:pt x="89390" y="70936"/>
                  <a:pt x="91337" y="70735"/>
                  <a:pt x="93352" y="70735"/>
                </a:cubicBezTo>
                <a:cubicBezTo>
                  <a:pt x="99528" y="70735"/>
                  <a:pt x="104564" y="72276"/>
                  <a:pt x="108726" y="75424"/>
                </a:cubicBezTo>
                <a:cubicBezTo>
                  <a:pt x="111412" y="77433"/>
                  <a:pt x="112754" y="79778"/>
                  <a:pt x="112821" y="82792"/>
                </a:cubicBezTo>
                <a:cubicBezTo>
                  <a:pt x="112956" y="88888"/>
                  <a:pt x="108323" y="96658"/>
                  <a:pt x="100334" y="103490"/>
                </a:cubicBezTo>
                <a:lnTo>
                  <a:pt x="100334" y="103490"/>
                </a:lnTo>
                <a:close/>
              </a:path>
            </a:pathLst>
          </a:custGeom>
          <a:solidFill>
            <a:schemeClr val="accent1"/>
          </a:solidFill>
          <a:ln w="661" cap="flat">
            <a:noFill/>
            <a:prstDash val="solid"/>
            <a:miter/>
          </a:ln>
        </p:spPr>
        <p:txBody>
          <a:bodyPr rtlCol="0" anchor="ctr"/>
          <a:lstStyle/>
          <a:p>
            <a:endParaRPr lang="en-GB"/>
          </a:p>
        </p:txBody>
      </p:sp>
      <p:grpSp>
        <p:nvGrpSpPr>
          <p:cNvPr id="23" name="Group 22">
            <a:extLst>
              <a:ext uri="{FF2B5EF4-FFF2-40B4-BE49-F238E27FC236}">
                <a16:creationId xmlns:a16="http://schemas.microsoft.com/office/drawing/2014/main" id="{F1D21399-B476-ED40-8D30-C7E7887C7978}"/>
              </a:ext>
            </a:extLst>
          </p:cNvPr>
          <p:cNvGrpSpPr/>
          <p:nvPr/>
        </p:nvGrpSpPr>
        <p:grpSpPr>
          <a:xfrm>
            <a:off x="10926623" y="4293290"/>
            <a:ext cx="338373" cy="292586"/>
            <a:chOff x="11698925" y="3971183"/>
            <a:chExt cx="338373" cy="292586"/>
          </a:xfrm>
        </p:grpSpPr>
        <p:sp>
          <p:nvSpPr>
            <p:cNvPr id="16" name="Freeform 15">
              <a:extLst>
                <a:ext uri="{FF2B5EF4-FFF2-40B4-BE49-F238E27FC236}">
                  <a16:creationId xmlns:a16="http://schemas.microsoft.com/office/drawing/2014/main" id="{423F11CC-87F1-F744-881B-D07D6C49FE72}"/>
                </a:ext>
              </a:extLst>
            </p:cNvPr>
            <p:cNvSpPr/>
            <p:nvPr/>
          </p:nvSpPr>
          <p:spPr>
            <a:xfrm>
              <a:off x="11932026" y="4106222"/>
              <a:ext cx="67674" cy="15004"/>
            </a:xfrm>
            <a:custGeom>
              <a:avLst/>
              <a:gdLst>
                <a:gd name="connsiteX0" fmla="*/ 60155 w 67674"/>
                <a:gd name="connsiteY0" fmla="*/ 15004 h 15004"/>
                <a:gd name="connsiteX1" fmla="*/ 7519 w 67674"/>
                <a:gd name="connsiteY1" fmla="*/ 15004 h 15004"/>
                <a:gd name="connsiteX2" fmla="*/ 0 w 67674"/>
                <a:gd name="connsiteY2" fmla="*/ 7502 h 15004"/>
                <a:gd name="connsiteX3" fmla="*/ 7519 w 67674"/>
                <a:gd name="connsiteY3" fmla="*/ 0 h 15004"/>
                <a:gd name="connsiteX4" fmla="*/ 60155 w 67674"/>
                <a:gd name="connsiteY4" fmla="*/ 0 h 15004"/>
                <a:gd name="connsiteX5" fmla="*/ 67675 w 67674"/>
                <a:gd name="connsiteY5" fmla="*/ 7502 h 15004"/>
                <a:gd name="connsiteX6" fmla="*/ 60155 w 67674"/>
                <a:gd name="connsiteY6" fmla="*/ 15004 h 15004"/>
                <a:gd name="connsiteX7" fmla="*/ 60155 w 67674"/>
                <a:gd name="connsiteY7" fmla="*/ 15004 h 1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674" h="15004">
                  <a:moveTo>
                    <a:pt x="60155" y="15004"/>
                  </a:moveTo>
                  <a:lnTo>
                    <a:pt x="7519" y="15004"/>
                  </a:lnTo>
                  <a:cubicBezTo>
                    <a:pt x="3357" y="15004"/>
                    <a:pt x="0" y="11655"/>
                    <a:pt x="0" y="7502"/>
                  </a:cubicBezTo>
                  <a:cubicBezTo>
                    <a:pt x="0" y="3349"/>
                    <a:pt x="3357" y="0"/>
                    <a:pt x="7519" y="0"/>
                  </a:cubicBezTo>
                  <a:lnTo>
                    <a:pt x="60155" y="0"/>
                  </a:lnTo>
                  <a:cubicBezTo>
                    <a:pt x="64318" y="0"/>
                    <a:pt x="67675" y="3349"/>
                    <a:pt x="67675" y="7502"/>
                  </a:cubicBezTo>
                  <a:cubicBezTo>
                    <a:pt x="67675" y="11655"/>
                    <a:pt x="64318" y="15004"/>
                    <a:pt x="60155" y="15004"/>
                  </a:cubicBezTo>
                  <a:lnTo>
                    <a:pt x="60155" y="15004"/>
                  </a:lnTo>
                  <a:close/>
                </a:path>
              </a:pathLst>
            </a:custGeom>
            <a:solidFill>
              <a:schemeClr val="accent1"/>
            </a:solidFill>
            <a:ln w="661" cap="flat">
              <a:noFill/>
              <a:prstDash val="solid"/>
              <a:miter/>
            </a:ln>
          </p:spPr>
          <p:txBody>
            <a:bodyPr rtlCol="0" anchor="ctr"/>
            <a:lstStyle/>
            <a:p>
              <a:endParaRPr lang="en-GB"/>
            </a:p>
          </p:txBody>
        </p:sp>
        <p:sp>
          <p:nvSpPr>
            <p:cNvPr id="17" name="Freeform 16">
              <a:extLst>
                <a:ext uri="{FF2B5EF4-FFF2-40B4-BE49-F238E27FC236}">
                  <a16:creationId xmlns:a16="http://schemas.microsoft.com/office/drawing/2014/main" id="{89EC3707-2CB1-2342-B770-66C6CAD8CCCB}"/>
                </a:ext>
              </a:extLst>
            </p:cNvPr>
            <p:cNvSpPr/>
            <p:nvPr/>
          </p:nvSpPr>
          <p:spPr>
            <a:xfrm>
              <a:off x="11932026" y="4143733"/>
              <a:ext cx="67674" cy="15004"/>
            </a:xfrm>
            <a:custGeom>
              <a:avLst/>
              <a:gdLst>
                <a:gd name="connsiteX0" fmla="*/ 60155 w 67674"/>
                <a:gd name="connsiteY0" fmla="*/ 15004 h 15004"/>
                <a:gd name="connsiteX1" fmla="*/ 7519 w 67674"/>
                <a:gd name="connsiteY1" fmla="*/ 15004 h 15004"/>
                <a:gd name="connsiteX2" fmla="*/ 0 w 67674"/>
                <a:gd name="connsiteY2" fmla="*/ 7502 h 15004"/>
                <a:gd name="connsiteX3" fmla="*/ 7519 w 67674"/>
                <a:gd name="connsiteY3" fmla="*/ 0 h 15004"/>
                <a:gd name="connsiteX4" fmla="*/ 60155 w 67674"/>
                <a:gd name="connsiteY4" fmla="*/ 0 h 15004"/>
                <a:gd name="connsiteX5" fmla="*/ 67675 w 67674"/>
                <a:gd name="connsiteY5" fmla="*/ 7502 h 15004"/>
                <a:gd name="connsiteX6" fmla="*/ 60155 w 67674"/>
                <a:gd name="connsiteY6" fmla="*/ 15004 h 15004"/>
                <a:gd name="connsiteX7" fmla="*/ 60155 w 67674"/>
                <a:gd name="connsiteY7" fmla="*/ 15004 h 1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674" h="15004">
                  <a:moveTo>
                    <a:pt x="60155" y="15004"/>
                  </a:moveTo>
                  <a:lnTo>
                    <a:pt x="7519" y="15004"/>
                  </a:lnTo>
                  <a:cubicBezTo>
                    <a:pt x="3357" y="15004"/>
                    <a:pt x="0" y="11655"/>
                    <a:pt x="0" y="7502"/>
                  </a:cubicBezTo>
                  <a:cubicBezTo>
                    <a:pt x="0" y="3349"/>
                    <a:pt x="3357" y="0"/>
                    <a:pt x="7519" y="0"/>
                  </a:cubicBezTo>
                  <a:lnTo>
                    <a:pt x="60155" y="0"/>
                  </a:lnTo>
                  <a:cubicBezTo>
                    <a:pt x="64318" y="0"/>
                    <a:pt x="67675" y="3349"/>
                    <a:pt x="67675" y="7502"/>
                  </a:cubicBezTo>
                  <a:cubicBezTo>
                    <a:pt x="67675" y="11655"/>
                    <a:pt x="64318" y="15004"/>
                    <a:pt x="60155" y="15004"/>
                  </a:cubicBezTo>
                  <a:lnTo>
                    <a:pt x="60155" y="15004"/>
                  </a:lnTo>
                  <a:close/>
                </a:path>
              </a:pathLst>
            </a:custGeom>
            <a:solidFill>
              <a:schemeClr val="accent1"/>
            </a:solidFill>
            <a:ln w="661" cap="flat">
              <a:noFill/>
              <a:prstDash val="solid"/>
              <a:miter/>
            </a:ln>
          </p:spPr>
          <p:txBody>
            <a:bodyPr rtlCol="0" anchor="ctr"/>
            <a:lstStyle/>
            <a:p>
              <a:endParaRPr lang="en-GB"/>
            </a:p>
          </p:txBody>
        </p:sp>
        <p:sp>
          <p:nvSpPr>
            <p:cNvPr id="18" name="Freeform 17">
              <a:extLst>
                <a:ext uri="{FF2B5EF4-FFF2-40B4-BE49-F238E27FC236}">
                  <a16:creationId xmlns:a16="http://schemas.microsoft.com/office/drawing/2014/main" id="{F045BCA3-1973-704C-B5F3-AB543E818488}"/>
                </a:ext>
              </a:extLst>
            </p:cNvPr>
            <p:cNvSpPr/>
            <p:nvPr/>
          </p:nvSpPr>
          <p:spPr>
            <a:xfrm>
              <a:off x="11932026" y="4181244"/>
              <a:ext cx="67674" cy="15004"/>
            </a:xfrm>
            <a:custGeom>
              <a:avLst/>
              <a:gdLst>
                <a:gd name="connsiteX0" fmla="*/ 60155 w 67674"/>
                <a:gd name="connsiteY0" fmla="*/ 15004 h 15004"/>
                <a:gd name="connsiteX1" fmla="*/ 7519 w 67674"/>
                <a:gd name="connsiteY1" fmla="*/ 15004 h 15004"/>
                <a:gd name="connsiteX2" fmla="*/ 0 w 67674"/>
                <a:gd name="connsiteY2" fmla="*/ 7502 h 15004"/>
                <a:gd name="connsiteX3" fmla="*/ 7519 w 67674"/>
                <a:gd name="connsiteY3" fmla="*/ 0 h 15004"/>
                <a:gd name="connsiteX4" fmla="*/ 60155 w 67674"/>
                <a:gd name="connsiteY4" fmla="*/ 0 h 15004"/>
                <a:gd name="connsiteX5" fmla="*/ 67675 w 67674"/>
                <a:gd name="connsiteY5" fmla="*/ 7502 h 15004"/>
                <a:gd name="connsiteX6" fmla="*/ 60155 w 67674"/>
                <a:gd name="connsiteY6" fmla="*/ 15004 h 15004"/>
                <a:gd name="connsiteX7" fmla="*/ 60155 w 67674"/>
                <a:gd name="connsiteY7" fmla="*/ 15004 h 1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674" h="15004">
                  <a:moveTo>
                    <a:pt x="60155" y="15004"/>
                  </a:moveTo>
                  <a:lnTo>
                    <a:pt x="7519" y="15004"/>
                  </a:lnTo>
                  <a:cubicBezTo>
                    <a:pt x="3357" y="15004"/>
                    <a:pt x="0" y="11655"/>
                    <a:pt x="0" y="7502"/>
                  </a:cubicBezTo>
                  <a:cubicBezTo>
                    <a:pt x="0" y="3349"/>
                    <a:pt x="3357" y="0"/>
                    <a:pt x="7519" y="0"/>
                  </a:cubicBezTo>
                  <a:lnTo>
                    <a:pt x="60155" y="0"/>
                  </a:lnTo>
                  <a:cubicBezTo>
                    <a:pt x="64318" y="0"/>
                    <a:pt x="67675" y="3349"/>
                    <a:pt x="67675" y="7502"/>
                  </a:cubicBezTo>
                  <a:cubicBezTo>
                    <a:pt x="67675" y="11655"/>
                    <a:pt x="64318" y="15004"/>
                    <a:pt x="60155" y="15004"/>
                  </a:cubicBezTo>
                  <a:lnTo>
                    <a:pt x="60155" y="15004"/>
                  </a:lnTo>
                  <a:close/>
                </a:path>
              </a:pathLst>
            </a:custGeom>
            <a:solidFill>
              <a:schemeClr val="accent1"/>
            </a:solidFill>
            <a:ln w="661" cap="flat">
              <a:noFill/>
              <a:prstDash val="solid"/>
              <a:miter/>
            </a:ln>
          </p:spPr>
          <p:txBody>
            <a:bodyPr rtlCol="0" anchor="ctr"/>
            <a:lstStyle/>
            <a:p>
              <a:endParaRPr lang="en-GB"/>
            </a:p>
          </p:txBody>
        </p:sp>
        <p:sp>
          <p:nvSpPr>
            <p:cNvPr id="19" name="Freeform 18">
              <a:extLst>
                <a:ext uri="{FF2B5EF4-FFF2-40B4-BE49-F238E27FC236}">
                  <a16:creationId xmlns:a16="http://schemas.microsoft.com/office/drawing/2014/main" id="{B8C07266-B9C9-A34E-92EF-55B5EC02F2C3}"/>
                </a:ext>
              </a:extLst>
            </p:cNvPr>
            <p:cNvSpPr/>
            <p:nvPr/>
          </p:nvSpPr>
          <p:spPr>
            <a:xfrm>
              <a:off x="11932026" y="4016196"/>
              <a:ext cx="67674" cy="63768"/>
            </a:xfrm>
            <a:custGeom>
              <a:avLst/>
              <a:gdLst>
                <a:gd name="connsiteX0" fmla="*/ 60155 w 67674"/>
                <a:gd name="connsiteY0" fmla="*/ 63769 h 63768"/>
                <a:gd name="connsiteX1" fmla="*/ 7519 w 67674"/>
                <a:gd name="connsiteY1" fmla="*/ 63769 h 63768"/>
                <a:gd name="connsiteX2" fmla="*/ 0 w 67674"/>
                <a:gd name="connsiteY2" fmla="*/ 56267 h 63768"/>
                <a:gd name="connsiteX3" fmla="*/ 0 w 67674"/>
                <a:gd name="connsiteY3" fmla="*/ 7502 h 63768"/>
                <a:gd name="connsiteX4" fmla="*/ 7519 w 67674"/>
                <a:gd name="connsiteY4" fmla="*/ 0 h 63768"/>
                <a:gd name="connsiteX5" fmla="*/ 60155 w 67674"/>
                <a:gd name="connsiteY5" fmla="*/ 0 h 63768"/>
                <a:gd name="connsiteX6" fmla="*/ 67675 w 67674"/>
                <a:gd name="connsiteY6" fmla="*/ 7502 h 63768"/>
                <a:gd name="connsiteX7" fmla="*/ 67675 w 67674"/>
                <a:gd name="connsiteY7" fmla="*/ 56267 h 63768"/>
                <a:gd name="connsiteX8" fmla="*/ 60155 w 67674"/>
                <a:gd name="connsiteY8" fmla="*/ 63769 h 63768"/>
                <a:gd name="connsiteX9" fmla="*/ 60155 w 67674"/>
                <a:gd name="connsiteY9" fmla="*/ 63769 h 63768"/>
                <a:gd name="connsiteX10" fmla="*/ 15039 w 67674"/>
                <a:gd name="connsiteY10" fmla="*/ 48764 h 63768"/>
                <a:gd name="connsiteX11" fmla="*/ 52636 w 67674"/>
                <a:gd name="connsiteY11" fmla="*/ 48764 h 63768"/>
                <a:gd name="connsiteX12" fmla="*/ 52636 w 67674"/>
                <a:gd name="connsiteY12" fmla="*/ 15004 h 63768"/>
                <a:gd name="connsiteX13" fmla="*/ 15039 w 67674"/>
                <a:gd name="connsiteY13" fmla="*/ 15004 h 63768"/>
                <a:gd name="connsiteX14" fmla="*/ 15039 w 67674"/>
                <a:gd name="connsiteY14" fmla="*/ 48764 h 63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674" h="63768">
                  <a:moveTo>
                    <a:pt x="60155" y="63769"/>
                  </a:moveTo>
                  <a:lnTo>
                    <a:pt x="7519" y="63769"/>
                  </a:lnTo>
                  <a:cubicBezTo>
                    <a:pt x="3357" y="63769"/>
                    <a:pt x="0" y="60420"/>
                    <a:pt x="0" y="56267"/>
                  </a:cubicBezTo>
                  <a:lnTo>
                    <a:pt x="0" y="7502"/>
                  </a:lnTo>
                  <a:cubicBezTo>
                    <a:pt x="0" y="3349"/>
                    <a:pt x="3357" y="0"/>
                    <a:pt x="7519" y="0"/>
                  </a:cubicBezTo>
                  <a:lnTo>
                    <a:pt x="60155" y="0"/>
                  </a:lnTo>
                  <a:cubicBezTo>
                    <a:pt x="64318" y="0"/>
                    <a:pt x="67675" y="3349"/>
                    <a:pt x="67675" y="7502"/>
                  </a:cubicBezTo>
                  <a:lnTo>
                    <a:pt x="67675" y="56267"/>
                  </a:lnTo>
                  <a:cubicBezTo>
                    <a:pt x="67675" y="60420"/>
                    <a:pt x="64318" y="63769"/>
                    <a:pt x="60155" y="63769"/>
                  </a:cubicBezTo>
                  <a:lnTo>
                    <a:pt x="60155" y="63769"/>
                  </a:lnTo>
                  <a:close/>
                  <a:moveTo>
                    <a:pt x="15039" y="48764"/>
                  </a:moveTo>
                  <a:lnTo>
                    <a:pt x="52636" y="48764"/>
                  </a:lnTo>
                  <a:lnTo>
                    <a:pt x="52636" y="15004"/>
                  </a:lnTo>
                  <a:lnTo>
                    <a:pt x="15039" y="15004"/>
                  </a:lnTo>
                  <a:lnTo>
                    <a:pt x="15039" y="48764"/>
                  </a:lnTo>
                  <a:close/>
                </a:path>
              </a:pathLst>
            </a:custGeom>
            <a:solidFill>
              <a:schemeClr val="accent1"/>
            </a:solidFill>
            <a:ln w="661" cap="flat">
              <a:noFill/>
              <a:prstDash val="solid"/>
              <a:miter/>
            </a:ln>
          </p:spPr>
          <p:txBody>
            <a:bodyPr rtlCol="0" anchor="ctr"/>
            <a:lstStyle/>
            <a:p>
              <a:endParaRPr lang="en-GB"/>
            </a:p>
          </p:txBody>
        </p:sp>
        <p:sp>
          <p:nvSpPr>
            <p:cNvPr id="20" name="Freeform 19">
              <a:extLst>
                <a:ext uri="{FF2B5EF4-FFF2-40B4-BE49-F238E27FC236}">
                  <a16:creationId xmlns:a16="http://schemas.microsoft.com/office/drawing/2014/main" id="{DDC8BEFE-D000-B945-A5D9-2AC2A8A0DEBB}"/>
                </a:ext>
              </a:extLst>
            </p:cNvPr>
            <p:cNvSpPr/>
            <p:nvPr/>
          </p:nvSpPr>
          <p:spPr>
            <a:xfrm>
              <a:off x="11736522" y="4016196"/>
              <a:ext cx="180465" cy="180052"/>
            </a:xfrm>
            <a:custGeom>
              <a:avLst/>
              <a:gdLst>
                <a:gd name="connsiteX0" fmla="*/ 90233 w 180465"/>
                <a:gd name="connsiteY0" fmla="*/ 15004 h 180052"/>
                <a:gd name="connsiteX1" fmla="*/ 165427 w 180465"/>
                <a:gd name="connsiteY1" fmla="*/ 90026 h 180052"/>
                <a:gd name="connsiteX2" fmla="*/ 90233 w 180465"/>
                <a:gd name="connsiteY2" fmla="*/ 165049 h 180052"/>
                <a:gd name="connsiteX3" fmla="*/ 15039 w 180465"/>
                <a:gd name="connsiteY3" fmla="*/ 90026 h 180052"/>
                <a:gd name="connsiteX4" fmla="*/ 90233 w 180465"/>
                <a:gd name="connsiteY4" fmla="*/ 15004 h 180052"/>
                <a:gd name="connsiteX5" fmla="*/ 90233 w 180465"/>
                <a:gd name="connsiteY5" fmla="*/ 0 h 180052"/>
                <a:gd name="connsiteX6" fmla="*/ 0 w 180465"/>
                <a:gd name="connsiteY6" fmla="*/ 90026 h 180052"/>
                <a:gd name="connsiteX7" fmla="*/ 90233 w 180465"/>
                <a:gd name="connsiteY7" fmla="*/ 180053 h 180052"/>
                <a:gd name="connsiteX8" fmla="*/ 180466 w 180465"/>
                <a:gd name="connsiteY8" fmla="*/ 90026 h 180052"/>
                <a:gd name="connsiteX9" fmla="*/ 90233 w 180465"/>
                <a:gd name="connsiteY9" fmla="*/ 0 h 180052"/>
                <a:gd name="connsiteX10" fmla="*/ 90233 w 180465"/>
                <a:gd name="connsiteY10" fmla="*/ 0 h 180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0465" h="180052">
                  <a:moveTo>
                    <a:pt x="90233" y="15004"/>
                  </a:moveTo>
                  <a:cubicBezTo>
                    <a:pt x="131724" y="15004"/>
                    <a:pt x="165427" y="48630"/>
                    <a:pt x="165427" y="90026"/>
                  </a:cubicBezTo>
                  <a:cubicBezTo>
                    <a:pt x="165427" y="131423"/>
                    <a:pt x="131724" y="165049"/>
                    <a:pt x="90233" y="165049"/>
                  </a:cubicBezTo>
                  <a:cubicBezTo>
                    <a:pt x="48742" y="165049"/>
                    <a:pt x="15039" y="131423"/>
                    <a:pt x="15039" y="90026"/>
                  </a:cubicBezTo>
                  <a:cubicBezTo>
                    <a:pt x="15039" y="48630"/>
                    <a:pt x="48742" y="15004"/>
                    <a:pt x="90233" y="15004"/>
                  </a:cubicBezTo>
                  <a:moveTo>
                    <a:pt x="90233" y="0"/>
                  </a:moveTo>
                  <a:cubicBezTo>
                    <a:pt x="40417" y="0"/>
                    <a:pt x="0" y="40324"/>
                    <a:pt x="0" y="90026"/>
                  </a:cubicBezTo>
                  <a:cubicBezTo>
                    <a:pt x="0" y="139729"/>
                    <a:pt x="40417" y="180053"/>
                    <a:pt x="90233" y="180053"/>
                  </a:cubicBezTo>
                  <a:cubicBezTo>
                    <a:pt x="140049" y="180053"/>
                    <a:pt x="180466" y="139729"/>
                    <a:pt x="180466" y="90026"/>
                  </a:cubicBezTo>
                  <a:cubicBezTo>
                    <a:pt x="180466" y="40324"/>
                    <a:pt x="140049" y="0"/>
                    <a:pt x="90233" y="0"/>
                  </a:cubicBezTo>
                  <a:lnTo>
                    <a:pt x="90233" y="0"/>
                  </a:lnTo>
                  <a:close/>
                </a:path>
              </a:pathLst>
            </a:custGeom>
            <a:solidFill>
              <a:schemeClr val="accent1"/>
            </a:solidFill>
            <a:ln w="661" cap="flat">
              <a:noFill/>
              <a:prstDash val="solid"/>
              <a:miter/>
            </a:ln>
          </p:spPr>
          <p:txBody>
            <a:bodyPr rtlCol="0" anchor="ctr"/>
            <a:lstStyle/>
            <a:p>
              <a:endParaRPr lang="en-GB"/>
            </a:p>
          </p:txBody>
        </p:sp>
        <p:sp>
          <p:nvSpPr>
            <p:cNvPr id="22" name="Freeform 21">
              <a:extLst>
                <a:ext uri="{FF2B5EF4-FFF2-40B4-BE49-F238E27FC236}">
                  <a16:creationId xmlns:a16="http://schemas.microsoft.com/office/drawing/2014/main" id="{4EBB41BF-0923-BD45-986B-0B6175916426}"/>
                </a:ext>
              </a:extLst>
            </p:cNvPr>
            <p:cNvSpPr/>
            <p:nvPr/>
          </p:nvSpPr>
          <p:spPr>
            <a:xfrm>
              <a:off x="11698925" y="3971183"/>
              <a:ext cx="338373" cy="292586"/>
            </a:xfrm>
            <a:custGeom>
              <a:avLst/>
              <a:gdLst>
                <a:gd name="connsiteX0" fmla="*/ 308295 w 338373"/>
                <a:gd name="connsiteY0" fmla="*/ 0 h 292586"/>
                <a:gd name="connsiteX1" fmla="*/ 30078 w 338373"/>
                <a:gd name="connsiteY1" fmla="*/ 0 h 292586"/>
                <a:gd name="connsiteX2" fmla="*/ 0 w 338373"/>
                <a:gd name="connsiteY2" fmla="*/ 30009 h 292586"/>
                <a:gd name="connsiteX3" fmla="*/ 0 w 338373"/>
                <a:gd name="connsiteY3" fmla="*/ 240071 h 292586"/>
                <a:gd name="connsiteX4" fmla="*/ 30078 w 338373"/>
                <a:gd name="connsiteY4" fmla="*/ 270079 h 292586"/>
                <a:gd name="connsiteX5" fmla="*/ 45116 w 338373"/>
                <a:gd name="connsiteY5" fmla="*/ 270079 h 292586"/>
                <a:gd name="connsiteX6" fmla="*/ 45116 w 338373"/>
                <a:gd name="connsiteY6" fmla="*/ 285084 h 292586"/>
                <a:gd name="connsiteX7" fmla="*/ 52636 w 338373"/>
                <a:gd name="connsiteY7" fmla="*/ 292586 h 292586"/>
                <a:gd name="connsiteX8" fmla="*/ 93993 w 338373"/>
                <a:gd name="connsiteY8" fmla="*/ 292586 h 292586"/>
                <a:gd name="connsiteX9" fmla="*/ 101512 w 338373"/>
                <a:gd name="connsiteY9" fmla="*/ 285084 h 292586"/>
                <a:gd name="connsiteX10" fmla="*/ 101512 w 338373"/>
                <a:gd name="connsiteY10" fmla="*/ 270079 h 292586"/>
                <a:gd name="connsiteX11" fmla="*/ 236861 w 338373"/>
                <a:gd name="connsiteY11" fmla="*/ 270079 h 292586"/>
                <a:gd name="connsiteX12" fmla="*/ 236861 w 338373"/>
                <a:gd name="connsiteY12" fmla="*/ 285084 h 292586"/>
                <a:gd name="connsiteX13" fmla="*/ 244381 w 338373"/>
                <a:gd name="connsiteY13" fmla="*/ 292586 h 292586"/>
                <a:gd name="connsiteX14" fmla="*/ 285737 w 338373"/>
                <a:gd name="connsiteY14" fmla="*/ 292586 h 292586"/>
                <a:gd name="connsiteX15" fmla="*/ 293257 w 338373"/>
                <a:gd name="connsiteY15" fmla="*/ 285084 h 292586"/>
                <a:gd name="connsiteX16" fmla="*/ 293257 w 338373"/>
                <a:gd name="connsiteY16" fmla="*/ 270079 h 292586"/>
                <a:gd name="connsiteX17" fmla="*/ 308295 w 338373"/>
                <a:gd name="connsiteY17" fmla="*/ 270079 h 292586"/>
                <a:gd name="connsiteX18" fmla="*/ 338373 w 338373"/>
                <a:gd name="connsiteY18" fmla="*/ 240071 h 292586"/>
                <a:gd name="connsiteX19" fmla="*/ 338373 w 338373"/>
                <a:gd name="connsiteY19" fmla="*/ 30009 h 292586"/>
                <a:gd name="connsiteX20" fmla="*/ 308295 w 338373"/>
                <a:gd name="connsiteY20" fmla="*/ 0 h 292586"/>
                <a:gd name="connsiteX21" fmla="*/ 308295 w 338373"/>
                <a:gd name="connsiteY21" fmla="*/ 0 h 292586"/>
                <a:gd name="connsiteX22" fmla="*/ 86473 w 338373"/>
                <a:gd name="connsiteY22" fmla="*/ 277582 h 292586"/>
                <a:gd name="connsiteX23" fmla="*/ 60155 w 338373"/>
                <a:gd name="connsiteY23" fmla="*/ 277582 h 292586"/>
                <a:gd name="connsiteX24" fmla="*/ 60155 w 338373"/>
                <a:gd name="connsiteY24" fmla="*/ 270079 h 292586"/>
                <a:gd name="connsiteX25" fmla="*/ 86473 w 338373"/>
                <a:gd name="connsiteY25" fmla="*/ 270079 h 292586"/>
                <a:gd name="connsiteX26" fmla="*/ 86473 w 338373"/>
                <a:gd name="connsiteY26" fmla="*/ 277582 h 292586"/>
                <a:gd name="connsiteX27" fmla="*/ 278218 w 338373"/>
                <a:gd name="connsiteY27" fmla="*/ 277582 h 292586"/>
                <a:gd name="connsiteX28" fmla="*/ 251900 w 338373"/>
                <a:gd name="connsiteY28" fmla="*/ 277582 h 292586"/>
                <a:gd name="connsiteX29" fmla="*/ 251900 w 338373"/>
                <a:gd name="connsiteY29" fmla="*/ 270079 h 292586"/>
                <a:gd name="connsiteX30" fmla="*/ 278218 w 338373"/>
                <a:gd name="connsiteY30" fmla="*/ 270079 h 292586"/>
                <a:gd name="connsiteX31" fmla="*/ 278218 w 338373"/>
                <a:gd name="connsiteY31" fmla="*/ 277582 h 292586"/>
                <a:gd name="connsiteX32" fmla="*/ 323334 w 338373"/>
                <a:gd name="connsiteY32" fmla="*/ 240071 h 292586"/>
                <a:gd name="connsiteX33" fmla="*/ 308295 w 338373"/>
                <a:gd name="connsiteY33" fmla="*/ 255075 h 292586"/>
                <a:gd name="connsiteX34" fmla="*/ 30078 w 338373"/>
                <a:gd name="connsiteY34" fmla="*/ 255075 h 292586"/>
                <a:gd name="connsiteX35" fmla="*/ 15039 w 338373"/>
                <a:gd name="connsiteY35" fmla="*/ 240071 h 292586"/>
                <a:gd name="connsiteX36" fmla="*/ 15039 w 338373"/>
                <a:gd name="connsiteY36" fmla="*/ 30009 h 292586"/>
                <a:gd name="connsiteX37" fmla="*/ 30078 w 338373"/>
                <a:gd name="connsiteY37" fmla="*/ 15004 h 292586"/>
                <a:gd name="connsiteX38" fmla="*/ 308295 w 338373"/>
                <a:gd name="connsiteY38" fmla="*/ 15004 h 292586"/>
                <a:gd name="connsiteX39" fmla="*/ 323334 w 338373"/>
                <a:gd name="connsiteY39" fmla="*/ 30009 h 292586"/>
                <a:gd name="connsiteX40" fmla="*/ 323334 w 338373"/>
                <a:gd name="connsiteY40" fmla="*/ 240071 h 29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338373" h="292586">
                  <a:moveTo>
                    <a:pt x="308295" y="0"/>
                  </a:moveTo>
                  <a:lnTo>
                    <a:pt x="30078" y="0"/>
                  </a:lnTo>
                  <a:cubicBezTo>
                    <a:pt x="13562" y="0"/>
                    <a:pt x="0" y="13531"/>
                    <a:pt x="0" y="30009"/>
                  </a:cubicBezTo>
                  <a:lnTo>
                    <a:pt x="0" y="240071"/>
                  </a:lnTo>
                  <a:cubicBezTo>
                    <a:pt x="0" y="256549"/>
                    <a:pt x="13562" y="270079"/>
                    <a:pt x="30078" y="270079"/>
                  </a:cubicBezTo>
                  <a:lnTo>
                    <a:pt x="45116" y="270079"/>
                  </a:lnTo>
                  <a:lnTo>
                    <a:pt x="45116" y="285084"/>
                  </a:lnTo>
                  <a:cubicBezTo>
                    <a:pt x="45116" y="289237"/>
                    <a:pt x="48473" y="292586"/>
                    <a:pt x="52636" y="292586"/>
                  </a:cubicBezTo>
                  <a:lnTo>
                    <a:pt x="93993" y="292586"/>
                  </a:lnTo>
                  <a:cubicBezTo>
                    <a:pt x="98155" y="292586"/>
                    <a:pt x="101512" y="289237"/>
                    <a:pt x="101512" y="285084"/>
                  </a:cubicBezTo>
                  <a:lnTo>
                    <a:pt x="101512" y="270079"/>
                  </a:lnTo>
                  <a:lnTo>
                    <a:pt x="236861" y="270079"/>
                  </a:lnTo>
                  <a:lnTo>
                    <a:pt x="236861" y="285084"/>
                  </a:lnTo>
                  <a:cubicBezTo>
                    <a:pt x="236861" y="289237"/>
                    <a:pt x="240218" y="292586"/>
                    <a:pt x="244381" y="292586"/>
                  </a:cubicBezTo>
                  <a:lnTo>
                    <a:pt x="285737" y="292586"/>
                  </a:lnTo>
                  <a:cubicBezTo>
                    <a:pt x="289900" y="292586"/>
                    <a:pt x="293257" y="289237"/>
                    <a:pt x="293257" y="285084"/>
                  </a:cubicBezTo>
                  <a:lnTo>
                    <a:pt x="293257" y="270079"/>
                  </a:lnTo>
                  <a:lnTo>
                    <a:pt x="308295" y="270079"/>
                  </a:lnTo>
                  <a:cubicBezTo>
                    <a:pt x="324811" y="270079"/>
                    <a:pt x="338373" y="256549"/>
                    <a:pt x="338373" y="240071"/>
                  </a:cubicBezTo>
                  <a:lnTo>
                    <a:pt x="338373" y="30009"/>
                  </a:lnTo>
                  <a:cubicBezTo>
                    <a:pt x="338373" y="13531"/>
                    <a:pt x="324811" y="0"/>
                    <a:pt x="308295" y="0"/>
                  </a:cubicBezTo>
                  <a:lnTo>
                    <a:pt x="308295" y="0"/>
                  </a:lnTo>
                  <a:close/>
                  <a:moveTo>
                    <a:pt x="86473" y="277582"/>
                  </a:moveTo>
                  <a:lnTo>
                    <a:pt x="60155" y="277582"/>
                  </a:lnTo>
                  <a:lnTo>
                    <a:pt x="60155" y="270079"/>
                  </a:lnTo>
                  <a:lnTo>
                    <a:pt x="86473" y="270079"/>
                  </a:lnTo>
                  <a:lnTo>
                    <a:pt x="86473" y="277582"/>
                  </a:lnTo>
                  <a:close/>
                  <a:moveTo>
                    <a:pt x="278218" y="277582"/>
                  </a:moveTo>
                  <a:lnTo>
                    <a:pt x="251900" y="277582"/>
                  </a:lnTo>
                  <a:lnTo>
                    <a:pt x="251900" y="270079"/>
                  </a:lnTo>
                  <a:lnTo>
                    <a:pt x="278218" y="270079"/>
                  </a:lnTo>
                  <a:lnTo>
                    <a:pt x="278218" y="277582"/>
                  </a:lnTo>
                  <a:close/>
                  <a:moveTo>
                    <a:pt x="323334" y="240071"/>
                  </a:moveTo>
                  <a:cubicBezTo>
                    <a:pt x="323334" y="248377"/>
                    <a:pt x="316620" y="255075"/>
                    <a:pt x="308295" y="255075"/>
                  </a:cubicBezTo>
                  <a:lnTo>
                    <a:pt x="30078" y="255075"/>
                  </a:lnTo>
                  <a:cubicBezTo>
                    <a:pt x="21753" y="255075"/>
                    <a:pt x="15039" y="248377"/>
                    <a:pt x="15039" y="240071"/>
                  </a:cubicBezTo>
                  <a:lnTo>
                    <a:pt x="15039" y="30009"/>
                  </a:lnTo>
                  <a:cubicBezTo>
                    <a:pt x="15039" y="21703"/>
                    <a:pt x="21753" y="15004"/>
                    <a:pt x="30078" y="15004"/>
                  </a:cubicBezTo>
                  <a:lnTo>
                    <a:pt x="308295" y="15004"/>
                  </a:lnTo>
                  <a:cubicBezTo>
                    <a:pt x="316620" y="15004"/>
                    <a:pt x="323334" y="21703"/>
                    <a:pt x="323334" y="30009"/>
                  </a:cubicBezTo>
                  <a:lnTo>
                    <a:pt x="323334" y="240071"/>
                  </a:lnTo>
                  <a:close/>
                </a:path>
              </a:pathLst>
            </a:custGeom>
            <a:solidFill>
              <a:schemeClr val="accent1"/>
            </a:solidFill>
            <a:ln w="661" cap="flat">
              <a:noFill/>
              <a:prstDash val="solid"/>
              <a:miter/>
            </a:ln>
          </p:spPr>
          <p:txBody>
            <a:bodyPr rtlCol="0" anchor="ctr"/>
            <a:lstStyle/>
            <a:p>
              <a:endParaRPr lang="en-GB"/>
            </a:p>
          </p:txBody>
        </p:sp>
      </p:grpSp>
      <p:sp>
        <p:nvSpPr>
          <p:cNvPr id="95" name="Tekstfelt 94">
            <a:extLst>
              <a:ext uri="{FF2B5EF4-FFF2-40B4-BE49-F238E27FC236}">
                <a16:creationId xmlns:a16="http://schemas.microsoft.com/office/drawing/2014/main" id="{FA2B2016-C63C-48FF-B02A-5E1A7BC4D7A5}"/>
              </a:ext>
            </a:extLst>
          </p:cNvPr>
          <p:cNvSpPr txBox="1"/>
          <p:nvPr/>
        </p:nvSpPr>
        <p:spPr>
          <a:xfrm>
            <a:off x="1608840" y="2317138"/>
            <a:ext cx="1398871" cy="338554"/>
          </a:xfrm>
          <a:prstGeom prst="rect">
            <a:avLst/>
          </a:prstGeom>
          <a:noFill/>
        </p:spPr>
        <p:txBody>
          <a:bodyPr wrap="square" lIns="91440" tIns="45720" rIns="91440" bIns="45720" anchor="t">
            <a:spAutoFit/>
          </a:bodyPr>
          <a:lstStyle/>
          <a:p>
            <a:pPr algn="ctr"/>
            <a:r>
              <a:rPr lang="en-US" sz="1600" b="1">
                <a:solidFill>
                  <a:srgbClr val="FFFFFF"/>
                </a:solidFill>
                <a:latin typeface="Halvar Eng Md"/>
              </a:rPr>
              <a:t>39</a:t>
            </a:r>
            <a:r>
              <a:rPr lang="en-US" sz="1200" b="1">
                <a:solidFill>
                  <a:srgbClr val="FFFFFF"/>
                </a:solidFill>
              </a:rPr>
              <a:t>%</a:t>
            </a:r>
            <a:endParaRPr lang="en-GB" sz="1200">
              <a:solidFill>
                <a:srgbClr val="FFFFFF"/>
              </a:solidFill>
              <a:latin typeface="Halvar Eng Md" pitchFamily="2" charset="0"/>
            </a:endParaRPr>
          </a:p>
        </p:txBody>
      </p:sp>
      <p:sp>
        <p:nvSpPr>
          <p:cNvPr id="97" name="Tekstfelt 96">
            <a:extLst>
              <a:ext uri="{FF2B5EF4-FFF2-40B4-BE49-F238E27FC236}">
                <a16:creationId xmlns:a16="http://schemas.microsoft.com/office/drawing/2014/main" id="{2A6494DC-6DCF-4232-BF7E-EA8118729857}"/>
              </a:ext>
            </a:extLst>
          </p:cNvPr>
          <p:cNvSpPr txBox="1"/>
          <p:nvPr/>
        </p:nvSpPr>
        <p:spPr>
          <a:xfrm>
            <a:off x="4584144" y="2323769"/>
            <a:ext cx="616436" cy="338554"/>
          </a:xfrm>
          <a:prstGeom prst="rect">
            <a:avLst/>
          </a:prstGeom>
          <a:noFill/>
        </p:spPr>
        <p:txBody>
          <a:bodyPr wrap="square">
            <a:spAutoFit/>
          </a:bodyPr>
          <a:lstStyle/>
          <a:p>
            <a:pPr algn="ctr"/>
            <a:r>
              <a:rPr lang="en-US" sz="1600" b="1">
                <a:solidFill>
                  <a:srgbClr val="FFFFFF"/>
                </a:solidFill>
                <a:latin typeface="Halvar Eng Md" panose="00000606000000000000" pitchFamily="2" charset="0"/>
              </a:rPr>
              <a:t>9</a:t>
            </a:r>
            <a:r>
              <a:rPr lang="en-US" sz="1200" b="1">
                <a:solidFill>
                  <a:srgbClr val="FFFFFF"/>
                </a:solidFill>
              </a:rPr>
              <a:t>%</a:t>
            </a:r>
            <a:endParaRPr lang="en-GB" sz="1200">
              <a:solidFill>
                <a:srgbClr val="FFFFFF"/>
              </a:solidFill>
              <a:latin typeface="Halvar Eng Md" pitchFamily="2" charset="0"/>
            </a:endParaRPr>
          </a:p>
        </p:txBody>
      </p:sp>
      <p:sp>
        <p:nvSpPr>
          <p:cNvPr id="98" name="Tekstfelt 97">
            <a:extLst>
              <a:ext uri="{FF2B5EF4-FFF2-40B4-BE49-F238E27FC236}">
                <a16:creationId xmlns:a16="http://schemas.microsoft.com/office/drawing/2014/main" id="{AA984F56-5B45-424F-AA7F-414E982779DE}"/>
              </a:ext>
            </a:extLst>
          </p:cNvPr>
          <p:cNvSpPr txBox="1"/>
          <p:nvPr/>
        </p:nvSpPr>
        <p:spPr>
          <a:xfrm>
            <a:off x="5332049" y="1836458"/>
            <a:ext cx="1655225" cy="276999"/>
          </a:xfrm>
          <a:prstGeom prst="rect">
            <a:avLst/>
          </a:prstGeom>
          <a:noFill/>
        </p:spPr>
        <p:txBody>
          <a:bodyPr wrap="square">
            <a:spAutoFit/>
          </a:bodyPr>
          <a:lstStyle/>
          <a:p>
            <a:pPr algn="ctr"/>
            <a:r>
              <a:rPr lang="en-US" sz="1200">
                <a:solidFill>
                  <a:schemeClr val="accent1"/>
                </a:solidFill>
              </a:rPr>
              <a:t>Coal &amp; coke</a:t>
            </a:r>
            <a:endParaRPr lang="en-GB" sz="1200">
              <a:solidFill>
                <a:schemeClr val="accent1"/>
              </a:solidFill>
              <a:latin typeface="Halvar Eng Md" pitchFamily="2" charset="0"/>
            </a:endParaRPr>
          </a:p>
        </p:txBody>
      </p:sp>
      <p:sp>
        <p:nvSpPr>
          <p:cNvPr id="101" name="Tekstfelt 100">
            <a:extLst>
              <a:ext uri="{FF2B5EF4-FFF2-40B4-BE49-F238E27FC236}">
                <a16:creationId xmlns:a16="http://schemas.microsoft.com/office/drawing/2014/main" id="{FDEF0F7F-635D-428E-98FF-7BAEAF3DF03C}"/>
              </a:ext>
            </a:extLst>
          </p:cNvPr>
          <p:cNvSpPr txBox="1"/>
          <p:nvPr/>
        </p:nvSpPr>
        <p:spPr>
          <a:xfrm>
            <a:off x="4064749" y="1839417"/>
            <a:ext cx="1655225" cy="276999"/>
          </a:xfrm>
          <a:prstGeom prst="rect">
            <a:avLst/>
          </a:prstGeom>
          <a:noFill/>
        </p:spPr>
        <p:txBody>
          <a:bodyPr wrap="square">
            <a:spAutoFit/>
          </a:bodyPr>
          <a:lstStyle/>
          <a:p>
            <a:pPr algn="ctr"/>
            <a:r>
              <a:rPr lang="en-US" sz="1200">
                <a:solidFill>
                  <a:schemeClr val="accent1"/>
                </a:solidFill>
              </a:rPr>
              <a:t>Natural gas</a:t>
            </a:r>
            <a:endParaRPr lang="en-GB" sz="1200">
              <a:solidFill>
                <a:schemeClr val="accent1"/>
              </a:solidFill>
              <a:latin typeface="Halvar Eng Md" pitchFamily="2" charset="0"/>
            </a:endParaRPr>
          </a:p>
        </p:txBody>
      </p:sp>
      <p:sp>
        <p:nvSpPr>
          <p:cNvPr id="102" name="Tekstfelt 101">
            <a:extLst>
              <a:ext uri="{FF2B5EF4-FFF2-40B4-BE49-F238E27FC236}">
                <a16:creationId xmlns:a16="http://schemas.microsoft.com/office/drawing/2014/main" id="{4BB875E5-3176-4A10-8379-5E970CF06AAE}"/>
              </a:ext>
            </a:extLst>
          </p:cNvPr>
          <p:cNvSpPr txBox="1"/>
          <p:nvPr/>
        </p:nvSpPr>
        <p:spPr>
          <a:xfrm>
            <a:off x="1456291" y="1848161"/>
            <a:ext cx="1655225" cy="276999"/>
          </a:xfrm>
          <a:prstGeom prst="rect">
            <a:avLst/>
          </a:prstGeom>
          <a:noFill/>
        </p:spPr>
        <p:txBody>
          <a:bodyPr wrap="square">
            <a:spAutoFit/>
          </a:bodyPr>
          <a:lstStyle/>
          <a:p>
            <a:pPr algn="ctr"/>
            <a:r>
              <a:rPr lang="en-US" sz="1200">
                <a:solidFill>
                  <a:schemeClr val="accent1"/>
                </a:solidFill>
              </a:rPr>
              <a:t>Oil</a:t>
            </a:r>
            <a:endParaRPr lang="en-GB" sz="1200">
              <a:solidFill>
                <a:schemeClr val="accent1"/>
              </a:solidFill>
              <a:latin typeface="Halvar Eng Md" pitchFamily="2" charset="0"/>
            </a:endParaRPr>
          </a:p>
        </p:txBody>
      </p:sp>
      <p:sp>
        <p:nvSpPr>
          <p:cNvPr id="103" name="Tekstfelt 102">
            <a:extLst>
              <a:ext uri="{FF2B5EF4-FFF2-40B4-BE49-F238E27FC236}">
                <a16:creationId xmlns:a16="http://schemas.microsoft.com/office/drawing/2014/main" id="{13095293-3F64-4BB5-90F2-ACAAB276BC83}"/>
              </a:ext>
            </a:extLst>
          </p:cNvPr>
          <p:cNvSpPr txBox="1"/>
          <p:nvPr/>
        </p:nvSpPr>
        <p:spPr>
          <a:xfrm>
            <a:off x="6082765" y="1190091"/>
            <a:ext cx="1647165" cy="461665"/>
          </a:xfrm>
          <a:prstGeom prst="rect">
            <a:avLst/>
          </a:prstGeom>
          <a:noFill/>
        </p:spPr>
        <p:txBody>
          <a:bodyPr wrap="square">
            <a:spAutoFit/>
          </a:bodyPr>
          <a:lstStyle/>
          <a:p>
            <a:pPr algn="ctr"/>
            <a:r>
              <a:rPr lang="en-US" sz="1200">
                <a:solidFill>
                  <a:schemeClr val="accent1"/>
                </a:solidFill>
              </a:rPr>
              <a:t>Waste</a:t>
            </a:r>
          </a:p>
          <a:p>
            <a:pPr algn="ctr"/>
            <a:r>
              <a:rPr lang="en-US" sz="1200">
                <a:solidFill>
                  <a:schemeClr val="accent1"/>
                </a:solidFill>
              </a:rPr>
              <a:t>Non-renewable</a:t>
            </a:r>
            <a:endParaRPr lang="en-GB" sz="1200">
              <a:solidFill>
                <a:schemeClr val="accent1"/>
              </a:solidFill>
            </a:endParaRPr>
          </a:p>
        </p:txBody>
      </p:sp>
      <p:cxnSp>
        <p:nvCxnSpPr>
          <p:cNvPr id="104" name="Straight Connector 127">
            <a:extLst>
              <a:ext uri="{FF2B5EF4-FFF2-40B4-BE49-F238E27FC236}">
                <a16:creationId xmlns:a16="http://schemas.microsoft.com/office/drawing/2014/main" id="{5E4AD0C6-8538-4D8B-87C6-09B966261A10}"/>
              </a:ext>
            </a:extLst>
          </p:cNvPr>
          <p:cNvCxnSpPr>
            <a:cxnSpLocks/>
          </p:cNvCxnSpPr>
          <p:nvPr/>
        </p:nvCxnSpPr>
        <p:spPr>
          <a:xfrm>
            <a:off x="6890931" y="1651756"/>
            <a:ext cx="0" cy="496259"/>
          </a:xfrm>
          <a:prstGeom prst="line">
            <a:avLst/>
          </a:prstGeom>
          <a:ln w="19050">
            <a:solidFill>
              <a:srgbClr val="06AE83"/>
            </a:solidFill>
          </a:ln>
        </p:spPr>
        <p:style>
          <a:lnRef idx="1">
            <a:schemeClr val="accent1"/>
          </a:lnRef>
          <a:fillRef idx="0">
            <a:schemeClr val="accent1"/>
          </a:fillRef>
          <a:effectRef idx="0">
            <a:schemeClr val="accent1"/>
          </a:effectRef>
          <a:fontRef idx="minor">
            <a:schemeClr val="tx1"/>
          </a:fontRef>
        </p:style>
      </p:cxnSp>
      <p:sp>
        <p:nvSpPr>
          <p:cNvPr id="105" name="Tekstfelt 104">
            <a:extLst>
              <a:ext uri="{FF2B5EF4-FFF2-40B4-BE49-F238E27FC236}">
                <a16:creationId xmlns:a16="http://schemas.microsoft.com/office/drawing/2014/main" id="{FBC67360-5837-4E4F-84A0-97A7FCE85CEC}"/>
              </a:ext>
            </a:extLst>
          </p:cNvPr>
          <p:cNvSpPr txBox="1"/>
          <p:nvPr/>
        </p:nvSpPr>
        <p:spPr>
          <a:xfrm>
            <a:off x="5877254" y="2346229"/>
            <a:ext cx="616436" cy="338554"/>
          </a:xfrm>
          <a:prstGeom prst="rect">
            <a:avLst/>
          </a:prstGeom>
          <a:noFill/>
        </p:spPr>
        <p:txBody>
          <a:bodyPr wrap="square" lIns="91440" tIns="45720" rIns="91440" bIns="45720" anchor="t">
            <a:spAutoFit/>
          </a:bodyPr>
          <a:lstStyle/>
          <a:p>
            <a:pPr algn="ctr"/>
            <a:r>
              <a:rPr lang="en-US" sz="1600" b="1">
                <a:solidFill>
                  <a:srgbClr val="FFFFFF"/>
                </a:solidFill>
                <a:latin typeface="Halvar Eng Md"/>
              </a:rPr>
              <a:t>5</a:t>
            </a:r>
            <a:r>
              <a:rPr lang="en-US" sz="1200" b="1">
                <a:solidFill>
                  <a:srgbClr val="FFFFFF"/>
                </a:solidFill>
              </a:rPr>
              <a:t>%</a:t>
            </a:r>
            <a:endParaRPr lang="en-GB" sz="1200">
              <a:solidFill>
                <a:srgbClr val="FFFFFF"/>
              </a:solidFill>
              <a:latin typeface="Halvar Eng Md" pitchFamily="2" charset="0"/>
            </a:endParaRPr>
          </a:p>
        </p:txBody>
      </p:sp>
      <p:sp>
        <p:nvSpPr>
          <p:cNvPr id="118" name="Tekstfelt 117">
            <a:extLst>
              <a:ext uri="{FF2B5EF4-FFF2-40B4-BE49-F238E27FC236}">
                <a16:creationId xmlns:a16="http://schemas.microsoft.com/office/drawing/2014/main" id="{B5E63D19-6E14-450A-ACDB-7515829BEADB}"/>
              </a:ext>
            </a:extLst>
          </p:cNvPr>
          <p:cNvSpPr txBox="1"/>
          <p:nvPr/>
        </p:nvSpPr>
        <p:spPr>
          <a:xfrm>
            <a:off x="6525744" y="2347491"/>
            <a:ext cx="616436" cy="338554"/>
          </a:xfrm>
          <a:prstGeom prst="rect">
            <a:avLst/>
          </a:prstGeom>
          <a:noFill/>
        </p:spPr>
        <p:txBody>
          <a:bodyPr wrap="square" lIns="91440" tIns="45720" rIns="91440" bIns="45720" anchor="t">
            <a:spAutoFit/>
          </a:bodyPr>
          <a:lstStyle/>
          <a:p>
            <a:pPr algn="ctr"/>
            <a:r>
              <a:rPr lang="en-US" sz="1600" b="1">
                <a:solidFill>
                  <a:srgbClr val="FFFFFF"/>
                </a:solidFill>
                <a:latin typeface="Halvar Eng Md"/>
              </a:rPr>
              <a:t>3</a:t>
            </a:r>
            <a:r>
              <a:rPr lang="en-US" sz="1200" b="1">
                <a:solidFill>
                  <a:srgbClr val="FFFFFF"/>
                </a:solidFill>
              </a:rPr>
              <a:t>%</a:t>
            </a:r>
            <a:endParaRPr lang="en-GB" sz="1200">
              <a:solidFill>
                <a:srgbClr val="FFFFFF"/>
              </a:solidFill>
              <a:latin typeface="Halvar Eng Md" pitchFamily="2" charset="0"/>
            </a:endParaRPr>
          </a:p>
        </p:txBody>
      </p:sp>
      <p:sp>
        <p:nvSpPr>
          <p:cNvPr id="13" name="Text Placeholder 1">
            <a:extLst>
              <a:ext uri="{FF2B5EF4-FFF2-40B4-BE49-F238E27FC236}">
                <a16:creationId xmlns:a16="http://schemas.microsoft.com/office/drawing/2014/main" id="{41DA786B-82D0-67F5-CC41-FAC6488DE9EE}"/>
              </a:ext>
            </a:extLst>
          </p:cNvPr>
          <p:cNvSpPr txBox="1">
            <a:spLocks/>
          </p:cNvSpPr>
          <p:nvPr/>
        </p:nvSpPr>
        <p:spPr>
          <a:xfrm>
            <a:off x="8810328" y="6526866"/>
            <a:ext cx="11357953" cy="682989"/>
          </a:xfrm>
          <a:prstGeom prst="rect">
            <a:avLst/>
          </a:prstGeom>
        </p:spPr>
        <p:txBody>
          <a:bodyPr lIns="0" tIns="0" rIns="0" bIns="0"/>
          <a:lstStyle>
            <a:lvl1pPr marL="0" indent="0" algn="l" defTabSz="360000" rtl="0" eaLnBrk="1" latinLnBrk="0" hangingPunct="1">
              <a:lnSpc>
                <a:spcPct val="90000"/>
              </a:lnSpc>
              <a:spcBef>
                <a:spcPts val="0"/>
              </a:spcBef>
              <a:buFont typeface="Arial" panose="020B0604020202020204" pitchFamily="34" charset="0"/>
              <a:buNone/>
              <a:defRPr lang="da-DK" sz="3000" b="1" kern="1200">
                <a:solidFill>
                  <a:schemeClr val="accent1"/>
                </a:solidFill>
                <a:latin typeface="Unica 77 LL" panose="020B0504010101010104" pitchFamily="34" charset="0"/>
                <a:ea typeface="+mn-ea"/>
                <a:cs typeface="Unica 77 LL" panose="020B0504010101010104" pitchFamily="34" charset="0"/>
              </a:defRPr>
            </a:lvl1pPr>
            <a:lvl2pPr marL="6858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da-DK" sz="1100"/>
              <a:t>*Total </a:t>
            </a:r>
            <a:r>
              <a:rPr lang="da-DK" sz="1100" err="1"/>
              <a:t>gross</a:t>
            </a:r>
            <a:r>
              <a:rPr lang="da-DK" sz="1100"/>
              <a:t> </a:t>
            </a:r>
            <a:r>
              <a:rPr lang="da-DK" sz="1100" err="1"/>
              <a:t>energy</a:t>
            </a:r>
            <a:r>
              <a:rPr lang="da-DK" sz="1100"/>
              <a:t> </a:t>
            </a:r>
            <a:r>
              <a:rPr lang="da-DK" sz="1100" err="1"/>
              <a:t>consumption</a:t>
            </a:r>
            <a:r>
              <a:rPr lang="da-DK" sz="1100"/>
              <a:t>, </a:t>
            </a:r>
            <a:r>
              <a:rPr lang="da-DK" sz="1100" err="1"/>
              <a:t>projection</a:t>
            </a:r>
            <a:r>
              <a:rPr lang="da-DK" sz="1100"/>
              <a:t> (2023)</a:t>
            </a:r>
          </a:p>
        </p:txBody>
      </p:sp>
    </p:spTree>
    <p:extLst>
      <p:ext uri="{BB962C8B-B14F-4D97-AF65-F5344CB8AC3E}">
        <p14:creationId xmlns:p14="http://schemas.microsoft.com/office/powerpoint/2010/main" val="752373892"/>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500"/>
                                        <p:tgtEl>
                                          <p:spTgt spid="3"/>
                                        </p:tgtEl>
                                      </p:cBhvr>
                                    </p:animEffect>
                                  </p:childTnLst>
                                </p:cTn>
                              </p:par>
                              <p:par>
                                <p:cTn id="8" presetID="22" presetClass="entr" presetSubtype="2" fill="hold" nodeType="withEffect">
                                  <p:stCondLst>
                                    <p:cond delay="400"/>
                                  </p:stCondLst>
                                  <p:childTnLst>
                                    <p:set>
                                      <p:cBhvr>
                                        <p:cTn id="9" dur="1" fill="hold">
                                          <p:stCondLst>
                                            <p:cond delay="0"/>
                                          </p:stCondLst>
                                        </p:cTn>
                                        <p:tgtEl>
                                          <p:spTgt spid="6"/>
                                        </p:tgtEl>
                                        <p:attrNameLst>
                                          <p:attrName>style.visibility</p:attrName>
                                        </p:attrNameLst>
                                      </p:cBhvr>
                                      <p:to>
                                        <p:strVal val="visible"/>
                                      </p:to>
                                    </p:set>
                                    <p:animEffect transition="in" filter="wipe(right)">
                                      <p:cBhvr>
                                        <p:cTn id="10" dur="1000"/>
                                        <p:tgtEl>
                                          <p:spTgt spid="6"/>
                                        </p:tgtEl>
                                      </p:cBhvr>
                                    </p:animEffect>
                                  </p:childTnLst>
                                </p:cTn>
                              </p:par>
                            </p:childTnLst>
                          </p:cTn>
                        </p:par>
                        <p:par>
                          <p:cTn id="11" fill="hold">
                            <p:stCondLst>
                              <p:cond delay="1500"/>
                            </p:stCondLst>
                            <p:childTnLst>
                              <p:par>
                                <p:cTn id="12" presetID="22" presetClass="entr" presetSubtype="8" fill="hold" nodeType="after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wipe(left)">
                                      <p:cBhvr>
                                        <p:cTn id="14" dur="1500"/>
                                        <p:tgtEl>
                                          <p:spTgt spid="12"/>
                                        </p:tgtEl>
                                      </p:cBhvr>
                                    </p:animEffect>
                                  </p:childTnLst>
                                </p:cTn>
                              </p:par>
                              <p:par>
                                <p:cTn id="15" presetID="22" presetClass="entr" presetSubtype="4" fill="hold" grpId="0" nodeType="withEffect">
                                  <p:stCondLst>
                                    <p:cond delay="0"/>
                                  </p:stCondLst>
                                  <p:childTnLst>
                                    <p:set>
                                      <p:cBhvr>
                                        <p:cTn id="16" dur="1" fill="hold">
                                          <p:stCondLst>
                                            <p:cond delay="0"/>
                                          </p:stCondLst>
                                        </p:cTn>
                                        <p:tgtEl>
                                          <p:spTgt spid="101"/>
                                        </p:tgtEl>
                                        <p:attrNameLst>
                                          <p:attrName>style.visibility</p:attrName>
                                        </p:attrNameLst>
                                      </p:cBhvr>
                                      <p:to>
                                        <p:strVal val="visible"/>
                                      </p:to>
                                    </p:set>
                                    <p:animEffect transition="in" filter="wipe(down)">
                                      <p:cBhvr>
                                        <p:cTn id="17" dur="500"/>
                                        <p:tgtEl>
                                          <p:spTgt spid="101"/>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102"/>
                                        </p:tgtEl>
                                        <p:attrNameLst>
                                          <p:attrName>style.visibility</p:attrName>
                                        </p:attrNameLst>
                                      </p:cBhvr>
                                      <p:to>
                                        <p:strVal val="visible"/>
                                      </p:to>
                                    </p:set>
                                    <p:animEffect transition="in" filter="wipe(down)">
                                      <p:cBhvr>
                                        <p:cTn id="20" dur="500"/>
                                        <p:tgtEl>
                                          <p:spTgt spid="102"/>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98"/>
                                        </p:tgtEl>
                                        <p:attrNameLst>
                                          <p:attrName>style.visibility</p:attrName>
                                        </p:attrNameLst>
                                      </p:cBhvr>
                                      <p:to>
                                        <p:strVal val="visible"/>
                                      </p:to>
                                    </p:set>
                                    <p:animEffect transition="in" filter="wipe(down)">
                                      <p:cBhvr>
                                        <p:cTn id="23" dur="500"/>
                                        <p:tgtEl>
                                          <p:spTgt spid="98"/>
                                        </p:tgtEl>
                                      </p:cBhvr>
                                    </p:animEffect>
                                  </p:childTnLst>
                                </p:cTn>
                              </p:par>
                              <p:par>
                                <p:cTn id="24" presetID="22" presetClass="entr" presetSubtype="4" fill="hold" nodeType="withEffect">
                                  <p:stCondLst>
                                    <p:cond delay="0"/>
                                  </p:stCondLst>
                                  <p:childTnLst>
                                    <p:set>
                                      <p:cBhvr>
                                        <p:cTn id="25" dur="1" fill="hold">
                                          <p:stCondLst>
                                            <p:cond delay="0"/>
                                          </p:stCondLst>
                                        </p:cTn>
                                        <p:tgtEl>
                                          <p:spTgt spid="104"/>
                                        </p:tgtEl>
                                        <p:attrNameLst>
                                          <p:attrName>style.visibility</p:attrName>
                                        </p:attrNameLst>
                                      </p:cBhvr>
                                      <p:to>
                                        <p:strVal val="visible"/>
                                      </p:to>
                                    </p:set>
                                    <p:animEffect transition="in" filter="wipe(down)">
                                      <p:cBhvr>
                                        <p:cTn id="26" dur="500"/>
                                        <p:tgtEl>
                                          <p:spTgt spid="104"/>
                                        </p:tgtEl>
                                      </p:cBhvr>
                                    </p:animEffect>
                                  </p:childTnLst>
                                </p:cTn>
                              </p:par>
                              <p:par>
                                <p:cTn id="27" presetID="22" presetClass="entr" presetSubtype="4" fill="hold" grpId="0" nodeType="withEffect">
                                  <p:stCondLst>
                                    <p:cond delay="0"/>
                                  </p:stCondLst>
                                  <p:childTnLst>
                                    <p:set>
                                      <p:cBhvr>
                                        <p:cTn id="28" dur="1" fill="hold">
                                          <p:stCondLst>
                                            <p:cond delay="0"/>
                                          </p:stCondLst>
                                        </p:cTn>
                                        <p:tgtEl>
                                          <p:spTgt spid="103"/>
                                        </p:tgtEl>
                                        <p:attrNameLst>
                                          <p:attrName>style.visibility</p:attrName>
                                        </p:attrNameLst>
                                      </p:cBhvr>
                                      <p:to>
                                        <p:strVal val="visible"/>
                                      </p:to>
                                    </p:set>
                                    <p:animEffect transition="in" filter="wipe(down)">
                                      <p:cBhvr>
                                        <p:cTn id="29" dur="500"/>
                                        <p:tgtEl>
                                          <p:spTgt spid="103"/>
                                        </p:tgtEl>
                                      </p:cBhvr>
                                    </p:animEffect>
                                  </p:childTnLst>
                                </p:cTn>
                              </p:par>
                              <p:par>
                                <p:cTn id="30" presetID="10" presetClass="entr" presetSubtype="0" fill="hold" nodeType="withEffect">
                                  <p:stCondLst>
                                    <p:cond delay="0"/>
                                  </p:stCondLst>
                                  <p:childTnLst>
                                    <p:set>
                                      <p:cBhvr>
                                        <p:cTn id="31" dur="1" fill="hold">
                                          <p:stCondLst>
                                            <p:cond delay="0"/>
                                          </p:stCondLst>
                                        </p:cTn>
                                        <p:tgtEl>
                                          <p:spTgt spid="56"/>
                                        </p:tgtEl>
                                        <p:attrNameLst>
                                          <p:attrName>style.visibility</p:attrName>
                                        </p:attrNameLst>
                                      </p:cBhvr>
                                      <p:to>
                                        <p:strVal val="visible"/>
                                      </p:to>
                                    </p:set>
                                    <p:animEffect transition="in" filter="fade">
                                      <p:cBhvr>
                                        <p:cTn id="32" dur="500"/>
                                        <p:tgtEl>
                                          <p:spTgt spid="56"/>
                                        </p:tgtEl>
                                      </p:cBhvr>
                                    </p:animEffect>
                                  </p:childTnLst>
                                </p:cTn>
                              </p:par>
                              <p:par>
                                <p:cTn id="33" presetID="10" presetClass="entr" presetSubtype="0" fill="hold" nodeType="withEffect">
                                  <p:stCondLst>
                                    <p:cond delay="0"/>
                                  </p:stCondLst>
                                  <p:childTnLst>
                                    <p:set>
                                      <p:cBhvr>
                                        <p:cTn id="34" dur="1" fill="hold">
                                          <p:stCondLst>
                                            <p:cond delay="0"/>
                                          </p:stCondLst>
                                        </p:cTn>
                                        <p:tgtEl>
                                          <p:spTgt spid="50"/>
                                        </p:tgtEl>
                                        <p:attrNameLst>
                                          <p:attrName>style.visibility</p:attrName>
                                        </p:attrNameLst>
                                      </p:cBhvr>
                                      <p:to>
                                        <p:strVal val="visible"/>
                                      </p:to>
                                    </p:set>
                                    <p:animEffect transition="in" filter="fade">
                                      <p:cBhvr>
                                        <p:cTn id="35" dur="500"/>
                                        <p:tgtEl>
                                          <p:spTgt spid="50"/>
                                        </p:tgtEl>
                                      </p:cBhvr>
                                    </p:animEffect>
                                  </p:childTnLst>
                                </p:cTn>
                              </p:par>
                              <p:par>
                                <p:cTn id="36" presetID="8" presetClass="emph" presetSubtype="0" fill="hold" nodeType="withEffect">
                                  <p:stCondLst>
                                    <p:cond delay="200"/>
                                  </p:stCondLst>
                                  <p:childTnLst>
                                    <p:animRot by="21600000">
                                      <p:cBhvr>
                                        <p:cTn id="37" dur="3000" fill="hold"/>
                                        <p:tgtEl>
                                          <p:spTgt spid="50"/>
                                        </p:tgtEl>
                                        <p:attrNameLst>
                                          <p:attrName>r</p:attrName>
                                        </p:attrNameLst>
                                      </p:cBhvr>
                                    </p:animRot>
                                  </p:childTnLst>
                                </p:cTn>
                              </p:par>
                              <p:par>
                                <p:cTn id="38" presetID="10" presetClass="entr" presetSubtype="0" fill="hold" nodeType="withEffect">
                                  <p:stCondLst>
                                    <p:cond delay="200"/>
                                  </p:stCondLst>
                                  <p:childTnLst>
                                    <p:set>
                                      <p:cBhvr>
                                        <p:cTn id="39" dur="1" fill="hold">
                                          <p:stCondLst>
                                            <p:cond delay="0"/>
                                          </p:stCondLst>
                                        </p:cTn>
                                        <p:tgtEl>
                                          <p:spTgt spid="112"/>
                                        </p:tgtEl>
                                        <p:attrNameLst>
                                          <p:attrName>style.visibility</p:attrName>
                                        </p:attrNameLst>
                                      </p:cBhvr>
                                      <p:to>
                                        <p:strVal val="visible"/>
                                      </p:to>
                                    </p:set>
                                    <p:animEffect transition="in" filter="fade">
                                      <p:cBhvr>
                                        <p:cTn id="40" dur="500"/>
                                        <p:tgtEl>
                                          <p:spTgt spid="112"/>
                                        </p:tgtEl>
                                      </p:cBhvr>
                                    </p:animEffect>
                                  </p:childTnLst>
                                </p:cTn>
                              </p:par>
                              <p:par>
                                <p:cTn id="41" presetID="10" presetClass="entr" presetSubtype="0" fill="hold" nodeType="withEffect">
                                  <p:stCondLst>
                                    <p:cond delay="300"/>
                                  </p:stCondLst>
                                  <p:childTnLst>
                                    <p:set>
                                      <p:cBhvr>
                                        <p:cTn id="42" dur="1" fill="hold">
                                          <p:stCondLst>
                                            <p:cond delay="0"/>
                                          </p:stCondLst>
                                        </p:cTn>
                                        <p:tgtEl>
                                          <p:spTgt spid="106"/>
                                        </p:tgtEl>
                                        <p:attrNameLst>
                                          <p:attrName>style.visibility</p:attrName>
                                        </p:attrNameLst>
                                      </p:cBhvr>
                                      <p:to>
                                        <p:strVal val="visible"/>
                                      </p:to>
                                    </p:set>
                                    <p:animEffect transition="in" filter="fade">
                                      <p:cBhvr>
                                        <p:cTn id="43" dur="500"/>
                                        <p:tgtEl>
                                          <p:spTgt spid="106"/>
                                        </p:tgtEl>
                                      </p:cBhvr>
                                    </p:animEffect>
                                  </p:childTnLst>
                                </p:cTn>
                              </p:par>
                              <p:par>
                                <p:cTn id="44" presetID="8" presetClass="emph" presetSubtype="0" fill="hold" nodeType="withEffect">
                                  <p:stCondLst>
                                    <p:cond delay="400"/>
                                  </p:stCondLst>
                                  <p:childTnLst>
                                    <p:animRot by="21600000">
                                      <p:cBhvr>
                                        <p:cTn id="45" dur="3000" fill="hold"/>
                                        <p:tgtEl>
                                          <p:spTgt spid="106"/>
                                        </p:tgtEl>
                                        <p:attrNameLst>
                                          <p:attrName>r</p:attrName>
                                        </p:attrNameLst>
                                      </p:cBhvr>
                                    </p:animRot>
                                  </p:childTnLst>
                                </p:cTn>
                              </p:par>
                              <p:par>
                                <p:cTn id="46" presetID="10" presetClass="entr" presetSubtype="0" fill="hold" nodeType="withEffect">
                                  <p:stCondLst>
                                    <p:cond delay="600"/>
                                  </p:stCondLst>
                                  <p:childTnLst>
                                    <p:set>
                                      <p:cBhvr>
                                        <p:cTn id="47" dur="1" fill="hold">
                                          <p:stCondLst>
                                            <p:cond delay="0"/>
                                          </p:stCondLst>
                                        </p:cTn>
                                        <p:tgtEl>
                                          <p:spTgt spid="43"/>
                                        </p:tgtEl>
                                        <p:attrNameLst>
                                          <p:attrName>style.visibility</p:attrName>
                                        </p:attrNameLst>
                                      </p:cBhvr>
                                      <p:to>
                                        <p:strVal val="visible"/>
                                      </p:to>
                                    </p:set>
                                    <p:animEffect transition="in" filter="fade">
                                      <p:cBhvr>
                                        <p:cTn id="48" dur="1000"/>
                                        <p:tgtEl>
                                          <p:spTgt spid="43"/>
                                        </p:tgtEl>
                                      </p:cBhvr>
                                    </p:animEffect>
                                  </p:childTnLst>
                                </p:cTn>
                              </p:par>
                              <p:par>
                                <p:cTn id="49" presetID="10" presetClass="entr" presetSubtype="0" fill="hold" grpId="0" nodeType="withEffect">
                                  <p:stCondLst>
                                    <p:cond delay="600"/>
                                  </p:stCondLst>
                                  <p:childTnLst>
                                    <p:set>
                                      <p:cBhvr>
                                        <p:cTn id="50" dur="1" fill="hold">
                                          <p:stCondLst>
                                            <p:cond delay="0"/>
                                          </p:stCondLst>
                                        </p:cTn>
                                        <p:tgtEl>
                                          <p:spTgt spid="45"/>
                                        </p:tgtEl>
                                        <p:attrNameLst>
                                          <p:attrName>style.visibility</p:attrName>
                                        </p:attrNameLst>
                                      </p:cBhvr>
                                      <p:to>
                                        <p:strVal val="visible"/>
                                      </p:to>
                                    </p:set>
                                    <p:animEffect transition="in" filter="fade">
                                      <p:cBhvr>
                                        <p:cTn id="51" dur="1000"/>
                                        <p:tgtEl>
                                          <p:spTgt spid="45"/>
                                        </p:tgtEl>
                                      </p:cBhvr>
                                    </p:animEffect>
                                  </p:childTnLst>
                                </p:cTn>
                              </p:par>
                              <p:par>
                                <p:cTn id="52" presetID="22" presetClass="entr" presetSubtype="2" fill="hold" grpId="0" nodeType="withEffect">
                                  <p:stCondLst>
                                    <p:cond delay="800"/>
                                  </p:stCondLst>
                                  <p:childTnLst>
                                    <p:set>
                                      <p:cBhvr>
                                        <p:cTn id="53" dur="1" fill="hold">
                                          <p:stCondLst>
                                            <p:cond delay="0"/>
                                          </p:stCondLst>
                                        </p:cTn>
                                        <p:tgtEl>
                                          <p:spTgt spid="44"/>
                                        </p:tgtEl>
                                        <p:attrNameLst>
                                          <p:attrName>style.visibility</p:attrName>
                                        </p:attrNameLst>
                                      </p:cBhvr>
                                      <p:to>
                                        <p:strVal val="visible"/>
                                      </p:to>
                                    </p:set>
                                    <p:animEffect transition="in" filter="wipe(right)">
                                      <p:cBhvr>
                                        <p:cTn id="54" dur="1000"/>
                                        <p:tgtEl>
                                          <p:spTgt spid="44"/>
                                        </p:tgtEl>
                                      </p:cBhvr>
                                    </p:animEffect>
                                  </p:childTnLst>
                                </p:cTn>
                              </p:par>
                              <p:par>
                                <p:cTn id="55" presetID="22" presetClass="entr" presetSubtype="4" fill="hold" grpId="0" nodeType="withEffect">
                                  <p:stCondLst>
                                    <p:cond delay="1000"/>
                                  </p:stCondLst>
                                  <p:childTnLst>
                                    <p:set>
                                      <p:cBhvr>
                                        <p:cTn id="56" dur="1" fill="hold">
                                          <p:stCondLst>
                                            <p:cond delay="0"/>
                                          </p:stCondLst>
                                        </p:cTn>
                                        <p:tgtEl>
                                          <p:spTgt spid="46"/>
                                        </p:tgtEl>
                                        <p:attrNameLst>
                                          <p:attrName>style.visibility</p:attrName>
                                        </p:attrNameLst>
                                      </p:cBhvr>
                                      <p:to>
                                        <p:strVal val="visible"/>
                                      </p:to>
                                    </p:set>
                                    <p:animEffect transition="in" filter="wipe(down)">
                                      <p:cBhvr>
                                        <p:cTn id="57" dur="500"/>
                                        <p:tgtEl>
                                          <p:spTgt spid="46"/>
                                        </p:tgtEl>
                                      </p:cBhvr>
                                    </p:animEffect>
                                  </p:childTnLst>
                                </p:cTn>
                              </p:par>
                              <p:par>
                                <p:cTn id="58" presetID="10" presetClass="entr" presetSubtype="0" fill="hold" nodeType="withEffect">
                                  <p:stCondLst>
                                    <p:cond delay="1200"/>
                                  </p:stCondLst>
                                  <p:childTnLst>
                                    <p:set>
                                      <p:cBhvr>
                                        <p:cTn id="59" dur="1" fill="hold">
                                          <p:stCondLst>
                                            <p:cond delay="0"/>
                                          </p:stCondLst>
                                        </p:cTn>
                                        <p:tgtEl>
                                          <p:spTgt spid="47"/>
                                        </p:tgtEl>
                                        <p:attrNameLst>
                                          <p:attrName>style.visibility</p:attrName>
                                        </p:attrNameLst>
                                      </p:cBhvr>
                                      <p:to>
                                        <p:strVal val="visible"/>
                                      </p:to>
                                    </p:set>
                                    <p:animEffect transition="in" filter="fade">
                                      <p:cBhvr>
                                        <p:cTn id="60" dur="500"/>
                                        <p:tgtEl>
                                          <p:spTgt spid="47"/>
                                        </p:tgtEl>
                                      </p:cBhvr>
                                    </p:animEffect>
                                  </p:childTnLst>
                                </p:cTn>
                              </p:par>
                              <p:par>
                                <p:cTn id="61" presetID="1" presetClass="entr" presetSubtype="0" fill="hold" grpId="1" nodeType="withEffect">
                                  <p:stCondLst>
                                    <p:cond delay="1400"/>
                                  </p:stCondLst>
                                  <p:childTnLst>
                                    <p:set>
                                      <p:cBhvr>
                                        <p:cTn id="62" dur="1" fill="hold">
                                          <p:stCondLst>
                                            <p:cond delay="0"/>
                                          </p:stCondLst>
                                        </p:cTn>
                                        <p:tgtEl>
                                          <p:spTgt spid="61"/>
                                        </p:tgtEl>
                                        <p:attrNameLst>
                                          <p:attrName>style.visibility</p:attrName>
                                        </p:attrNameLst>
                                      </p:cBhvr>
                                      <p:to>
                                        <p:strVal val="visible"/>
                                      </p:to>
                                    </p:set>
                                  </p:childTnLst>
                                </p:cTn>
                              </p:par>
                              <p:par>
                                <p:cTn id="63" presetID="1" presetClass="entr" presetSubtype="0" fill="hold" grpId="0" nodeType="withEffect">
                                  <p:stCondLst>
                                    <p:cond delay="1500"/>
                                  </p:stCondLst>
                                  <p:childTnLst>
                                    <p:set>
                                      <p:cBhvr>
                                        <p:cTn id="64" dur="1" fill="hold">
                                          <p:stCondLst>
                                            <p:cond delay="0"/>
                                          </p:stCondLst>
                                        </p:cTn>
                                        <p:tgtEl>
                                          <p:spTgt spid="63"/>
                                        </p:tgtEl>
                                        <p:attrNameLst>
                                          <p:attrName>style.visibility</p:attrName>
                                        </p:attrNameLst>
                                      </p:cBhvr>
                                      <p:to>
                                        <p:strVal val="visible"/>
                                      </p:to>
                                    </p:set>
                                  </p:childTnLst>
                                </p:cTn>
                              </p:par>
                              <p:par>
                                <p:cTn id="65" presetID="1" presetClass="entr" presetSubtype="0" fill="hold" grpId="0" nodeType="withEffect">
                                  <p:stCondLst>
                                    <p:cond delay="1600"/>
                                  </p:stCondLst>
                                  <p:childTnLst>
                                    <p:set>
                                      <p:cBhvr>
                                        <p:cTn id="66" dur="1" fill="hold">
                                          <p:stCondLst>
                                            <p:cond delay="0"/>
                                          </p:stCondLst>
                                        </p:cTn>
                                        <p:tgtEl>
                                          <p:spTgt spid="64"/>
                                        </p:tgtEl>
                                        <p:attrNameLst>
                                          <p:attrName>style.visibility</p:attrName>
                                        </p:attrNameLst>
                                      </p:cBhvr>
                                      <p:to>
                                        <p:strVal val="visible"/>
                                      </p:to>
                                    </p:set>
                                  </p:childTnLst>
                                </p:cTn>
                              </p:par>
                              <p:par>
                                <p:cTn id="67" presetID="1" presetClass="entr" presetSubtype="0" fill="hold" grpId="0" nodeType="withEffect">
                                  <p:stCondLst>
                                    <p:cond delay="1700"/>
                                  </p:stCondLst>
                                  <p:childTnLst>
                                    <p:set>
                                      <p:cBhvr>
                                        <p:cTn id="68" dur="1" fill="hold">
                                          <p:stCondLst>
                                            <p:cond delay="0"/>
                                          </p:stCondLst>
                                        </p:cTn>
                                        <p:tgtEl>
                                          <p:spTgt spid="93"/>
                                        </p:tgtEl>
                                        <p:attrNameLst>
                                          <p:attrName>style.visibility</p:attrName>
                                        </p:attrNameLst>
                                      </p:cBhvr>
                                      <p:to>
                                        <p:strVal val="visible"/>
                                      </p:to>
                                    </p:set>
                                  </p:childTnLst>
                                </p:cTn>
                              </p:par>
                              <p:par>
                                <p:cTn id="69" presetID="1" presetClass="entr" presetSubtype="0" fill="hold" grpId="0" nodeType="withEffect">
                                  <p:stCondLst>
                                    <p:cond delay="1800"/>
                                  </p:stCondLst>
                                  <p:childTnLst>
                                    <p:set>
                                      <p:cBhvr>
                                        <p:cTn id="70" dur="1" fill="hold">
                                          <p:stCondLst>
                                            <p:cond delay="0"/>
                                          </p:stCondLst>
                                        </p:cTn>
                                        <p:tgtEl>
                                          <p:spTgt spid="94"/>
                                        </p:tgtEl>
                                        <p:attrNameLst>
                                          <p:attrName>style.visibility</p:attrName>
                                        </p:attrNameLst>
                                      </p:cBhvr>
                                      <p:to>
                                        <p:strVal val="visible"/>
                                      </p:to>
                                    </p:set>
                                  </p:childTnLst>
                                </p:cTn>
                              </p:par>
                              <p:par>
                                <p:cTn id="71" presetID="1" presetClass="entr" presetSubtype="0" fill="hold" grpId="0" nodeType="withEffect">
                                  <p:stCondLst>
                                    <p:cond delay="1900"/>
                                  </p:stCondLst>
                                  <p:childTnLst>
                                    <p:set>
                                      <p:cBhvr>
                                        <p:cTn id="72" dur="1" fill="hold">
                                          <p:stCondLst>
                                            <p:cond delay="0"/>
                                          </p:stCondLst>
                                        </p:cTn>
                                        <p:tgtEl>
                                          <p:spTgt spid="65"/>
                                        </p:tgtEl>
                                        <p:attrNameLst>
                                          <p:attrName>style.visibility</p:attrName>
                                        </p:attrNameLst>
                                      </p:cBhvr>
                                      <p:to>
                                        <p:strVal val="visible"/>
                                      </p:to>
                                    </p:set>
                                  </p:childTnLst>
                                </p:cTn>
                              </p:par>
                              <p:par>
                                <p:cTn id="73" presetID="26" presetClass="emph" presetSubtype="0" fill="hold" grpId="0" nodeType="withEffect">
                                  <p:stCondLst>
                                    <p:cond delay="1000"/>
                                  </p:stCondLst>
                                  <p:childTnLst>
                                    <p:animEffect transition="out" filter="fade">
                                      <p:cBhvr>
                                        <p:cTn id="74" dur="1000" tmFilter="0, 0; .2, .5; .8, .5; 1, 0"/>
                                        <p:tgtEl>
                                          <p:spTgt spid="61"/>
                                        </p:tgtEl>
                                      </p:cBhvr>
                                    </p:animEffect>
                                    <p:animScale>
                                      <p:cBhvr>
                                        <p:cTn id="75" dur="500" autoRev="1" fill="hold"/>
                                        <p:tgtEl>
                                          <p:spTgt spid="61"/>
                                        </p:tgtEl>
                                      </p:cBhvr>
                                      <p:by x="105000" y="105000"/>
                                    </p:animScale>
                                  </p:childTnLst>
                                </p:cTn>
                              </p:par>
                              <p:par>
                                <p:cTn id="76" presetID="10" presetClass="entr" presetSubtype="0" fill="hold" nodeType="withEffect">
                                  <p:stCondLst>
                                    <p:cond delay="1000"/>
                                  </p:stCondLst>
                                  <p:childTnLst>
                                    <p:set>
                                      <p:cBhvr>
                                        <p:cTn id="77" dur="1" fill="hold">
                                          <p:stCondLst>
                                            <p:cond delay="0"/>
                                          </p:stCondLst>
                                        </p:cTn>
                                        <p:tgtEl>
                                          <p:spTgt spid="23"/>
                                        </p:tgtEl>
                                        <p:attrNameLst>
                                          <p:attrName>style.visibility</p:attrName>
                                        </p:attrNameLst>
                                      </p:cBhvr>
                                      <p:to>
                                        <p:strVal val="visible"/>
                                      </p:to>
                                    </p:set>
                                    <p:animEffect transition="in" filter="fade">
                                      <p:cBhvr>
                                        <p:cTn id="78" dur="500"/>
                                        <p:tgtEl>
                                          <p:spTgt spid="23"/>
                                        </p:tgtEl>
                                      </p:cBhvr>
                                    </p:animEffect>
                                  </p:childTnLst>
                                </p:cTn>
                              </p:par>
                              <p:par>
                                <p:cTn id="79" presetID="10" presetClass="entr" presetSubtype="0" fill="hold" grpId="0" nodeType="withEffect">
                                  <p:stCondLst>
                                    <p:cond delay="900"/>
                                  </p:stCondLst>
                                  <p:childTnLst>
                                    <p:set>
                                      <p:cBhvr>
                                        <p:cTn id="80" dur="1" fill="hold">
                                          <p:stCondLst>
                                            <p:cond delay="0"/>
                                          </p:stCondLst>
                                        </p:cTn>
                                        <p:tgtEl>
                                          <p:spTgt spid="21"/>
                                        </p:tgtEl>
                                        <p:attrNameLst>
                                          <p:attrName>style.visibility</p:attrName>
                                        </p:attrNameLst>
                                      </p:cBhvr>
                                      <p:to>
                                        <p:strVal val="visible"/>
                                      </p:to>
                                    </p:set>
                                    <p:animEffect transition="in" filter="fade">
                                      <p:cBhvr>
                                        <p:cTn id="81" dur="500"/>
                                        <p:tgtEl>
                                          <p:spTgt spid="21"/>
                                        </p:tgtEl>
                                      </p:cBhvr>
                                    </p:animEffect>
                                  </p:childTnLst>
                                </p:cTn>
                              </p:par>
                              <p:par>
                                <p:cTn id="82" presetID="10" presetClass="entr" presetSubtype="0" fill="hold" grpId="2" nodeType="withEffect">
                                  <p:stCondLst>
                                    <p:cond delay="900"/>
                                  </p:stCondLst>
                                  <p:childTnLst>
                                    <p:set>
                                      <p:cBhvr>
                                        <p:cTn id="83" dur="1" fill="hold">
                                          <p:stCondLst>
                                            <p:cond delay="0"/>
                                          </p:stCondLst>
                                        </p:cTn>
                                        <p:tgtEl>
                                          <p:spTgt spid="21"/>
                                        </p:tgtEl>
                                        <p:attrNameLst>
                                          <p:attrName>style.visibility</p:attrName>
                                        </p:attrNameLst>
                                      </p:cBhvr>
                                      <p:to>
                                        <p:strVal val="visible"/>
                                      </p:to>
                                    </p:set>
                                    <p:animEffect transition="in" filter="fade">
                                      <p:cBhvr>
                                        <p:cTn id="84" dur="500"/>
                                        <p:tgtEl>
                                          <p:spTgt spid="21"/>
                                        </p:tgtEl>
                                      </p:cBhvr>
                                    </p:animEffect>
                                  </p:childTnLst>
                                </p:cTn>
                              </p:par>
                              <p:par>
                                <p:cTn id="85" presetID="8" presetClass="emph" presetSubtype="0" fill="hold" grpId="1" nodeType="withEffect">
                                  <p:stCondLst>
                                    <p:cond delay="1100"/>
                                  </p:stCondLst>
                                  <p:childTnLst>
                                    <p:animRot by="43200000">
                                      <p:cBhvr>
                                        <p:cTn id="86" dur="2000" fill="hold"/>
                                        <p:tgtEl>
                                          <p:spTgt spid="21"/>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P spid="45" grpId="0" animBg="1"/>
      <p:bldP spid="46" grpId="0" animBg="1"/>
      <p:bldP spid="61" grpId="0" animBg="1"/>
      <p:bldP spid="61" grpId="1" animBg="1"/>
      <p:bldP spid="63" grpId="0" animBg="1"/>
      <p:bldP spid="64" grpId="0" animBg="1"/>
      <p:bldP spid="65" grpId="0" animBg="1"/>
      <p:bldP spid="93" grpId="0" animBg="1"/>
      <p:bldP spid="94" grpId="0" animBg="1"/>
      <p:bldP spid="21" grpId="0" animBg="1"/>
      <p:bldP spid="21" grpId="1" animBg="1"/>
      <p:bldP spid="21" grpId="2" animBg="1"/>
      <p:bldP spid="98" grpId="0"/>
      <p:bldP spid="101" grpId="0"/>
      <p:bldP spid="102" grpId="0"/>
      <p:bldP spid="10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78BFB96C-8CE4-46E4-9A75-7D8F9F70881E}"/>
              </a:ext>
            </a:extLst>
          </p:cNvPr>
          <p:cNvSpPr>
            <a:spLocks noGrp="1"/>
          </p:cNvSpPr>
          <p:nvPr>
            <p:ph type="body" sz="quarter" idx="14"/>
          </p:nvPr>
        </p:nvSpPr>
        <p:spPr/>
        <p:txBody>
          <a:bodyPr/>
          <a:lstStyle/>
          <a:p>
            <a:r>
              <a:rPr lang="en-US" b="0" i="0">
                <a:solidFill>
                  <a:srgbClr val="0C8466"/>
                </a:solidFill>
                <a:effectLst/>
                <a:latin typeface="+mj-lt"/>
              </a:rPr>
              <a:t>Share of total electricity consumption covered by wind and solar</a:t>
            </a:r>
            <a:endParaRPr lang="en-DK">
              <a:solidFill>
                <a:srgbClr val="0C8466"/>
              </a:solidFill>
              <a:latin typeface="+mj-lt"/>
            </a:endParaRPr>
          </a:p>
        </p:txBody>
      </p:sp>
      <p:graphicFrame>
        <p:nvGraphicFramePr>
          <p:cNvPr id="5" name="Diagram 4">
            <a:extLst>
              <a:ext uri="{FF2B5EF4-FFF2-40B4-BE49-F238E27FC236}">
                <a16:creationId xmlns:a16="http://schemas.microsoft.com/office/drawing/2014/main" id="{D31C7B0B-8C47-3F7C-C0A1-41599B80B4BF}"/>
              </a:ext>
            </a:extLst>
          </p:cNvPr>
          <p:cNvGraphicFramePr/>
          <p:nvPr>
            <p:extLst>
              <p:ext uri="{D42A27DB-BD31-4B8C-83A1-F6EECF244321}">
                <p14:modId xmlns:p14="http://schemas.microsoft.com/office/powerpoint/2010/main" val="2727337624"/>
              </p:ext>
            </p:extLst>
          </p:nvPr>
        </p:nvGraphicFramePr>
        <p:xfrm>
          <a:off x="2032000" y="1722120"/>
          <a:ext cx="8128000" cy="471755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864415136"/>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738AC3-4695-A9B1-3866-477368D98440}"/>
            </a:ext>
          </a:extLst>
        </p:cNvPr>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58845BF9-C66D-1D34-D91D-BA6FD09D4895}"/>
              </a:ext>
            </a:extLst>
          </p:cNvPr>
          <p:cNvSpPr>
            <a:spLocks noGrp="1"/>
          </p:cNvSpPr>
          <p:nvPr>
            <p:ph type="body" sz="quarter" idx="14"/>
          </p:nvPr>
        </p:nvSpPr>
        <p:spPr/>
        <p:txBody>
          <a:bodyPr/>
          <a:lstStyle/>
          <a:p>
            <a:r>
              <a:rPr lang="en-GB"/>
              <a:t>Denmark has come far. But we must go further to reach net-zero </a:t>
            </a:r>
          </a:p>
        </p:txBody>
      </p:sp>
      <p:sp>
        <p:nvSpPr>
          <p:cNvPr id="56" name="TextBox 55">
            <a:extLst>
              <a:ext uri="{FF2B5EF4-FFF2-40B4-BE49-F238E27FC236}">
                <a16:creationId xmlns:a16="http://schemas.microsoft.com/office/drawing/2014/main" id="{69AA059F-A244-81B6-27AE-113BA98ECC63}"/>
              </a:ext>
            </a:extLst>
          </p:cNvPr>
          <p:cNvSpPr txBox="1"/>
          <p:nvPr/>
        </p:nvSpPr>
        <p:spPr>
          <a:xfrm>
            <a:off x="1060106" y="1313520"/>
            <a:ext cx="1716334" cy="384721"/>
          </a:xfrm>
          <a:prstGeom prst="rect">
            <a:avLst/>
          </a:prstGeom>
          <a:noFill/>
        </p:spPr>
        <p:txBody>
          <a:bodyPr wrap="square" rtlCol="0">
            <a:spAutoFit/>
          </a:bodyPr>
          <a:lstStyle/>
          <a:p>
            <a:r>
              <a:rPr lang="da-DK" sz="950" b="1">
                <a:solidFill>
                  <a:schemeClr val="accent1"/>
                </a:solidFill>
                <a:latin typeface="Unica 77 LL" panose="020B0504010101010104" pitchFamily="34" charset="77"/>
              </a:rPr>
              <a:t>Million </a:t>
            </a:r>
            <a:r>
              <a:rPr lang="da-DK" sz="950" b="1" err="1">
                <a:solidFill>
                  <a:schemeClr val="accent1"/>
                </a:solidFill>
                <a:latin typeface="Unica 77 LL" panose="020B0504010101010104" pitchFamily="34" charset="77"/>
              </a:rPr>
              <a:t>tonnes</a:t>
            </a:r>
            <a:r>
              <a:rPr lang="da-DK" sz="950" b="1">
                <a:solidFill>
                  <a:schemeClr val="accent1"/>
                </a:solidFill>
                <a:latin typeface="Unica 77 LL" panose="020B0504010101010104" pitchFamily="34" charset="77"/>
              </a:rPr>
              <a:t> CO</a:t>
            </a:r>
            <a:r>
              <a:rPr lang="da-DK" sz="950" b="1" baseline="-25000">
                <a:solidFill>
                  <a:schemeClr val="accent1"/>
                </a:solidFill>
                <a:latin typeface="Unica 77 LL" panose="020B0504010101010104" pitchFamily="34" charset="77"/>
              </a:rPr>
              <a:t>2</a:t>
            </a:r>
            <a:r>
              <a:rPr lang="da-DK" sz="950" b="1">
                <a:solidFill>
                  <a:schemeClr val="accent1"/>
                </a:solidFill>
                <a:latin typeface="Unica 77 LL" panose="020B0504010101010104" pitchFamily="34" charset="77"/>
              </a:rPr>
              <a:t>e</a:t>
            </a:r>
          </a:p>
          <a:p>
            <a:r>
              <a:rPr lang="en-GB" sz="950" b="1">
                <a:solidFill>
                  <a:schemeClr val="accent1"/>
                </a:solidFill>
                <a:latin typeface="Unica 77 LL" panose="020B0504010101010104" pitchFamily="34" charset="77"/>
              </a:rPr>
              <a:t>	</a:t>
            </a:r>
          </a:p>
        </p:txBody>
      </p:sp>
      <p:sp>
        <p:nvSpPr>
          <p:cNvPr id="10" name="Freeform 9">
            <a:extLst>
              <a:ext uri="{FF2B5EF4-FFF2-40B4-BE49-F238E27FC236}">
                <a16:creationId xmlns:a16="http://schemas.microsoft.com/office/drawing/2014/main" id="{A8310571-CE36-9102-CABF-37F41A3CF6C6}"/>
              </a:ext>
            </a:extLst>
          </p:cNvPr>
          <p:cNvSpPr/>
          <p:nvPr/>
        </p:nvSpPr>
        <p:spPr>
          <a:xfrm>
            <a:off x="1451107" y="5798183"/>
            <a:ext cx="9547105" cy="21310"/>
          </a:xfrm>
          <a:custGeom>
            <a:avLst/>
            <a:gdLst>
              <a:gd name="connsiteX0" fmla="*/ 0 w 9547105"/>
              <a:gd name="connsiteY0" fmla="*/ 0 h 21310"/>
              <a:gd name="connsiteX1" fmla="*/ 9547106 w 9547105"/>
              <a:gd name="connsiteY1" fmla="*/ 0 h 21310"/>
            </a:gdLst>
            <a:ahLst/>
            <a:cxnLst>
              <a:cxn ang="0">
                <a:pos x="connsiteX0" y="connsiteY0"/>
              </a:cxn>
              <a:cxn ang="0">
                <a:pos x="connsiteX1" y="connsiteY1"/>
              </a:cxn>
            </a:cxnLst>
            <a:rect l="l" t="t" r="r" b="b"/>
            <a:pathLst>
              <a:path w="9547105" h="21310">
                <a:moveTo>
                  <a:pt x="0" y="0"/>
                </a:moveTo>
                <a:lnTo>
                  <a:pt x="9547106" y="0"/>
                </a:lnTo>
              </a:path>
            </a:pathLst>
          </a:custGeom>
          <a:ln w="16043" cap="flat">
            <a:solidFill>
              <a:srgbClr val="00A77E"/>
            </a:solidFill>
            <a:prstDash val="solid"/>
            <a:round/>
          </a:ln>
        </p:spPr>
        <p:txBody>
          <a:bodyPr rtlCol="0" anchor="ctr"/>
          <a:lstStyle/>
          <a:p>
            <a:endParaRPr lang="en-GB">
              <a:latin typeface="Unica 77 LL" panose="020B0504010101010104" pitchFamily="34" charset="77"/>
            </a:endParaRPr>
          </a:p>
        </p:txBody>
      </p:sp>
      <p:sp>
        <p:nvSpPr>
          <p:cNvPr id="11" name="Freeform 10">
            <a:extLst>
              <a:ext uri="{FF2B5EF4-FFF2-40B4-BE49-F238E27FC236}">
                <a16:creationId xmlns:a16="http://schemas.microsoft.com/office/drawing/2014/main" id="{3362C4CF-524A-A78D-4451-FDC11C8DDF73}"/>
              </a:ext>
            </a:extLst>
          </p:cNvPr>
          <p:cNvSpPr/>
          <p:nvPr/>
        </p:nvSpPr>
        <p:spPr>
          <a:xfrm>
            <a:off x="1451107" y="1668228"/>
            <a:ext cx="21410" cy="4134207"/>
          </a:xfrm>
          <a:custGeom>
            <a:avLst/>
            <a:gdLst>
              <a:gd name="connsiteX0" fmla="*/ 0 w 21410"/>
              <a:gd name="connsiteY0" fmla="*/ 4134208 h 4134207"/>
              <a:gd name="connsiteX1" fmla="*/ 0 w 21410"/>
              <a:gd name="connsiteY1" fmla="*/ 0 h 4134207"/>
            </a:gdLst>
            <a:ahLst/>
            <a:cxnLst>
              <a:cxn ang="0">
                <a:pos x="connsiteX0" y="connsiteY0"/>
              </a:cxn>
              <a:cxn ang="0">
                <a:pos x="connsiteX1" y="connsiteY1"/>
              </a:cxn>
            </a:cxnLst>
            <a:rect l="l" t="t" r="r" b="b"/>
            <a:pathLst>
              <a:path w="21410" h="4134207">
                <a:moveTo>
                  <a:pt x="0" y="4134208"/>
                </a:moveTo>
                <a:lnTo>
                  <a:pt x="0" y="0"/>
                </a:lnTo>
              </a:path>
            </a:pathLst>
          </a:custGeom>
          <a:ln w="16043" cap="flat">
            <a:solidFill>
              <a:srgbClr val="00A77E"/>
            </a:solidFill>
            <a:prstDash val="solid"/>
            <a:round/>
          </a:ln>
        </p:spPr>
        <p:txBody>
          <a:bodyPr rtlCol="0" anchor="ctr"/>
          <a:lstStyle/>
          <a:p>
            <a:endParaRPr lang="en-GB">
              <a:latin typeface="Unica 77 LL" panose="020B0504010101010104" pitchFamily="34" charset="77"/>
            </a:endParaRPr>
          </a:p>
        </p:txBody>
      </p:sp>
      <p:sp>
        <p:nvSpPr>
          <p:cNvPr id="12" name="Freeform 11">
            <a:extLst>
              <a:ext uri="{FF2B5EF4-FFF2-40B4-BE49-F238E27FC236}">
                <a16:creationId xmlns:a16="http://schemas.microsoft.com/office/drawing/2014/main" id="{F8907A89-09F3-316D-4EFD-65CC5F454EC9}"/>
              </a:ext>
            </a:extLst>
          </p:cNvPr>
          <p:cNvSpPr/>
          <p:nvPr/>
        </p:nvSpPr>
        <p:spPr>
          <a:xfrm>
            <a:off x="1461813" y="1817411"/>
            <a:ext cx="7382052" cy="2221745"/>
          </a:xfrm>
          <a:custGeom>
            <a:avLst/>
            <a:gdLst>
              <a:gd name="connsiteX0" fmla="*/ 0 w 6727294"/>
              <a:gd name="connsiteY0" fmla="*/ 880117 h 1939241"/>
              <a:gd name="connsiteX1" fmla="*/ 348997 w 6727294"/>
              <a:gd name="connsiteY1" fmla="*/ 372931 h 1939241"/>
              <a:gd name="connsiteX2" fmla="*/ 571670 w 6727294"/>
              <a:gd name="connsiteY2" fmla="*/ 586035 h 1939241"/>
              <a:gd name="connsiteX3" fmla="*/ 811472 w 6727294"/>
              <a:gd name="connsiteY3" fmla="*/ 532759 h 1939241"/>
              <a:gd name="connsiteX4" fmla="*/ 1036286 w 6727294"/>
              <a:gd name="connsiteY4" fmla="*/ 394241 h 1939241"/>
              <a:gd name="connsiteX5" fmla="*/ 1276088 w 6727294"/>
              <a:gd name="connsiteY5" fmla="*/ 522104 h 1939241"/>
              <a:gd name="connsiteX6" fmla="*/ 1515889 w 6727294"/>
              <a:gd name="connsiteY6" fmla="*/ 0 h 1939241"/>
              <a:gd name="connsiteX7" fmla="*/ 1740704 w 6727294"/>
              <a:gd name="connsiteY7" fmla="*/ 383586 h 1939241"/>
              <a:gd name="connsiteX8" fmla="*/ 1980505 w 6727294"/>
              <a:gd name="connsiteY8" fmla="*/ 564724 h 1939241"/>
              <a:gd name="connsiteX9" fmla="*/ 2203178 w 6727294"/>
              <a:gd name="connsiteY9" fmla="*/ 660621 h 1939241"/>
              <a:gd name="connsiteX10" fmla="*/ 2442980 w 6727294"/>
              <a:gd name="connsiteY10" fmla="*/ 841759 h 1939241"/>
              <a:gd name="connsiteX11" fmla="*/ 2667794 w 6727294"/>
              <a:gd name="connsiteY11" fmla="*/ 809793 h 1939241"/>
              <a:gd name="connsiteX12" fmla="*/ 2907596 w 6727294"/>
              <a:gd name="connsiteY12" fmla="*/ 788483 h 1939241"/>
              <a:gd name="connsiteX13" fmla="*/ 3132410 w 6727294"/>
              <a:gd name="connsiteY13" fmla="*/ 586035 h 1939241"/>
              <a:gd name="connsiteX14" fmla="*/ 3372212 w 6727294"/>
              <a:gd name="connsiteY14" fmla="*/ 841759 h 1939241"/>
              <a:gd name="connsiteX15" fmla="*/ 3612013 w 6727294"/>
              <a:gd name="connsiteY15" fmla="*/ 1022897 h 1939241"/>
              <a:gd name="connsiteX16" fmla="*/ 3834686 w 6727294"/>
              <a:gd name="connsiteY16" fmla="*/ 692586 h 1939241"/>
              <a:gd name="connsiteX17" fmla="*/ 4074488 w 6727294"/>
              <a:gd name="connsiteY17" fmla="*/ 863069 h 1939241"/>
              <a:gd name="connsiteX18" fmla="*/ 4299303 w 6727294"/>
              <a:gd name="connsiteY18" fmla="*/ 1076173 h 1939241"/>
              <a:gd name="connsiteX19" fmla="*/ 4539104 w 6727294"/>
              <a:gd name="connsiteY19" fmla="*/ 1225345 h 1939241"/>
              <a:gd name="connsiteX20" fmla="*/ 4763918 w 6727294"/>
              <a:gd name="connsiteY20" fmla="*/ 1257311 h 1939241"/>
              <a:gd name="connsiteX21" fmla="*/ 5003720 w 6727294"/>
              <a:gd name="connsiteY21" fmla="*/ 1481069 h 1939241"/>
              <a:gd name="connsiteX22" fmla="*/ 5226393 w 6727294"/>
              <a:gd name="connsiteY22" fmla="*/ 1704828 h 1939241"/>
              <a:gd name="connsiteX23" fmla="*/ 5466195 w 6727294"/>
              <a:gd name="connsiteY23" fmla="*/ 1651552 h 1939241"/>
              <a:gd name="connsiteX24" fmla="*/ 5691009 w 6727294"/>
              <a:gd name="connsiteY24" fmla="*/ 1790069 h 1939241"/>
              <a:gd name="connsiteX25" fmla="*/ 5930810 w 6727294"/>
              <a:gd name="connsiteY25" fmla="*/ 1939242 h 1939241"/>
              <a:gd name="connsiteX26" fmla="*/ 6170612 w 6727294"/>
              <a:gd name="connsiteY26" fmla="*/ 1811380 h 1939241"/>
              <a:gd name="connsiteX27" fmla="*/ 6395426 w 6727294"/>
              <a:gd name="connsiteY27" fmla="*/ 1907276 h 1939241"/>
              <a:gd name="connsiteX28" fmla="*/ 6635228 w 6727294"/>
              <a:gd name="connsiteY28" fmla="*/ 1843345 h 1939241"/>
              <a:gd name="connsiteX29" fmla="*/ 6705884 w 6727294"/>
              <a:gd name="connsiteY29" fmla="*/ 1907276 h 1939241"/>
              <a:gd name="connsiteX30" fmla="*/ 6727295 w 6727294"/>
              <a:gd name="connsiteY30" fmla="*/ 1928587 h 1939241"/>
              <a:gd name="connsiteX0" fmla="*/ 0 w 7380922"/>
              <a:gd name="connsiteY0" fmla="*/ 880117 h 2196134"/>
              <a:gd name="connsiteX1" fmla="*/ 348997 w 7380922"/>
              <a:gd name="connsiteY1" fmla="*/ 372931 h 2196134"/>
              <a:gd name="connsiteX2" fmla="*/ 571670 w 7380922"/>
              <a:gd name="connsiteY2" fmla="*/ 586035 h 2196134"/>
              <a:gd name="connsiteX3" fmla="*/ 811472 w 7380922"/>
              <a:gd name="connsiteY3" fmla="*/ 532759 h 2196134"/>
              <a:gd name="connsiteX4" fmla="*/ 1036286 w 7380922"/>
              <a:gd name="connsiteY4" fmla="*/ 394241 h 2196134"/>
              <a:gd name="connsiteX5" fmla="*/ 1276088 w 7380922"/>
              <a:gd name="connsiteY5" fmla="*/ 522104 h 2196134"/>
              <a:gd name="connsiteX6" fmla="*/ 1515889 w 7380922"/>
              <a:gd name="connsiteY6" fmla="*/ 0 h 2196134"/>
              <a:gd name="connsiteX7" fmla="*/ 1740704 w 7380922"/>
              <a:gd name="connsiteY7" fmla="*/ 383586 h 2196134"/>
              <a:gd name="connsiteX8" fmla="*/ 1980505 w 7380922"/>
              <a:gd name="connsiteY8" fmla="*/ 564724 h 2196134"/>
              <a:gd name="connsiteX9" fmla="*/ 2203178 w 7380922"/>
              <a:gd name="connsiteY9" fmla="*/ 660621 h 2196134"/>
              <a:gd name="connsiteX10" fmla="*/ 2442980 w 7380922"/>
              <a:gd name="connsiteY10" fmla="*/ 841759 h 2196134"/>
              <a:gd name="connsiteX11" fmla="*/ 2667794 w 7380922"/>
              <a:gd name="connsiteY11" fmla="*/ 809793 h 2196134"/>
              <a:gd name="connsiteX12" fmla="*/ 2907596 w 7380922"/>
              <a:gd name="connsiteY12" fmla="*/ 788483 h 2196134"/>
              <a:gd name="connsiteX13" fmla="*/ 3132410 w 7380922"/>
              <a:gd name="connsiteY13" fmla="*/ 586035 h 2196134"/>
              <a:gd name="connsiteX14" fmla="*/ 3372212 w 7380922"/>
              <a:gd name="connsiteY14" fmla="*/ 841759 h 2196134"/>
              <a:gd name="connsiteX15" fmla="*/ 3612013 w 7380922"/>
              <a:gd name="connsiteY15" fmla="*/ 1022897 h 2196134"/>
              <a:gd name="connsiteX16" fmla="*/ 3834686 w 7380922"/>
              <a:gd name="connsiteY16" fmla="*/ 692586 h 2196134"/>
              <a:gd name="connsiteX17" fmla="*/ 4074488 w 7380922"/>
              <a:gd name="connsiteY17" fmla="*/ 863069 h 2196134"/>
              <a:gd name="connsiteX18" fmla="*/ 4299303 w 7380922"/>
              <a:gd name="connsiteY18" fmla="*/ 1076173 h 2196134"/>
              <a:gd name="connsiteX19" fmla="*/ 4539104 w 7380922"/>
              <a:gd name="connsiteY19" fmla="*/ 1225345 h 2196134"/>
              <a:gd name="connsiteX20" fmla="*/ 4763918 w 7380922"/>
              <a:gd name="connsiteY20" fmla="*/ 1257311 h 2196134"/>
              <a:gd name="connsiteX21" fmla="*/ 5003720 w 7380922"/>
              <a:gd name="connsiteY21" fmla="*/ 1481069 h 2196134"/>
              <a:gd name="connsiteX22" fmla="*/ 5226393 w 7380922"/>
              <a:gd name="connsiteY22" fmla="*/ 1704828 h 2196134"/>
              <a:gd name="connsiteX23" fmla="*/ 5466195 w 7380922"/>
              <a:gd name="connsiteY23" fmla="*/ 1651552 h 2196134"/>
              <a:gd name="connsiteX24" fmla="*/ 5691009 w 7380922"/>
              <a:gd name="connsiteY24" fmla="*/ 1790069 h 2196134"/>
              <a:gd name="connsiteX25" fmla="*/ 5930810 w 7380922"/>
              <a:gd name="connsiteY25" fmla="*/ 1939242 h 2196134"/>
              <a:gd name="connsiteX26" fmla="*/ 6170612 w 7380922"/>
              <a:gd name="connsiteY26" fmla="*/ 1811380 h 2196134"/>
              <a:gd name="connsiteX27" fmla="*/ 6395426 w 7380922"/>
              <a:gd name="connsiteY27" fmla="*/ 1907276 h 2196134"/>
              <a:gd name="connsiteX28" fmla="*/ 6635228 w 7380922"/>
              <a:gd name="connsiteY28" fmla="*/ 1843345 h 2196134"/>
              <a:gd name="connsiteX29" fmla="*/ 6705884 w 7380922"/>
              <a:gd name="connsiteY29" fmla="*/ 1907276 h 2196134"/>
              <a:gd name="connsiteX30" fmla="*/ 7380922 w 7380922"/>
              <a:gd name="connsiteY30" fmla="*/ 2196134 h 2196134"/>
              <a:gd name="connsiteX0" fmla="*/ 0 w 7360602"/>
              <a:gd name="connsiteY0" fmla="*/ 880117 h 2318054"/>
              <a:gd name="connsiteX1" fmla="*/ 348997 w 7360602"/>
              <a:gd name="connsiteY1" fmla="*/ 372931 h 2318054"/>
              <a:gd name="connsiteX2" fmla="*/ 571670 w 7360602"/>
              <a:gd name="connsiteY2" fmla="*/ 586035 h 2318054"/>
              <a:gd name="connsiteX3" fmla="*/ 811472 w 7360602"/>
              <a:gd name="connsiteY3" fmla="*/ 532759 h 2318054"/>
              <a:gd name="connsiteX4" fmla="*/ 1036286 w 7360602"/>
              <a:gd name="connsiteY4" fmla="*/ 394241 h 2318054"/>
              <a:gd name="connsiteX5" fmla="*/ 1276088 w 7360602"/>
              <a:gd name="connsiteY5" fmla="*/ 522104 h 2318054"/>
              <a:gd name="connsiteX6" fmla="*/ 1515889 w 7360602"/>
              <a:gd name="connsiteY6" fmla="*/ 0 h 2318054"/>
              <a:gd name="connsiteX7" fmla="*/ 1740704 w 7360602"/>
              <a:gd name="connsiteY7" fmla="*/ 383586 h 2318054"/>
              <a:gd name="connsiteX8" fmla="*/ 1980505 w 7360602"/>
              <a:gd name="connsiteY8" fmla="*/ 564724 h 2318054"/>
              <a:gd name="connsiteX9" fmla="*/ 2203178 w 7360602"/>
              <a:gd name="connsiteY9" fmla="*/ 660621 h 2318054"/>
              <a:gd name="connsiteX10" fmla="*/ 2442980 w 7360602"/>
              <a:gd name="connsiteY10" fmla="*/ 841759 h 2318054"/>
              <a:gd name="connsiteX11" fmla="*/ 2667794 w 7360602"/>
              <a:gd name="connsiteY11" fmla="*/ 809793 h 2318054"/>
              <a:gd name="connsiteX12" fmla="*/ 2907596 w 7360602"/>
              <a:gd name="connsiteY12" fmla="*/ 788483 h 2318054"/>
              <a:gd name="connsiteX13" fmla="*/ 3132410 w 7360602"/>
              <a:gd name="connsiteY13" fmla="*/ 586035 h 2318054"/>
              <a:gd name="connsiteX14" fmla="*/ 3372212 w 7360602"/>
              <a:gd name="connsiteY14" fmla="*/ 841759 h 2318054"/>
              <a:gd name="connsiteX15" fmla="*/ 3612013 w 7360602"/>
              <a:gd name="connsiteY15" fmla="*/ 1022897 h 2318054"/>
              <a:gd name="connsiteX16" fmla="*/ 3834686 w 7360602"/>
              <a:gd name="connsiteY16" fmla="*/ 692586 h 2318054"/>
              <a:gd name="connsiteX17" fmla="*/ 4074488 w 7360602"/>
              <a:gd name="connsiteY17" fmla="*/ 863069 h 2318054"/>
              <a:gd name="connsiteX18" fmla="*/ 4299303 w 7360602"/>
              <a:gd name="connsiteY18" fmla="*/ 1076173 h 2318054"/>
              <a:gd name="connsiteX19" fmla="*/ 4539104 w 7360602"/>
              <a:gd name="connsiteY19" fmla="*/ 1225345 h 2318054"/>
              <a:gd name="connsiteX20" fmla="*/ 4763918 w 7360602"/>
              <a:gd name="connsiteY20" fmla="*/ 1257311 h 2318054"/>
              <a:gd name="connsiteX21" fmla="*/ 5003720 w 7360602"/>
              <a:gd name="connsiteY21" fmla="*/ 1481069 h 2318054"/>
              <a:gd name="connsiteX22" fmla="*/ 5226393 w 7360602"/>
              <a:gd name="connsiteY22" fmla="*/ 1704828 h 2318054"/>
              <a:gd name="connsiteX23" fmla="*/ 5466195 w 7360602"/>
              <a:gd name="connsiteY23" fmla="*/ 1651552 h 2318054"/>
              <a:gd name="connsiteX24" fmla="*/ 5691009 w 7360602"/>
              <a:gd name="connsiteY24" fmla="*/ 1790069 h 2318054"/>
              <a:gd name="connsiteX25" fmla="*/ 5930810 w 7360602"/>
              <a:gd name="connsiteY25" fmla="*/ 1939242 h 2318054"/>
              <a:gd name="connsiteX26" fmla="*/ 6170612 w 7360602"/>
              <a:gd name="connsiteY26" fmla="*/ 1811380 h 2318054"/>
              <a:gd name="connsiteX27" fmla="*/ 6395426 w 7360602"/>
              <a:gd name="connsiteY27" fmla="*/ 1907276 h 2318054"/>
              <a:gd name="connsiteX28" fmla="*/ 6635228 w 7360602"/>
              <a:gd name="connsiteY28" fmla="*/ 1843345 h 2318054"/>
              <a:gd name="connsiteX29" fmla="*/ 6705884 w 7360602"/>
              <a:gd name="connsiteY29" fmla="*/ 1907276 h 2318054"/>
              <a:gd name="connsiteX30" fmla="*/ 7360602 w 7360602"/>
              <a:gd name="connsiteY30" fmla="*/ 2318054 h 2318054"/>
              <a:gd name="connsiteX0" fmla="*/ 0 w 7384309"/>
              <a:gd name="connsiteY0" fmla="*/ 880117 h 2199520"/>
              <a:gd name="connsiteX1" fmla="*/ 348997 w 7384309"/>
              <a:gd name="connsiteY1" fmla="*/ 372931 h 2199520"/>
              <a:gd name="connsiteX2" fmla="*/ 571670 w 7384309"/>
              <a:gd name="connsiteY2" fmla="*/ 586035 h 2199520"/>
              <a:gd name="connsiteX3" fmla="*/ 811472 w 7384309"/>
              <a:gd name="connsiteY3" fmla="*/ 532759 h 2199520"/>
              <a:gd name="connsiteX4" fmla="*/ 1036286 w 7384309"/>
              <a:gd name="connsiteY4" fmla="*/ 394241 h 2199520"/>
              <a:gd name="connsiteX5" fmla="*/ 1276088 w 7384309"/>
              <a:gd name="connsiteY5" fmla="*/ 522104 h 2199520"/>
              <a:gd name="connsiteX6" fmla="*/ 1515889 w 7384309"/>
              <a:gd name="connsiteY6" fmla="*/ 0 h 2199520"/>
              <a:gd name="connsiteX7" fmla="*/ 1740704 w 7384309"/>
              <a:gd name="connsiteY7" fmla="*/ 383586 h 2199520"/>
              <a:gd name="connsiteX8" fmla="*/ 1980505 w 7384309"/>
              <a:gd name="connsiteY8" fmla="*/ 564724 h 2199520"/>
              <a:gd name="connsiteX9" fmla="*/ 2203178 w 7384309"/>
              <a:gd name="connsiteY9" fmla="*/ 660621 h 2199520"/>
              <a:gd name="connsiteX10" fmla="*/ 2442980 w 7384309"/>
              <a:gd name="connsiteY10" fmla="*/ 841759 h 2199520"/>
              <a:gd name="connsiteX11" fmla="*/ 2667794 w 7384309"/>
              <a:gd name="connsiteY11" fmla="*/ 809793 h 2199520"/>
              <a:gd name="connsiteX12" fmla="*/ 2907596 w 7384309"/>
              <a:gd name="connsiteY12" fmla="*/ 788483 h 2199520"/>
              <a:gd name="connsiteX13" fmla="*/ 3132410 w 7384309"/>
              <a:gd name="connsiteY13" fmla="*/ 586035 h 2199520"/>
              <a:gd name="connsiteX14" fmla="*/ 3372212 w 7384309"/>
              <a:gd name="connsiteY14" fmla="*/ 841759 h 2199520"/>
              <a:gd name="connsiteX15" fmla="*/ 3612013 w 7384309"/>
              <a:gd name="connsiteY15" fmla="*/ 1022897 h 2199520"/>
              <a:gd name="connsiteX16" fmla="*/ 3834686 w 7384309"/>
              <a:gd name="connsiteY16" fmla="*/ 692586 h 2199520"/>
              <a:gd name="connsiteX17" fmla="*/ 4074488 w 7384309"/>
              <a:gd name="connsiteY17" fmla="*/ 863069 h 2199520"/>
              <a:gd name="connsiteX18" fmla="*/ 4299303 w 7384309"/>
              <a:gd name="connsiteY18" fmla="*/ 1076173 h 2199520"/>
              <a:gd name="connsiteX19" fmla="*/ 4539104 w 7384309"/>
              <a:gd name="connsiteY19" fmla="*/ 1225345 h 2199520"/>
              <a:gd name="connsiteX20" fmla="*/ 4763918 w 7384309"/>
              <a:gd name="connsiteY20" fmla="*/ 1257311 h 2199520"/>
              <a:gd name="connsiteX21" fmla="*/ 5003720 w 7384309"/>
              <a:gd name="connsiteY21" fmla="*/ 1481069 h 2199520"/>
              <a:gd name="connsiteX22" fmla="*/ 5226393 w 7384309"/>
              <a:gd name="connsiteY22" fmla="*/ 1704828 h 2199520"/>
              <a:gd name="connsiteX23" fmla="*/ 5466195 w 7384309"/>
              <a:gd name="connsiteY23" fmla="*/ 1651552 h 2199520"/>
              <a:gd name="connsiteX24" fmla="*/ 5691009 w 7384309"/>
              <a:gd name="connsiteY24" fmla="*/ 1790069 h 2199520"/>
              <a:gd name="connsiteX25" fmla="*/ 5930810 w 7384309"/>
              <a:gd name="connsiteY25" fmla="*/ 1939242 h 2199520"/>
              <a:gd name="connsiteX26" fmla="*/ 6170612 w 7384309"/>
              <a:gd name="connsiteY26" fmla="*/ 1811380 h 2199520"/>
              <a:gd name="connsiteX27" fmla="*/ 6395426 w 7384309"/>
              <a:gd name="connsiteY27" fmla="*/ 1907276 h 2199520"/>
              <a:gd name="connsiteX28" fmla="*/ 6635228 w 7384309"/>
              <a:gd name="connsiteY28" fmla="*/ 1843345 h 2199520"/>
              <a:gd name="connsiteX29" fmla="*/ 6705884 w 7384309"/>
              <a:gd name="connsiteY29" fmla="*/ 1907276 h 2199520"/>
              <a:gd name="connsiteX30" fmla="*/ 7384309 w 7384309"/>
              <a:gd name="connsiteY30" fmla="*/ 2199520 h 2199520"/>
              <a:gd name="connsiteX0" fmla="*/ 0 w 7384309"/>
              <a:gd name="connsiteY0" fmla="*/ 880117 h 2199520"/>
              <a:gd name="connsiteX1" fmla="*/ 348997 w 7384309"/>
              <a:gd name="connsiteY1" fmla="*/ 372931 h 2199520"/>
              <a:gd name="connsiteX2" fmla="*/ 571670 w 7384309"/>
              <a:gd name="connsiteY2" fmla="*/ 586035 h 2199520"/>
              <a:gd name="connsiteX3" fmla="*/ 811472 w 7384309"/>
              <a:gd name="connsiteY3" fmla="*/ 532759 h 2199520"/>
              <a:gd name="connsiteX4" fmla="*/ 1036286 w 7384309"/>
              <a:gd name="connsiteY4" fmla="*/ 394241 h 2199520"/>
              <a:gd name="connsiteX5" fmla="*/ 1276088 w 7384309"/>
              <a:gd name="connsiteY5" fmla="*/ 522104 h 2199520"/>
              <a:gd name="connsiteX6" fmla="*/ 1515889 w 7384309"/>
              <a:gd name="connsiteY6" fmla="*/ 0 h 2199520"/>
              <a:gd name="connsiteX7" fmla="*/ 1740704 w 7384309"/>
              <a:gd name="connsiteY7" fmla="*/ 383586 h 2199520"/>
              <a:gd name="connsiteX8" fmla="*/ 1980505 w 7384309"/>
              <a:gd name="connsiteY8" fmla="*/ 564724 h 2199520"/>
              <a:gd name="connsiteX9" fmla="*/ 2203178 w 7384309"/>
              <a:gd name="connsiteY9" fmla="*/ 660621 h 2199520"/>
              <a:gd name="connsiteX10" fmla="*/ 2442980 w 7384309"/>
              <a:gd name="connsiteY10" fmla="*/ 841759 h 2199520"/>
              <a:gd name="connsiteX11" fmla="*/ 2667794 w 7384309"/>
              <a:gd name="connsiteY11" fmla="*/ 809793 h 2199520"/>
              <a:gd name="connsiteX12" fmla="*/ 2907596 w 7384309"/>
              <a:gd name="connsiteY12" fmla="*/ 788483 h 2199520"/>
              <a:gd name="connsiteX13" fmla="*/ 3132410 w 7384309"/>
              <a:gd name="connsiteY13" fmla="*/ 586035 h 2199520"/>
              <a:gd name="connsiteX14" fmla="*/ 3372212 w 7384309"/>
              <a:gd name="connsiteY14" fmla="*/ 841759 h 2199520"/>
              <a:gd name="connsiteX15" fmla="*/ 3612013 w 7384309"/>
              <a:gd name="connsiteY15" fmla="*/ 1022897 h 2199520"/>
              <a:gd name="connsiteX16" fmla="*/ 3834686 w 7384309"/>
              <a:gd name="connsiteY16" fmla="*/ 692586 h 2199520"/>
              <a:gd name="connsiteX17" fmla="*/ 4074488 w 7384309"/>
              <a:gd name="connsiteY17" fmla="*/ 863069 h 2199520"/>
              <a:gd name="connsiteX18" fmla="*/ 4299303 w 7384309"/>
              <a:gd name="connsiteY18" fmla="*/ 1076173 h 2199520"/>
              <a:gd name="connsiteX19" fmla="*/ 4539104 w 7384309"/>
              <a:gd name="connsiteY19" fmla="*/ 1225345 h 2199520"/>
              <a:gd name="connsiteX20" fmla="*/ 4763918 w 7384309"/>
              <a:gd name="connsiteY20" fmla="*/ 1257311 h 2199520"/>
              <a:gd name="connsiteX21" fmla="*/ 5003720 w 7384309"/>
              <a:gd name="connsiteY21" fmla="*/ 1481069 h 2199520"/>
              <a:gd name="connsiteX22" fmla="*/ 5226393 w 7384309"/>
              <a:gd name="connsiteY22" fmla="*/ 1704828 h 2199520"/>
              <a:gd name="connsiteX23" fmla="*/ 5466195 w 7384309"/>
              <a:gd name="connsiteY23" fmla="*/ 1651552 h 2199520"/>
              <a:gd name="connsiteX24" fmla="*/ 5691009 w 7384309"/>
              <a:gd name="connsiteY24" fmla="*/ 1790069 h 2199520"/>
              <a:gd name="connsiteX25" fmla="*/ 5930810 w 7384309"/>
              <a:gd name="connsiteY25" fmla="*/ 1939242 h 2199520"/>
              <a:gd name="connsiteX26" fmla="*/ 6170612 w 7384309"/>
              <a:gd name="connsiteY26" fmla="*/ 1811380 h 2199520"/>
              <a:gd name="connsiteX27" fmla="*/ 6395426 w 7384309"/>
              <a:gd name="connsiteY27" fmla="*/ 1907276 h 2199520"/>
              <a:gd name="connsiteX28" fmla="*/ 6635228 w 7384309"/>
              <a:gd name="connsiteY28" fmla="*/ 1843345 h 2199520"/>
              <a:gd name="connsiteX29" fmla="*/ 6726204 w 7384309"/>
              <a:gd name="connsiteY29" fmla="*/ 1903889 h 2199520"/>
              <a:gd name="connsiteX30" fmla="*/ 7384309 w 7384309"/>
              <a:gd name="connsiteY30" fmla="*/ 2199520 h 2199520"/>
              <a:gd name="connsiteX0" fmla="*/ 0 w 7422409"/>
              <a:gd name="connsiteY0" fmla="*/ 880117 h 2209045"/>
              <a:gd name="connsiteX1" fmla="*/ 348997 w 7422409"/>
              <a:gd name="connsiteY1" fmla="*/ 372931 h 2209045"/>
              <a:gd name="connsiteX2" fmla="*/ 571670 w 7422409"/>
              <a:gd name="connsiteY2" fmla="*/ 586035 h 2209045"/>
              <a:gd name="connsiteX3" fmla="*/ 811472 w 7422409"/>
              <a:gd name="connsiteY3" fmla="*/ 532759 h 2209045"/>
              <a:gd name="connsiteX4" fmla="*/ 1036286 w 7422409"/>
              <a:gd name="connsiteY4" fmla="*/ 394241 h 2209045"/>
              <a:gd name="connsiteX5" fmla="*/ 1276088 w 7422409"/>
              <a:gd name="connsiteY5" fmla="*/ 522104 h 2209045"/>
              <a:gd name="connsiteX6" fmla="*/ 1515889 w 7422409"/>
              <a:gd name="connsiteY6" fmla="*/ 0 h 2209045"/>
              <a:gd name="connsiteX7" fmla="*/ 1740704 w 7422409"/>
              <a:gd name="connsiteY7" fmla="*/ 383586 h 2209045"/>
              <a:gd name="connsiteX8" fmla="*/ 1980505 w 7422409"/>
              <a:gd name="connsiteY8" fmla="*/ 564724 h 2209045"/>
              <a:gd name="connsiteX9" fmla="*/ 2203178 w 7422409"/>
              <a:gd name="connsiteY9" fmla="*/ 660621 h 2209045"/>
              <a:gd name="connsiteX10" fmla="*/ 2442980 w 7422409"/>
              <a:gd name="connsiteY10" fmla="*/ 841759 h 2209045"/>
              <a:gd name="connsiteX11" fmla="*/ 2667794 w 7422409"/>
              <a:gd name="connsiteY11" fmla="*/ 809793 h 2209045"/>
              <a:gd name="connsiteX12" fmla="*/ 2907596 w 7422409"/>
              <a:gd name="connsiteY12" fmla="*/ 788483 h 2209045"/>
              <a:gd name="connsiteX13" fmla="*/ 3132410 w 7422409"/>
              <a:gd name="connsiteY13" fmla="*/ 586035 h 2209045"/>
              <a:gd name="connsiteX14" fmla="*/ 3372212 w 7422409"/>
              <a:gd name="connsiteY14" fmla="*/ 841759 h 2209045"/>
              <a:gd name="connsiteX15" fmla="*/ 3612013 w 7422409"/>
              <a:gd name="connsiteY15" fmla="*/ 1022897 h 2209045"/>
              <a:gd name="connsiteX16" fmla="*/ 3834686 w 7422409"/>
              <a:gd name="connsiteY16" fmla="*/ 692586 h 2209045"/>
              <a:gd name="connsiteX17" fmla="*/ 4074488 w 7422409"/>
              <a:gd name="connsiteY17" fmla="*/ 863069 h 2209045"/>
              <a:gd name="connsiteX18" fmla="*/ 4299303 w 7422409"/>
              <a:gd name="connsiteY18" fmla="*/ 1076173 h 2209045"/>
              <a:gd name="connsiteX19" fmla="*/ 4539104 w 7422409"/>
              <a:gd name="connsiteY19" fmla="*/ 1225345 h 2209045"/>
              <a:gd name="connsiteX20" fmla="*/ 4763918 w 7422409"/>
              <a:gd name="connsiteY20" fmla="*/ 1257311 h 2209045"/>
              <a:gd name="connsiteX21" fmla="*/ 5003720 w 7422409"/>
              <a:gd name="connsiteY21" fmla="*/ 1481069 h 2209045"/>
              <a:gd name="connsiteX22" fmla="*/ 5226393 w 7422409"/>
              <a:gd name="connsiteY22" fmla="*/ 1704828 h 2209045"/>
              <a:gd name="connsiteX23" fmla="*/ 5466195 w 7422409"/>
              <a:gd name="connsiteY23" fmla="*/ 1651552 h 2209045"/>
              <a:gd name="connsiteX24" fmla="*/ 5691009 w 7422409"/>
              <a:gd name="connsiteY24" fmla="*/ 1790069 h 2209045"/>
              <a:gd name="connsiteX25" fmla="*/ 5930810 w 7422409"/>
              <a:gd name="connsiteY25" fmla="*/ 1939242 h 2209045"/>
              <a:gd name="connsiteX26" fmla="*/ 6170612 w 7422409"/>
              <a:gd name="connsiteY26" fmla="*/ 1811380 h 2209045"/>
              <a:gd name="connsiteX27" fmla="*/ 6395426 w 7422409"/>
              <a:gd name="connsiteY27" fmla="*/ 1907276 h 2209045"/>
              <a:gd name="connsiteX28" fmla="*/ 6635228 w 7422409"/>
              <a:gd name="connsiteY28" fmla="*/ 1843345 h 2209045"/>
              <a:gd name="connsiteX29" fmla="*/ 6726204 w 7422409"/>
              <a:gd name="connsiteY29" fmla="*/ 1903889 h 2209045"/>
              <a:gd name="connsiteX30" fmla="*/ 7422409 w 7422409"/>
              <a:gd name="connsiteY30" fmla="*/ 2209045 h 2209045"/>
              <a:gd name="connsiteX0" fmla="*/ 0 w 7381134"/>
              <a:gd name="connsiteY0" fmla="*/ 880117 h 2180470"/>
              <a:gd name="connsiteX1" fmla="*/ 348997 w 7381134"/>
              <a:gd name="connsiteY1" fmla="*/ 372931 h 2180470"/>
              <a:gd name="connsiteX2" fmla="*/ 571670 w 7381134"/>
              <a:gd name="connsiteY2" fmla="*/ 586035 h 2180470"/>
              <a:gd name="connsiteX3" fmla="*/ 811472 w 7381134"/>
              <a:gd name="connsiteY3" fmla="*/ 532759 h 2180470"/>
              <a:gd name="connsiteX4" fmla="*/ 1036286 w 7381134"/>
              <a:gd name="connsiteY4" fmla="*/ 394241 h 2180470"/>
              <a:gd name="connsiteX5" fmla="*/ 1276088 w 7381134"/>
              <a:gd name="connsiteY5" fmla="*/ 522104 h 2180470"/>
              <a:gd name="connsiteX6" fmla="*/ 1515889 w 7381134"/>
              <a:gd name="connsiteY6" fmla="*/ 0 h 2180470"/>
              <a:gd name="connsiteX7" fmla="*/ 1740704 w 7381134"/>
              <a:gd name="connsiteY7" fmla="*/ 383586 h 2180470"/>
              <a:gd name="connsiteX8" fmla="*/ 1980505 w 7381134"/>
              <a:gd name="connsiteY8" fmla="*/ 564724 h 2180470"/>
              <a:gd name="connsiteX9" fmla="*/ 2203178 w 7381134"/>
              <a:gd name="connsiteY9" fmla="*/ 660621 h 2180470"/>
              <a:gd name="connsiteX10" fmla="*/ 2442980 w 7381134"/>
              <a:gd name="connsiteY10" fmla="*/ 841759 h 2180470"/>
              <a:gd name="connsiteX11" fmla="*/ 2667794 w 7381134"/>
              <a:gd name="connsiteY11" fmla="*/ 809793 h 2180470"/>
              <a:gd name="connsiteX12" fmla="*/ 2907596 w 7381134"/>
              <a:gd name="connsiteY12" fmla="*/ 788483 h 2180470"/>
              <a:gd name="connsiteX13" fmla="*/ 3132410 w 7381134"/>
              <a:gd name="connsiteY13" fmla="*/ 586035 h 2180470"/>
              <a:gd name="connsiteX14" fmla="*/ 3372212 w 7381134"/>
              <a:gd name="connsiteY14" fmla="*/ 841759 h 2180470"/>
              <a:gd name="connsiteX15" fmla="*/ 3612013 w 7381134"/>
              <a:gd name="connsiteY15" fmla="*/ 1022897 h 2180470"/>
              <a:gd name="connsiteX16" fmla="*/ 3834686 w 7381134"/>
              <a:gd name="connsiteY16" fmla="*/ 692586 h 2180470"/>
              <a:gd name="connsiteX17" fmla="*/ 4074488 w 7381134"/>
              <a:gd name="connsiteY17" fmla="*/ 863069 h 2180470"/>
              <a:gd name="connsiteX18" fmla="*/ 4299303 w 7381134"/>
              <a:gd name="connsiteY18" fmla="*/ 1076173 h 2180470"/>
              <a:gd name="connsiteX19" fmla="*/ 4539104 w 7381134"/>
              <a:gd name="connsiteY19" fmla="*/ 1225345 h 2180470"/>
              <a:gd name="connsiteX20" fmla="*/ 4763918 w 7381134"/>
              <a:gd name="connsiteY20" fmla="*/ 1257311 h 2180470"/>
              <a:gd name="connsiteX21" fmla="*/ 5003720 w 7381134"/>
              <a:gd name="connsiteY21" fmla="*/ 1481069 h 2180470"/>
              <a:gd name="connsiteX22" fmla="*/ 5226393 w 7381134"/>
              <a:gd name="connsiteY22" fmla="*/ 1704828 h 2180470"/>
              <a:gd name="connsiteX23" fmla="*/ 5466195 w 7381134"/>
              <a:gd name="connsiteY23" fmla="*/ 1651552 h 2180470"/>
              <a:gd name="connsiteX24" fmla="*/ 5691009 w 7381134"/>
              <a:gd name="connsiteY24" fmla="*/ 1790069 h 2180470"/>
              <a:gd name="connsiteX25" fmla="*/ 5930810 w 7381134"/>
              <a:gd name="connsiteY25" fmla="*/ 1939242 h 2180470"/>
              <a:gd name="connsiteX26" fmla="*/ 6170612 w 7381134"/>
              <a:gd name="connsiteY26" fmla="*/ 1811380 h 2180470"/>
              <a:gd name="connsiteX27" fmla="*/ 6395426 w 7381134"/>
              <a:gd name="connsiteY27" fmla="*/ 1907276 h 2180470"/>
              <a:gd name="connsiteX28" fmla="*/ 6635228 w 7381134"/>
              <a:gd name="connsiteY28" fmla="*/ 1843345 h 2180470"/>
              <a:gd name="connsiteX29" fmla="*/ 6726204 w 7381134"/>
              <a:gd name="connsiteY29" fmla="*/ 1903889 h 2180470"/>
              <a:gd name="connsiteX30" fmla="*/ 7381134 w 7381134"/>
              <a:gd name="connsiteY30" fmla="*/ 2180470 h 2180470"/>
              <a:gd name="connsiteX0" fmla="*/ 0 w 7387484"/>
              <a:gd name="connsiteY0" fmla="*/ 880117 h 2205870"/>
              <a:gd name="connsiteX1" fmla="*/ 348997 w 7387484"/>
              <a:gd name="connsiteY1" fmla="*/ 372931 h 2205870"/>
              <a:gd name="connsiteX2" fmla="*/ 571670 w 7387484"/>
              <a:gd name="connsiteY2" fmla="*/ 586035 h 2205870"/>
              <a:gd name="connsiteX3" fmla="*/ 811472 w 7387484"/>
              <a:gd name="connsiteY3" fmla="*/ 532759 h 2205870"/>
              <a:gd name="connsiteX4" fmla="*/ 1036286 w 7387484"/>
              <a:gd name="connsiteY4" fmla="*/ 394241 h 2205870"/>
              <a:gd name="connsiteX5" fmla="*/ 1276088 w 7387484"/>
              <a:gd name="connsiteY5" fmla="*/ 522104 h 2205870"/>
              <a:gd name="connsiteX6" fmla="*/ 1515889 w 7387484"/>
              <a:gd name="connsiteY6" fmla="*/ 0 h 2205870"/>
              <a:gd name="connsiteX7" fmla="*/ 1740704 w 7387484"/>
              <a:gd name="connsiteY7" fmla="*/ 383586 h 2205870"/>
              <a:gd name="connsiteX8" fmla="*/ 1980505 w 7387484"/>
              <a:gd name="connsiteY8" fmla="*/ 564724 h 2205870"/>
              <a:gd name="connsiteX9" fmla="*/ 2203178 w 7387484"/>
              <a:gd name="connsiteY9" fmla="*/ 660621 h 2205870"/>
              <a:gd name="connsiteX10" fmla="*/ 2442980 w 7387484"/>
              <a:gd name="connsiteY10" fmla="*/ 841759 h 2205870"/>
              <a:gd name="connsiteX11" fmla="*/ 2667794 w 7387484"/>
              <a:gd name="connsiteY11" fmla="*/ 809793 h 2205870"/>
              <a:gd name="connsiteX12" fmla="*/ 2907596 w 7387484"/>
              <a:gd name="connsiteY12" fmla="*/ 788483 h 2205870"/>
              <a:gd name="connsiteX13" fmla="*/ 3132410 w 7387484"/>
              <a:gd name="connsiteY13" fmla="*/ 586035 h 2205870"/>
              <a:gd name="connsiteX14" fmla="*/ 3372212 w 7387484"/>
              <a:gd name="connsiteY14" fmla="*/ 841759 h 2205870"/>
              <a:gd name="connsiteX15" fmla="*/ 3612013 w 7387484"/>
              <a:gd name="connsiteY15" fmla="*/ 1022897 h 2205870"/>
              <a:gd name="connsiteX16" fmla="*/ 3834686 w 7387484"/>
              <a:gd name="connsiteY16" fmla="*/ 692586 h 2205870"/>
              <a:gd name="connsiteX17" fmla="*/ 4074488 w 7387484"/>
              <a:gd name="connsiteY17" fmla="*/ 863069 h 2205870"/>
              <a:gd name="connsiteX18" fmla="*/ 4299303 w 7387484"/>
              <a:gd name="connsiteY18" fmla="*/ 1076173 h 2205870"/>
              <a:gd name="connsiteX19" fmla="*/ 4539104 w 7387484"/>
              <a:gd name="connsiteY19" fmla="*/ 1225345 h 2205870"/>
              <a:gd name="connsiteX20" fmla="*/ 4763918 w 7387484"/>
              <a:gd name="connsiteY20" fmla="*/ 1257311 h 2205870"/>
              <a:gd name="connsiteX21" fmla="*/ 5003720 w 7387484"/>
              <a:gd name="connsiteY21" fmla="*/ 1481069 h 2205870"/>
              <a:gd name="connsiteX22" fmla="*/ 5226393 w 7387484"/>
              <a:gd name="connsiteY22" fmla="*/ 1704828 h 2205870"/>
              <a:gd name="connsiteX23" fmla="*/ 5466195 w 7387484"/>
              <a:gd name="connsiteY23" fmla="*/ 1651552 h 2205870"/>
              <a:gd name="connsiteX24" fmla="*/ 5691009 w 7387484"/>
              <a:gd name="connsiteY24" fmla="*/ 1790069 h 2205870"/>
              <a:gd name="connsiteX25" fmla="*/ 5930810 w 7387484"/>
              <a:gd name="connsiteY25" fmla="*/ 1939242 h 2205870"/>
              <a:gd name="connsiteX26" fmla="*/ 6170612 w 7387484"/>
              <a:gd name="connsiteY26" fmla="*/ 1811380 h 2205870"/>
              <a:gd name="connsiteX27" fmla="*/ 6395426 w 7387484"/>
              <a:gd name="connsiteY27" fmla="*/ 1907276 h 2205870"/>
              <a:gd name="connsiteX28" fmla="*/ 6635228 w 7387484"/>
              <a:gd name="connsiteY28" fmla="*/ 1843345 h 2205870"/>
              <a:gd name="connsiteX29" fmla="*/ 6726204 w 7387484"/>
              <a:gd name="connsiteY29" fmla="*/ 1903889 h 2205870"/>
              <a:gd name="connsiteX30" fmla="*/ 7387484 w 7387484"/>
              <a:gd name="connsiteY30" fmla="*/ 2205870 h 2205870"/>
              <a:gd name="connsiteX0" fmla="*/ 0 w 7387484"/>
              <a:gd name="connsiteY0" fmla="*/ 880117 h 2205870"/>
              <a:gd name="connsiteX1" fmla="*/ 348997 w 7387484"/>
              <a:gd name="connsiteY1" fmla="*/ 372931 h 2205870"/>
              <a:gd name="connsiteX2" fmla="*/ 571670 w 7387484"/>
              <a:gd name="connsiteY2" fmla="*/ 586035 h 2205870"/>
              <a:gd name="connsiteX3" fmla="*/ 811472 w 7387484"/>
              <a:gd name="connsiteY3" fmla="*/ 532759 h 2205870"/>
              <a:gd name="connsiteX4" fmla="*/ 1036286 w 7387484"/>
              <a:gd name="connsiteY4" fmla="*/ 394241 h 2205870"/>
              <a:gd name="connsiteX5" fmla="*/ 1276088 w 7387484"/>
              <a:gd name="connsiteY5" fmla="*/ 522104 h 2205870"/>
              <a:gd name="connsiteX6" fmla="*/ 1515889 w 7387484"/>
              <a:gd name="connsiteY6" fmla="*/ 0 h 2205870"/>
              <a:gd name="connsiteX7" fmla="*/ 1740704 w 7387484"/>
              <a:gd name="connsiteY7" fmla="*/ 383586 h 2205870"/>
              <a:gd name="connsiteX8" fmla="*/ 1980505 w 7387484"/>
              <a:gd name="connsiteY8" fmla="*/ 564724 h 2205870"/>
              <a:gd name="connsiteX9" fmla="*/ 2203178 w 7387484"/>
              <a:gd name="connsiteY9" fmla="*/ 660621 h 2205870"/>
              <a:gd name="connsiteX10" fmla="*/ 2442980 w 7387484"/>
              <a:gd name="connsiteY10" fmla="*/ 841759 h 2205870"/>
              <a:gd name="connsiteX11" fmla="*/ 2667794 w 7387484"/>
              <a:gd name="connsiteY11" fmla="*/ 809793 h 2205870"/>
              <a:gd name="connsiteX12" fmla="*/ 2907596 w 7387484"/>
              <a:gd name="connsiteY12" fmla="*/ 788483 h 2205870"/>
              <a:gd name="connsiteX13" fmla="*/ 3132410 w 7387484"/>
              <a:gd name="connsiteY13" fmla="*/ 586035 h 2205870"/>
              <a:gd name="connsiteX14" fmla="*/ 3372212 w 7387484"/>
              <a:gd name="connsiteY14" fmla="*/ 841759 h 2205870"/>
              <a:gd name="connsiteX15" fmla="*/ 3612013 w 7387484"/>
              <a:gd name="connsiteY15" fmla="*/ 1022897 h 2205870"/>
              <a:gd name="connsiteX16" fmla="*/ 3834686 w 7387484"/>
              <a:gd name="connsiteY16" fmla="*/ 692586 h 2205870"/>
              <a:gd name="connsiteX17" fmla="*/ 4074488 w 7387484"/>
              <a:gd name="connsiteY17" fmla="*/ 863069 h 2205870"/>
              <a:gd name="connsiteX18" fmla="*/ 4299303 w 7387484"/>
              <a:gd name="connsiteY18" fmla="*/ 1076173 h 2205870"/>
              <a:gd name="connsiteX19" fmla="*/ 4539104 w 7387484"/>
              <a:gd name="connsiteY19" fmla="*/ 1225345 h 2205870"/>
              <a:gd name="connsiteX20" fmla="*/ 4763918 w 7387484"/>
              <a:gd name="connsiteY20" fmla="*/ 1257311 h 2205870"/>
              <a:gd name="connsiteX21" fmla="*/ 5003720 w 7387484"/>
              <a:gd name="connsiteY21" fmla="*/ 1481069 h 2205870"/>
              <a:gd name="connsiteX22" fmla="*/ 5226393 w 7387484"/>
              <a:gd name="connsiteY22" fmla="*/ 1704828 h 2205870"/>
              <a:gd name="connsiteX23" fmla="*/ 5466195 w 7387484"/>
              <a:gd name="connsiteY23" fmla="*/ 1651552 h 2205870"/>
              <a:gd name="connsiteX24" fmla="*/ 5691009 w 7387484"/>
              <a:gd name="connsiteY24" fmla="*/ 1790069 h 2205870"/>
              <a:gd name="connsiteX25" fmla="*/ 5930810 w 7387484"/>
              <a:gd name="connsiteY25" fmla="*/ 1939242 h 2205870"/>
              <a:gd name="connsiteX26" fmla="*/ 6170612 w 7387484"/>
              <a:gd name="connsiteY26" fmla="*/ 1811380 h 2205870"/>
              <a:gd name="connsiteX27" fmla="*/ 6395426 w 7387484"/>
              <a:gd name="connsiteY27" fmla="*/ 1907276 h 2205870"/>
              <a:gd name="connsiteX28" fmla="*/ 6635228 w 7387484"/>
              <a:gd name="connsiteY28" fmla="*/ 1843345 h 2205870"/>
              <a:gd name="connsiteX29" fmla="*/ 6716679 w 7387484"/>
              <a:gd name="connsiteY29" fmla="*/ 1932464 h 2205870"/>
              <a:gd name="connsiteX30" fmla="*/ 7387484 w 7387484"/>
              <a:gd name="connsiteY30" fmla="*/ 2205870 h 2205870"/>
              <a:gd name="connsiteX0" fmla="*/ 0 w 7365259"/>
              <a:gd name="connsiteY0" fmla="*/ 880117 h 2196345"/>
              <a:gd name="connsiteX1" fmla="*/ 348997 w 7365259"/>
              <a:gd name="connsiteY1" fmla="*/ 372931 h 2196345"/>
              <a:gd name="connsiteX2" fmla="*/ 571670 w 7365259"/>
              <a:gd name="connsiteY2" fmla="*/ 586035 h 2196345"/>
              <a:gd name="connsiteX3" fmla="*/ 811472 w 7365259"/>
              <a:gd name="connsiteY3" fmla="*/ 532759 h 2196345"/>
              <a:gd name="connsiteX4" fmla="*/ 1036286 w 7365259"/>
              <a:gd name="connsiteY4" fmla="*/ 394241 h 2196345"/>
              <a:gd name="connsiteX5" fmla="*/ 1276088 w 7365259"/>
              <a:gd name="connsiteY5" fmla="*/ 522104 h 2196345"/>
              <a:gd name="connsiteX6" fmla="*/ 1515889 w 7365259"/>
              <a:gd name="connsiteY6" fmla="*/ 0 h 2196345"/>
              <a:gd name="connsiteX7" fmla="*/ 1740704 w 7365259"/>
              <a:gd name="connsiteY7" fmla="*/ 383586 h 2196345"/>
              <a:gd name="connsiteX8" fmla="*/ 1980505 w 7365259"/>
              <a:gd name="connsiteY8" fmla="*/ 564724 h 2196345"/>
              <a:gd name="connsiteX9" fmla="*/ 2203178 w 7365259"/>
              <a:gd name="connsiteY9" fmla="*/ 660621 h 2196345"/>
              <a:gd name="connsiteX10" fmla="*/ 2442980 w 7365259"/>
              <a:gd name="connsiteY10" fmla="*/ 841759 h 2196345"/>
              <a:gd name="connsiteX11" fmla="*/ 2667794 w 7365259"/>
              <a:gd name="connsiteY11" fmla="*/ 809793 h 2196345"/>
              <a:gd name="connsiteX12" fmla="*/ 2907596 w 7365259"/>
              <a:gd name="connsiteY12" fmla="*/ 788483 h 2196345"/>
              <a:gd name="connsiteX13" fmla="*/ 3132410 w 7365259"/>
              <a:gd name="connsiteY13" fmla="*/ 586035 h 2196345"/>
              <a:gd name="connsiteX14" fmla="*/ 3372212 w 7365259"/>
              <a:gd name="connsiteY14" fmla="*/ 841759 h 2196345"/>
              <a:gd name="connsiteX15" fmla="*/ 3612013 w 7365259"/>
              <a:gd name="connsiteY15" fmla="*/ 1022897 h 2196345"/>
              <a:gd name="connsiteX16" fmla="*/ 3834686 w 7365259"/>
              <a:gd name="connsiteY16" fmla="*/ 692586 h 2196345"/>
              <a:gd name="connsiteX17" fmla="*/ 4074488 w 7365259"/>
              <a:gd name="connsiteY17" fmla="*/ 863069 h 2196345"/>
              <a:gd name="connsiteX18" fmla="*/ 4299303 w 7365259"/>
              <a:gd name="connsiteY18" fmla="*/ 1076173 h 2196345"/>
              <a:gd name="connsiteX19" fmla="*/ 4539104 w 7365259"/>
              <a:gd name="connsiteY19" fmla="*/ 1225345 h 2196345"/>
              <a:gd name="connsiteX20" fmla="*/ 4763918 w 7365259"/>
              <a:gd name="connsiteY20" fmla="*/ 1257311 h 2196345"/>
              <a:gd name="connsiteX21" fmla="*/ 5003720 w 7365259"/>
              <a:gd name="connsiteY21" fmla="*/ 1481069 h 2196345"/>
              <a:gd name="connsiteX22" fmla="*/ 5226393 w 7365259"/>
              <a:gd name="connsiteY22" fmla="*/ 1704828 h 2196345"/>
              <a:gd name="connsiteX23" fmla="*/ 5466195 w 7365259"/>
              <a:gd name="connsiteY23" fmla="*/ 1651552 h 2196345"/>
              <a:gd name="connsiteX24" fmla="*/ 5691009 w 7365259"/>
              <a:gd name="connsiteY24" fmla="*/ 1790069 h 2196345"/>
              <a:gd name="connsiteX25" fmla="*/ 5930810 w 7365259"/>
              <a:gd name="connsiteY25" fmla="*/ 1939242 h 2196345"/>
              <a:gd name="connsiteX26" fmla="*/ 6170612 w 7365259"/>
              <a:gd name="connsiteY26" fmla="*/ 1811380 h 2196345"/>
              <a:gd name="connsiteX27" fmla="*/ 6395426 w 7365259"/>
              <a:gd name="connsiteY27" fmla="*/ 1907276 h 2196345"/>
              <a:gd name="connsiteX28" fmla="*/ 6635228 w 7365259"/>
              <a:gd name="connsiteY28" fmla="*/ 1843345 h 2196345"/>
              <a:gd name="connsiteX29" fmla="*/ 6716679 w 7365259"/>
              <a:gd name="connsiteY29" fmla="*/ 1932464 h 2196345"/>
              <a:gd name="connsiteX30" fmla="*/ 7365259 w 7365259"/>
              <a:gd name="connsiteY30" fmla="*/ 2196345 h 2196345"/>
              <a:gd name="connsiteX0" fmla="*/ 0 w 7397009"/>
              <a:gd name="connsiteY0" fmla="*/ 880117 h 2199520"/>
              <a:gd name="connsiteX1" fmla="*/ 348997 w 7397009"/>
              <a:gd name="connsiteY1" fmla="*/ 372931 h 2199520"/>
              <a:gd name="connsiteX2" fmla="*/ 571670 w 7397009"/>
              <a:gd name="connsiteY2" fmla="*/ 586035 h 2199520"/>
              <a:gd name="connsiteX3" fmla="*/ 811472 w 7397009"/>
              <a:gd name="connsiteY3" fmla="*/ 532759 h 2199520"/>
              <a:gd name="connsiteX4" fmla="*/ 1036286 w 7397009"/>
              <a:gd name="connsiteY4" fmla="*/ 394241 h 2199520"/>
              <a:gd name="connsiteX5" fmla="*/ 1276088 w 7397009"/>
              <a:gd name="connsiteY5" fmla="*/ 522104 h 2199520"/>
              <a:gd name="connsiteX6" fmla="*/ 1515889 w 7397009"/>
              <a:gd name="connsiteY6" fmla="*/ 0 h 2199520"/>
              <a:gd name="connsiteX7" fmla="*/ 1740704 w 7397009"/>
              <a:gd name="connsiteY7" fmla="*/ 383586 h 2199520"/>
              <a:gd name="connsiteX8" fmla="*/ 1980505 w 7397009"/>
              <a:gd name="connsiteY8" fmla="*/ 564724 h 2199520"/>
              <a:gd name="connsiteX9" fmla="*/ 2203178 w 7397009"/>
              <a:gd name="connsiteY9" fmla="*/ 660621 h 2199520"/>
              <a:gd name="connsiteX10" fmla="*/ 2442980 w 7397009"/>
              <a:gd name="connsiteY10" fmla="*/ 841759 h 2199520"/>
              <a:gd name="connsiteX11" fmla="*/ 2667794 w 7397009"/>
              <a:gd name="connsiteY11" fmla="*/ 809793 h 2199520"/>
              <a:gd name="connsiteX12" fmla="*/ 2907596 w 7397009"/>
              <a:gd name="connsiteY12" fmla="*/ 788483 h 2199520"/>
              <a:gd name="connsiteX13" fmla="*/ 3132410 w 7397009"/>
              <a:gd name="connsiteY13" fmla="*/ 586035 h 2199520"/>
              <a:gd name="connsiteX14" fmla="*/ 3372212 w 7397009"/>
              <a:gd name="connsiteY14" fmla="*/ 841759 h 2199520"/>
              <a:gd name="connsiteX15" fmla="*/ 3612013 w 7397009"/>
              <a:gd name="connsiteY15" fmla="*/ 1022897 h 2199520"/>
              <a:gd name="connsiteX16" fmla="*/ 3834686 w 7397009"/>
              <a:gd name="connsiteY16" fmla="*/ 692586 h 2199520"/>
              <a:gd name="connsiteX17" fmla="*/ 4074488 w 7397009"/>
              <a:gd name="connsiteY17" fmla="*/ 863069 h 2199520"/>
              <a:gd name="connsiteX18" fmla="*/ 4299303 w 7397009"/>
              <a:gd name="connsiteY18" fmla="*/ 1076173 h 2199520"/>
              <a:gd name="connsiteX19" fmla="*/ 4539104 w 7397009"/>
              <a:gd name="connsiteY19" fmla="*/ 1225345 h 2199520"/>
              <a:gd name="connsiteX20" fmla="*/ 4763918 w 7397009"/>
              <a:gd name="connsiteY20" fmla="*/ 1257311 h 2199520"/>
              <a:gd name="connsiteX21" fmla="*/ 5003720 w 7397009"/>
              <a:gd name="connsiteY21" fmla="*/ 1481069 h 2199520"/>
              <a:gd name="connsiteX22" fmla="*/ 5226393 w 7397009"/>
              <a:gd name="connsiteY22" fmla="*/ 1704828 h 2199520"/>
              <a:gd name="connsiteX23" fmla="*/ 5466195 w 7397009"/>
              <a:gd name="connsiteY23" fmla="*/ 1651552 h 2199520"/>
              <a:gd name="connsiteX24" fmla="*/ 5691009 w 7397009"/>
              <a:gd name="connsiteY24" fmla="*/ 1790069 h 2199520"/>
              <a:gd name="connsiteX25" fmla="*/ 5930810 w 7397009"/>
              <a:gd name="connsiteY25" fmla="*/ 1939242 h 2199520"/>
              <a:gd name="connsiteX26" fmla="*/ 6170612 w 7397009"/>
              <a:gd name="connsiteY26" fmla="*/ 1811380 h 2199520"/>
              <a:gd name="connsiteX27" fmla="*/ 6395426 w 7397009"/>
              <a:gd name="connsiteY27" fmla="*/ 1907276 h 2199520"/>
              <a:gd name="connsiteX28" fmla="*/ 6635228 w 7397009"/>
              <a:gd name="connsiteY28" fmla="*/ 1843345 h 2199520"/>
              <a:gd name="connsiteX29" fmla="*/ 6716679 w 7397009"/>
              <a:gd name="connsiteY29" fmla="*/ 1932464 h 2199520"/>
              <a:gd name="connsiteX30" fmla="*/ 7397009 w 7397009"/>
              <a:gd name="connsiteY30" fmla="*/ 2199520 h 2199520"/>
              <a:gd name="connsiteX0" fmla="*/ 0 w 7419234"/>
              <a:gd name="connsiteY0" fmla="*/ 880117 h 2221745"/>
              <a:gd name="connsiteX1" fmla="*/ 348997 w 7419234"/>
              <a:gd name="connsiteY1" fmla="*/ 372931 h 2221745"/>
              <a:gd name="connsiteX2" fmla="*/ 571670 w 7419234"/>
              <a:gd name="connsiteY2" fmla="*/ 586035 h 2221745"/>
              <a:gd name="connsiteX3" fmla="*/ 811472 w 7419234"/>
              <a:gd name="connsiteY3" fmla="*/ 532759 h 2221745"/>
              <a:gd name="connsiteX4" fmla="*/ 1036286 w 7419234"/>
              <a:gd name="connsiteY4" fmla="*/ 394241 h 2221745"/>
              <a:gd name="connsiteX5" fmla="*/ 1276088 w 7419234"/>
              <a:gd name="connsiteY5" fmla="*/ 522104 h 2221745"/>
              <a:gd name="connsiteX6" fmla="*/ 1515889 w 7419234"/>
              <a:gd name="connsiteY6" fmla="*/ 0 h 2221745"/>
              <a:gd name="connsiteX7" fmla="*/ 1740704 w 7419234"/>
              <a:gd name="connsiteY7" fmla="*/ 383586 h 2221745"/>
              <a:gd name="connsiteX8" fmla="*/ 1980505 w 7419234"/>
              <a:gd name="connsiteY8" fmla="*/ 564724 h 2221745"/>
              <a:gd name="connsiteX9" fmla="*/ 2203178 w 7419234"/>
              <a:gd name="connsiteY9" fmla="*/ 660621 h 2221745"/>
              <a:gd name="connsiteX10" fmla="*/ 2442980 w 7419234"/>
              <a:gd name="connsiteY10" fmla="*/ 841759 h 2221745"/>
              <a:gd name="connsiteX11" fmla="*/ 2667794 w 7419234"/>
              <a:gd name="connsiteY11" fmla="*/ 809793 h 2221745"/>
              <a:gd name="connsiteX12" fmla="*/ 2907596 w 7419234"/>
              <a:gd name="connsiteY12" fmla="*/ 788483 h 2221745"/>
              <a:gd name="connsiteX13" fmla="*/ 3132410 w 7419234"/>
              <a:gd name="connsiteY13" fmla="*/ 586035 h 2221745"/>
              <a:gd name="connsiteX14" fmla="*/ 3372212 w 7419234"/>
              <a:gd name="connsiteY14" fmla="*/ 841759 h 2221745"/>
              <a:gd name="connsiteX15" fmla="*/ 3612013 w 7419234"/>
              <a:gd name="connsiteY15" fmla="*/ 1022897 h 2221745"/>
              <a:gd name="connsiteX16" fmla="*/ 3834686 w 7419234"/>
              <a:gd name="connsiteY16" fmla="*/ 692586 h 2221745"/>
              <a:gd name="connsiteX17" fmla="*/ 4074488 w 7419234"/>
              <a:gd name="connsiteY17" fmla="*/ 863069 h 2221745"/>
              <a:gd name="connsiteX18" fmla="*/ 4299303 w 7419234"/>
              <a:gd name="connsiteY18" fmla="*/ 1076173 h 2221745"/>
              <a:gd name="connsiteX19" fmla="*/ 4539104 w 7419234"/>
              <a:gd name="connsiteY19" fmla="*/ 1225345 h 2221745"/>
              <a:gd name="connsiteX20" fmla="*/ 4763918 w 7419234"/>
              <a:gd name="connsiteY20" fmla="*/ 1257311 h 2221745"/>
              <a:gd name="connsiteX21" fmla="*/ 5003720 w 7419234"/>
              <a:gd name="connsiteY21" fmla="*/ 1481069 h 2221745"/>
              <a:gd name="connsiteX22" fmla="*/ 5226393 w 7419234"/>
              <a:gd name="connsiteY22" fmla="*/ 1704828 h 2221745"/>
              <a:gd name="connsiteX23" fmla="*/ 5466195 w 7419234"/>
              <a:gd name="connsiteY23" fmla="*/ 1651552 h 2221745"/>
              <a:gd name="connsiteX24" fmla="*/ 5691009 w 7419234"/>
              <a:gd name="connsiteY24" fmla="*/ 1790069 h 2221745"/>
              <a:gd name="connsiteX25" fmla="*/ 5930810 w 7419234"/>
              <a:gd name="connsiteY25" fmla="*/ 1939242 h 2221745"/>
              <a:gd name="connsiteX26" fmla="*/ 6170612 w 7419234"/>
              <a:gd name="connsiteY26" fmla="*/ 1811380 h 2221745"/>
              <a:gd name="connsiteX27" fmla="*/ 6395426 w 7419234"/>
              <a:gd name="connsiteY27" fmla="*/ 1907276 h 2221745"/>
              <a:gd name="connsiteX28" fmla="*/ 6635228 w 7419234"/>
              <a:gd name="connsiteY28" fmla="*/ 1843345 h 2221745"/>
              <a:gd name="connsiteX29" fmla="*/ 6716679 w 7419234"/>
              <a:gd name="connsiteY29" fmla="*/ 1932464 h 2221745"/>
              <a:gd name="connsiteX30" fmla="*/ 7419234 w 7419234"/>
              <a:gd name="connsiteY30" fmla="*/ 2221745 h 222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419234" h="2221745">
                <a:moveTo>
                  <a:pt x="0" y="880117"/>
                </a:moveTo>
                <a:lnTo>
                  <a:pt x="348997" y="372931"/>
                </a:lnTo>
                <a:lnTo>
                  <a:pt x="571670" y="586035"/>
                </a:lnTo>
                <a:lnTo>
                  <a:pt x="811472" y="532759"/>
                </a:lnTo>
                <a:lnTo>
                  <a:pt x="1036286" y="394241"/>
                </a:lnTo>
                <a:lnTo>
                  <a:pt x="1276088" y="522104"/>
                </a:lnTo>
                <a:lnTo>
                  <a:pt x="1515889" y="0"/>
                </a:lnTo>
                <a:lnTo>
                  <a:pt x="1740704" y="383586"/>
                </a:lnTo>
                <a:lnTo>
                  <a:pt x="1980505" y="564724"/>
                </a:lnTo>
                <a:lnTo>
                  <a:pt x="2203178" y="660621"/>
                </a:lnTo>
                <a:lnTo>
                  <a:pt x="2442980" y="841759"/>
                </a:lnTo>
                <a:lnTo>
                  <a:pt x="2667794" y="809793"/>
                </a:lnTo>
                <a:lnTo>
                  <a:pt x="2907596" y="788483"/>
                </a:lnTo>
                <a:lnTo>
                  <a:pt x="3132410" y="586035"/>
                </a:lnTo>
                <a:lnTo>
                  <a:pt x="3372212" y="841759"/>
                </a:lnTo>
                <a:lnTo>
                  <a:pt x="3612013" y="1022897"/>
                </a:lnTo>
                <a:lnTo>
                  <a:pt x="3834686" y="692586"/>
                </a:lnTo>
                <a:lnTo>
                  <a:pt x="4074488" y="863069"/>
                </a:lnTo>
                <a:lnTo>
                  <a:pt x="4299303" y="1076173"/>
                </a:lnTo>
                <a:lnTo>
                  <a:pt x="4539104" y="1225345"/>
                </a:lnTo>
                <a:lnTo>
                  <a:pt x="4763918" y="1257311"/>
                </a:lnTo>
                <a:lnTo>
                  <a:pt x="5003720" y="1481069"/>
                </a:lnTo>
                <a:lnTo>
                  <a:pt x="5226393" y="1704828"/>
                </a:lnTo>
                <a:lnTo>
                  <a:pt x="5466195" y="1651552"/>
                </a:lnTo>
                <a:lnTo>
                  <a:pt x="5691009" y="1790069"/>
                </a:lnTo>
                <a:lnTo>
                  <a:pt x="5930810" y="1939242"/>
                </a:lnTo>
                <a:lnTo>
                  <a:pt x="6170612" y="1811380"/>
                </a:lnTo>
                <a:lnTo>
                  <a:pt x="6395426" y="1907276"/>
                </a:lnTo>
                <a:lnTo>
                  <a:pt x="6635228" y="1843345"/>
                </a:lnTo>
                <a:lnTo>
                  <a:pt x="6716679" y="1932464"/>
                </a:lnTo>
                <a:cubicBezTo>
                  <a:pt x="6723816" y="1939568"/>
                  <a:pt x="7412097" y="2214641"/>
                  <a:pt x="7419234" y="2221745"/>
                </a:cubicBezTo>
              </a:path>
            </a:pathLst>
          </a:custGeom>
          <a:noFill/>
          <a:ln w="32086" cap="rnd">
            <a:solidFill>
              <a:srgbClr val="00A77E"/>
            </a:solidFill>
            <a:prstDash val="solid"/>
            <a:round/>
          </a:ln>
        </p:spPr>
        <p:txBody>
          <a:bodyPr rtlCol="0" anchor="ctr"/>
          <a:lstStyle/>
          <a:p>
            <a:endParaRPr lang="en-GB">
              <a:latin typeface="Unica 77 LL" panose="020B0504010101010104" pitchFamily="34" charset="77"/>
            </a:endParaRPr>
          </a:p>
        </p:txBody>
      </p:sp>
      <p:sp>
        <p:nvSpPr>
          <p:cNvPr id="147" name="TextBox 146">
            <a:extLst>
              <a:ext uri="{FF2B5EF4-FFF2-40B4-BE49-F238E27FC236}">
                <a16:creationId xmlns:a16="http://schemas.microsoft.com/office/drawing/2014/main" id="{E0D088A9-9E8C-6B7D-CC22-EE040026F640}"/>
              </a:ext>
            </a:extLst>
          </p:cNvPr>
          <p:cNvSpPr txBox="1"/>
          <p:nvPr/>
        </p:nvSpPr>
        <p:spPr>
          <a:xfrm>
            <a:off x="1293969" y="5696246"/>
            <a:ext cx="59312" cy="146194"/>
          </a:xfrm>
          <a:prstGeom prst="rect">
            <a:avLst/>
          </a:prstGeom>
          <a:noFill/>
        </p:spPr>
        <p:txBody>
          <a:bodyPr wrap="none" lIns="0" tIns="0" rIns="0" bIns="0" rtlCol="0">
            <a:spAutoFit/>
          </a:bodyPr>
          <a:lstStyle/>
          <a:p>
            <a:pPr algn="l"/>
            <a:r>
              <a:rPr lang="en-GB" sz="950" spc="0" baseline="0">
                <a:solidFill>
                  <a:schemeClr val="accent1"/>
                </a:solidFill>
                <a:latin typeface="Halvar Eng Md" pitchFamily="2" charset="0"/>
                <a:cs typeface="Unica_77LL-Regular"/>
                <a:sym typeface="Unica_77LL-Regular"/>
                <a:rtl val="0"/>
              </a:rPr>
              <a:t>0</a:t>
            </a:r>
          </a:p>
        </p:txBody>
      </p:sp>
      <p:sp>
        <p:nvSpPr>
          <p:cNvPr id="148" name="TextBox 147">
            <a:extLst>
              <a:ext uri="{FF2B5EF4-FFF2-40B4-BE49-F238E27FC236}">
                <a16:creationId xmlns:a16="http://schemas.microsoft.com/office/drawing/2014/main" id="{2C77E7A6-736C-BF7C-2548-01B9573A50A3}"/>
              </a:ext>
            </a:extLst>
          </p:cNvPr>
          <p:cNvSpPr txBox="1"/>
          <p:nvPr/>
        </p:nvSpPr>
        <p:spPr>
          <a:xfrm>
            <a:off x="1289159" y="5289482"/>
            <a:ext cx="97784" cy="146194"/>
          </a:xfrm>
          <a:prstGeom prst="rect">
            <a:avLst/>
          </a:prstGeom>
          <a:noFill/>
        </p:spPr>
        <p:txBody>
          <a:bodyPr wrap="none" lIns="0" tIns="0" rIns="0" bIns="0" rtlCol="0">
            <a:spAutoFit/>
          </a:bodyPr>
          <a:lstStyle/>
          <a:p>
            <a:pPr algn="r"/>
            <a:r>
              <a:rPr lang="en-GB" sz="950" spc="0" baseline="0">
                <a:solidFill>
                  <a:schemeClr val="accent1"/>
                </a:solidFill>
                <a:latin typeface="Halvar Eng Md" pitchFamily="2" charset="0"/>
                <a:cs typeface="Unica_77LL-Regular"/>
                <a:sym typeface="Unica_77LL-Regular"/>
                <a:rtl val="0"/>
              </a:rPr>
              <a:t>10</a:t>
            </a:r>
          </a:p>
        </p:txBody>
      </p:sp>
      <p:sp>
        <p:nvSpPr>
          <p:cNvPr id="149" name="TextBox 148">
            <a:extLst>
              <a:ext uri="{FF2B5EF4-FFF2-40B4-BE49-F238E27FC236}">
                <a16:creationId xmlns:a16="http://schemas.microsoft.com/office/drawing/2014/main" id="{5C101688-E2DE-6D46-F894-D317B7115013}"/>
              </a:ext>
            </a:extLst>
          </p:cNvPr>
          <p:cNvSpPr txBox="1"/>
          <p:nvPr/>
        </p:nvSpPr>
        <p:spPr>
          <a:xfrm>
            <a:off x="1274733" y="4882713"/>
            <a:ext cx="112210" cy="146194"/>
          </a:xfrm>
          <a:prstGeom prst="rect">
            <a:avLst/>
          </a:prstGeom>
          <a:noFill/>
        </p:spPr>
        <p:txBody>
          <a:bodyPr wrap="none" lIns="0" tIns="0" rIns="0" bIns="0" rtlCol="0">
            <a:spAutoFit/>
          </a:bodyPr>
          <a:lstStyle/>
          <a:p>
            <a:pPr algn="r"/>
            <a:r>
              <a:rPr lang="en-GB" sz="950" spc="0" baseline="0">
                <a:solidFill>
                  <a:schemeClr val="accent1"/>
                </a:solidFill>
                <a:latin typeface="Halvar Eng Md" pitchFamily="2" charset="0"/>
                <a:cs typeface="Unica_77LL-Regular"/>
                <a:sym typeface="Unica_77LL-Regular"/>
                <a:rtl val="0"/>
              </a:rPr>
              <a:t>20</a:t>
            </a:r>
          </a:p>
        </p:txBody>
      </p:sp>
      <p:sp>
        <p:nvSpPr>
          <p:cNvPr id="150" name="TextBox 149">
            <a:extLst>
              <a:ext uri="{FF2B5EF4-FFF2-40B4-BE49-F238E27FC236}">
                <a16:creationId xmlns:a16="http://schemas.microsoft.com/office/drawing/2014/main" id="{91A38690-25B9-6273-AA9E-7156F54AB7FD}"/>
              </a:ext>
            </a:extLst>
          </p:cNvPr>
          <p:cNvSpPr txBox="1"/>
          <p:nvPr/>
        </p:nvSpPr>
        <p:spPr>
          <a:xfrm>
            <a:off x="1274733" y="4475944"/>
            <a:ext cx="112210" cy="146194"/>
          </a:xfrm>
          <a:prstGeom prst="rect">
            <a:avLst/>
          </a:prstGeom>
          <a:noFill/>
        </p:spPr>
        <p:txBody>
          <a:bodyPr wrap="none" lIns="0" tIns="0" rIns="0" bIns="0" rtlCol="0">
            <a:spAutoFit/>
          </a:bodyPr>
          <a:lstStyle/>
          <a:p>
            <a:pPr algn="r"/>
            <a:r>
              <a:rPr lang="en-GB" sz="950" spc="0" baseline="0">
                <a:solidFill>
                  <a:schemeClr val="accent1"/>
                </a:solidFill>
                <a:latin typeface="Halvar Eng Md" pitchFamily="2" charset="0"/>
                <a:cs typeface="Unica_77LL-Regular"/>
                <a:sym typeface="Unica_77LL-Regular"/>
                <a:rtl val="0"/>
              </a:rPr>
              <a:t>30</a:t>
            </a:r>
          </a:p>
        </p:txBody>
      </p:sp>
      <p:sp>
        <p:nvSpPr>
          <p:cNvPr id="151" name="TextBox 150">
            <a:extLst>
              <a:ext uri="{FF2B5EF4-FFF2-40B4-BE49-F238E27FC236}">
                <a16:creationId xmlns:a16="http://schemas.microsoft.com/office/drawing/2014/main" id="{25A079D7-DC8C-CB6A-F9B5-0E64ECFFBC4C}"/>
              </a:ext>
            </a:extLst>
          </p:cNvPr>
          <p:cNvSpPr txBox="1"/>
          <p:nvPr/>
        </p:nvSpPr>
        <p:spPr>
          <a:xfrm>
            <a:off x="1266718" y="4069175"/>
            <a:ext cx="120225" cy="146194"/>
          </a:xfrm>
          <a:prstGeom prst="rect">
            <a:avLst/>
          </a:prstGeom>
          <a:noFill/>
        </p:spPr>
        <p:txBody>
          <a:bodyPr wrap="none" lIns="0" tIns="0" rIns="0" bIns="0" rtlCol="0">
            <a:spAutoFit/>
          </a:bodyPr>
          <a:lstStyle/>
          <a:p>
            <a:pPr algn="r"/>
            <a:r>
              <a:rPr lang="en-GB" sz="950" spc="0" baseline="0">
                <a:solidFill>
                  <a:schemeClr val="accent1"/>
                </a:solidFill>
                <a:latin typeface="Halvar Eng Md" pitchFamily="2" charset="0"/>
                <a:cs typeface="Unica_77LL-Regular"/>
                <a:sym typeface="Unica_77LL-Regular"/>
                <a:rtl val="0"/>
              </a:rPr>
              <a:t>40</a:t>
            </a:r>
          </a:p>
        </p:txBody>
      </p:sp>
      <p:sp>
        <p:nvSpPr>
          <p:cNvPr id="152" name="TextBox 151">
            <a:extLst>
              <a:ext uri="{FF2B5EF4-FFF2-40B4-BE49-F238E27FC236}">
                <a16:creationId xmlns:a16="http://schemas.microsoft.com/office/drawing/2014/main" id="{5DD4A64D-6ED8-5621-21CB-9A2DA4175469}"/>
              </a:ext>
            </a:extLst>
          </p:cNvPr>
          <p:cNvSpPr txBox="1"/>
          <p:nvPr/>
        </p:nvSpPr>
        <p:spPr>
          <a:xfrm>
            <a:off x="1271527" y="3662406"/>
            <a:ext cx="115416" cy="146194"/>
          </a:xfrm>
          <a:prstGeom prst="rect">
            <a:avLst/>
          </a:prstGeom>
          <a:noFill/>
        </p:spPr>
        <p:txBody>
          <a:bodyPr wrap="none" lIns="0" tIns="0" rIns="0" bIns="0" rtlCol="0">
            <a:spAutoFit/>
          </a:bodyPr>
          <a:lstStyle/>
          <a:p>
            <a:pPr algn="r"/>
            <a:r>
              <a:rPr lang="en-GB" sz="950" spc="0" baseline="0">
                <a:solidFill>
                  <a:schemeClr val="accent1"/>
                </a:solidFill>
                <a:latin typeface="Halvar Eng Md" pitchFamily="2" charset="0"/>
                <a:cs typeface="Unica_77LL-Regular"/>
                <a:sym typeface="Unica_77LL-Regular"/>
                <a:rtl val="0"/>
              </a:rPr>
              <a:t>50</a:t>
            </a:r>
          </a:p>
        </p:txBody>
      </p:sp>
      <p:sp>
        <p:nvSpPr>
          <p:cNvPr id="153" name="TextBox 152">
            <a:extLst>
              <a:ext uri="{FF2B5EF4-FFF2-40B4-BE49-F238E27FC236}">
                <a16:creationId xmlns:a16="http://schemas.microsoft.com/office/drawing/2014/main" id="{0B6EA15E-8799-AB79-22C6-703EC5405D62}"/>
              </a:ext>
            </a:extLst>
          </p:cNvPr>
          <p:cNvSpPr txBox="1"/>
          <p:nvPr/>
        </p:nvSpPr>
        <p:spPr>
          <a:xfrm>
            <a:off x="1269924" y="3255637"/>
            <a:ext cx="117019" cy="146194"/>
          </a:xfrm>
          <a:prstGeom prst="rect">
            <a:avLst/>
          </a:prstGeom>
          <a:noFill/>
        </p:spPr>
        <p:txBody>
          <a:bodyPr wrap="none" lIns="0" tIns="0" rIns="0" bIns="0" rtlCol="0">
            <a:spAutoFit/>
          </a:bodyPr>
          <a:lstStyle/>
          <a:p>
            <a:pPr algn="r"/>
            <a:r>
              <a:rPr lang="en-GB" sz="950" spc="0" baseline="0">
                <a:solidFill>
                  <a:schemeClr val="accent1"/>
                </a:solidFill>
                <a:latin typeface="Halvar Eng Md" pitchFamily="2" charset="0"/>
                <a:cs typeface="Unica_77LL-Regular"/>
                <a:sym typeface="Unica_77LL-Regular"/>
                <a:rtl val="0"/>
              </a:rPr>
              <a:t>60</a:t>
            </a:r>
          </a:p>
        </p:txBody>
      </p:sp>
      <p:sp>
        <p:nvSpPr>
          <p:cNvPr id="154" name="TextBox 153">
            <a:extLst>
              <a:ext uri="{FF2B5EF4-FFF2-40B4-BE49-F238E27FC236}">
                <a16:creationId xmlns:a16="http://schemas.microsoft.com/office/drawing/2014/main" id="{0F06E24E-967A-C009-F296-4C64E19BE7A5}"/>
              </a:ext>
            </a:extLst>
          </p:cNvPr>
          <p:cNvSpPr txBox="1"/>
          <p:nvPr/>
        </p:nvSpPr>
        <p:spPr>
          <a:xfrm>
            <a:off x="1281145" y="2848868"/>
            <a:ext cx="105798" cy="146194"/>
          </a:xfrm>
          <a:prstGeom prst="rect">
            <a:avLst/>
          </a:prstGeom>
          <a:noFill/>
        </p:spPr>
        <p:txBody>
          <a:bodyPr wrap="none" lIns="0" tIns="0" rIns="0" bIns="0" rtlCol="0">
            <a:spAutoFit/>
          </a:bodyPr>
          <a:lstStyle/>
          <a:p>
            <a:pPr algn="r"/>
            <a:r>
              <a:rPr lang="en-GB" sz="950" spc="0" baseline="0">
                <a:solidFill>
                  <a:schemeClr val="accent1"/>
                </a:solidFill>
                <a:latin typeface="Halvar Eng Md" pitchFamily="2" charset="0"/>
                <a:cs typeface="Unica_77LL-Regular"/>
                <a:sym typeface="Unica_77LL-Regular"/>
                <a:rtl val="0"/>
              </a:rPr>
              <a:t>70</a:t>
            </a:r>
          </a:p>
        </p:txBody>
      </p:sp>
      <p:sp>
        <p:nvSpPr>
          <p:cNvPr id="155" name="TextBox 154">
            <a:extLst>
              <a:ext uri="{FF2B5EF4-FFF2-40B4-BE49-F238E27FC236}">
                <a16:creationId xmlns:a16="http://schemas.microsoft.com/office/drawing/2014/main" id="{C155C2A4-48C9-DE61-F4A3-B905C1156838}"/>
              </a:ext>
            </a:extLst>
          </p:cNvPr>
          <p:cNvSpPr txBox="1"/>
          <p:nvPr/>
        </p:nvSpPr>
        <p:spPr>
          <a:xfrm>
            <a:off x="1269923" y="2442099"/>
            <a:ext cx="117020" cy="146194"/>
          </a:xfrm>
          <a:prstGeom prst="rect">
            <a:avLst/>
          </a:prstGeom>
          <a:noFill/>
        </p:spPr>
        <p:txBody>
          <a:bodyPr wrap="none" lIns="0" tIns="0" rIns="0" bIns="0" rtlCol="0">
            <a:spAutoFit/>
          </a:bodyPr>
          <a:lstStyle/>
          <a:p>
            <a:pPr algn="r"/>
            <a:r>
              <a:rPr lang="en-GB" sz="950" spc="0" baseline="0">
                <a:solidFill>
                  <a:schemeClr val="accent1"/>
                </a:solidFill>
                <a:latin typeface="Halvar Eng Md" pitchFamily="2" charset="0"/>
                <a:cs typeface="Unica_77LL-Regular"/>
                <a:sym typeface="Unica_77LL-Regular"/>
                <a:rtl val="0"/>
              </a:rPr>
              <a:t>80</a:t>
            </a:r>
          </a:p>
        </p:txBody>
      </p:sp>
      <p:sp>
        <p:nvSpPr>
          <p:cNvPr id="156" name="TextBox 155">
            <a:extLst>
              <a:ext uri="{FF2B5EF4-FFF2-40B4-BE49-F238E27FC236}">
                <a16:creationId xmlns:a16="http://schemas.microsoft.com/office/drawing/2014/main" id="{44A9102F-B4D3-3F82-0EF8-14AEEB35F161}"/>
              </a:ext>
            </a:extLst>
          </p:cNvPr>
          <p:cNvSpPr txBox="1"/>
          <p:nvPr/>
        </p:nvSpPr>
        <p:spPr>
          <a:xfrm>
            <a:off x="1269924" y="2035330"/>
            <a:ext cx="117019" cy="146194"/>
          </a:xfrm>
          <a:prstGeom prst="rect">
            <a:avLst/>
          </a:prstGeom>
          <a:noFill/>
        </p:spPr>
        <p:txBody>
          <a:bodyPr wrap="none" lIns="0" tIns="0" rIns="0" bIns="0" rtlCol="0">
            <a:spAutoFit/>
          </a:bodyPr>
          <a:lstStyle/>
          <a:p>
            <a:pPr algn="r"/>
            <a:r>
              <a:rPr lang="en-GB" sz="950" spc="0" baseline="0">
                <a:solidFill>
                  <a:schemeClr val="accent1"/>
                </a:solidFill>
                <a:latin typeface="Halvar Eng Md" pitchFamily="2" charset="0"/>
                <a:cs typeface="Unica_77LL-Regular"/>
                <a:sym typeface="Unica_77LL-Regular"/>
                <a:rtl val="0"/>
              </a:rPr>
              <a:t>90</a:t>
            </a:r>
          </a:p>
        </p:txBody>
      </p:sp>
      <p:sp>
        <p:nvSpPr>
          <p:cNvPr id="157" name="TextBox 156">
            <a:extLst>
              <a:ext uri="{FF2B5EF4-FFF2-40B4-BE49-F238E27FC236}">
                <a16:creationId xmlns:a16="http://schemas.microsoft.com/office/drawing/2014/main" id="{4D11605C-8F72-171F-0211-FD9D48DA8CE0}"/>
              </a:ext>
            </a:extLst>
          </p:cNvPr>
          <p:cNvSpPr txBox="1"/>
          <p:nvPr/>
        </p:nvSpPr>
        <p:spPr>
          <a:xfrm>
            <a:off x="1229849" y="1628561"/>
            <a:ext cx="157094" cy="146194"/>
          </a:xfrm>
          <a:prstGeom prst="rect">
            <a:avLst/>
          </a:prstGeom>
          <a:noFill/>
        </p:spPr>
        <p:txBody>
          <a:bodyPr wrap="none" lIns="0" tIns="0" rIns="0" bIns="0" rtlCol="0">
            <a:spAutoFit/>
          </a:bodyPr>
          <a:lstStyle/>
          <a:p>
            <a:pPr algn="r"/>
            <a:r>
              <a:rPr lang="en-GB" sz="950" spc="0" baseline="0">
                <a:solidFill>
                  <a:schemeClr val="accent1"/>
                </a:solidFill>
                <a:latin typeface="Halvar Eng Md" pitchFamily="2" charset="0"/>
                <a:cs typeface="Unica_77LL-Regular"/>
                <a:sym typeface="Unica_77LL-Regular"/>
                <a:rtl val="0"/>
              </a:rPr>
              <a:t>100</a:t>
            </a:r>
          </a:p>
        </p:txBody>
      </p:sp>
      <p:sp>
        <p:nvSpPr>
          <p:cNvPr id="158" name="TextBox 157">
            <a:extLst>
              <a:ext uri="{FF2B5EF4-FFF2-40B4-BE49-F238E27FC236}">
                <a16:creationId xmlns:a16="http://schemas.microsoft.com/office/drawing/2014/main" id="{2FE0BD3B-8A1F-D438-6DE5-6381C618F758}"/>
              </a:ext>
            </a:extLst>
          </p:cNvPr>
          <p:cNvSpPr txBox="1"/>
          <p:nvPr/>
        </p:nvSpPr>
        <p:spPr>
          <a:xfrm>
            <a:off x="1347031" y="5806602"/>
            <a:ext cx="397866" cy="238527"/>
          </a:xfrm>
          <a:prstGeom prst="rect">
            <a:avLst/>
          </a:prstGeom>
          <a:noFill/>
        </p:spPr>
        <p:txBody>
          <a:bodyPr wrap="none" rtlCol="0">
            <a:spAutoFit/>
          </a:bodyPr>
          <a:lstStyle/>
          <a:p>
            <a:pPr algn="l"/>
            <a:r>
              <a:rPr lang="en-GB" sz="950" spc="0" baseline="0">
                <a:solidFill>
                  <a:schemeClr val="accent1"/>
                </a:solidFill>
                <a:latin typeface="Halvar Eng Md" pitchFamily="2" charset="0"/>
                <a:cs typeface="Unica_77LL-Regular"/>
                <a:sym typeface="Unica_77LL-Regular"/>
                <a:rtl val="0"/>
              </a:rPr>
              <a:t>1990</a:t>
            </a:r>
          </a:p>
        </p:txBody>
      </p:sp>
      <p:sp>
        <p:nvSpPr>
          <p:cNvPr id="159" name="TextBox 158">
            <a:extLst>
              <a:ext uri="{FF2B5EF4-FFF2-40B4-BE49-F238E27FC236}">
                <a16:creationId xmlns:a16="http://schemas.microsoft.com/office/drawing/2014/main" id="{F82F0C7F-9A93-38C7-1A55-3E6A458C3010}"/>
              </a:ext>
            </a:extLst>
          </p:cNvPr>
          <p:cNvSpPr txBox="1"/>
          <p:nvPr/>
        </p:nvSpPr>
        <p:spPr>
          <a:xfrm>
            <a:off x="2488607" y="5806602"/>
            <a:ext cx="394660" cy="238527"/>
          </a:xfrm>
          <a:prstGeom prst="rect">
            <a:avLst/>
          </a:prstGeom>
          <a:noFill/>
        </p:spPr>
        <p:txBody>
          <a:bodyPr wrap="none" rtlCol="0">
            <a:spAutoFit/>
          </a:bodyPr>
          <a:lstStyle/>
          <a:p>
            <a:pPr algn="l"/>
            <a:r>
              <a:rPr lang="en-GB" sz="950" spc="0" baseline="0">
                <a:solidFill>
                  <a:schemeClr val="accent1"/>
                </a:solidFill>
                <a:latin typeface="Halvar Eng Md" pitchFamily="2" charset="0"/>
                <a:cs typeface="Unica_77LL-Regular"/>
                <a:sym typeface="Unica_77LL-Regular"/>
                <a:rtl val="0"/>
              </a:rPr>
              <a:t>1995</a:t>
            </a:r>
          </a:p>
        </p:txBody>
      </p:sp>
      <p:sp>
        <p:nvSpPr>
          <p:cNvPr id="160" name="TextBox 159">
            <a:extLst>
              <a:ext uri="{FF2B5EF4-FFF2-40B4-BE49-F238E27FC236}">
                <a16:creationId xmlns:a16="http://schemas.microsoft.com/office/drawing/2014/main" id="{79A3C680-6C77-8B9F-B443-D2C88D83632B}"/>
              </a:ext>
            </a:extLst>
          </p:cNvPr>
          <p:cNvSpPr txBox="1"/>
          <p:nvPr/>
        </p:nvSpPr>
        <p:spPr>
          <a:xfrm>
            <a:off x="3625373" y="5806602"/>
            <a:ext cx="415498" cy="238527"/>
          </a:xfrm>
          <a:prstGeom prst="rect">
            <a:avLst/>
          </a:prstGeom>
          <a:noFill/>
        </p:spPr>
        <p:txBody>
          <a:bodyPr wrap="none" rtlCol="0">
            <a:spAutoFit/>
          </a:bodyPr>
          <a:lstStyle/>
          <a:p>
            <a:pPr algn="l"/>
            <a:r>
              <a:rPr lang="en-GB" sz="950" spc="0" baseline="0">
                <a:solidFill>
                  <a:schemeClr val="accent1"/>
                </a:solidFill>
                <a:latin typeface="Halvar Eng Md" pitchFamily="2" charset="0"/>
                <a:cs typeface="Unica_77LL-Regular"/>
                <a:sym typeface="Unica_77LL-Regular"/>
                <a:rtl val="0"/>
              </a:rPr>
              <a:t>2000</a:t>
            </a:r>
          </a:p>
        </p:txBody>
      </p:sp>
      <p:sp>
        <p:nvSpPr>
          <p:cNvPr id="164" name="TextBox 163">
            <a:extLst>
              <a:ext uri="{FF2B5EF4-FFF2-40B4-BE49-F238E27FC236}">
                <a16:creationId xmlns:a16="http://schemas.microsoft.com/office/drawing/2014/main" id="{5E0A1907-F802-6D2D-F130-750AE95F988F}"/>
              </a:ext>
            </a:extLst>
          </p:cNvPr>
          <p:cNvSpPr txBox="1"/>
          <p:nvPr/>
        </p:nvSpPr>
        <p:spPr>
          <a:xfrm>
            <a:off x="4797405" y="5806602"/>
            <a:ext cx="412292" cy="238527"/>
          </a:xfrm>
          <a:prstGeom prst="rect">
            <a:avLst/>
          </a:prstGeom>
          <a:noFill/>
        </p:spPr>
        <p:txBody>
          <a:bodyPr wrap="none" rtlCol="0">
            <a:spAutoFit/>
          </a:bodyPr>
          <a:lstStyle/>
          <a:p>
            <a:pPr algn="l"/>
            <a:r>
              <a:rPr lang="en-GB" sz="950" spc="0" baseline="0">
                <a:solidFill>
                  <a:schemeClr val="accent1"/>
                </a:solidFill>
                <a:latin typeface="Halvar Eng Md" pitchFamily="2" charset="0"/>
                <a:cs typeface="Unica_77LL-Regular"/>
                <a:sym typeface="Unica_77LL-Regular"/>
                <a:rtl val="0"/>
              </a:rPr>
              <a:t>2005</a:t>
            </a:r>
          </a:p>
        </p:txBody>
      </p:sp>
      <p:sp>
        <p:nvSpPr>
          <p:cNvPr id="165" name="TextBox 164">
            <a:extLst>
              <a:ext uri="{FF2B5EF4-FFF2-40B4-BE49-F238E27FC236}">
                <a16:creationId xmlns:a16="http://schemas.microsoft.com/office/drawing/2014/main" id="{9CEC2A81-EE2E-CDA1-91C4-02120886D9C0}"/>
              </a:ext>
            </a:extLst>
          </p:cNvPr>
          <p:cNvSpPr txBox="1"/>
          <p:nvPr/>
        </p:nvSpPr>
        <p:spPr>
          <a:xfrm>
            <a:off x="5964629" y="5806602"/>
            <a:ext cx="394660" cy="238527"/>
          </a:xfrm>
          <a:prstGeom prst="rect">
            <a:avLst/>
          </a:prstGeom>
          <a:noFill/>
        </p:spPr>
        <p:txBody>
          <a:bodyPr wrap="none" rtlCol="0">
            <a:spAutoFit/>
          </a:bodyPr>
          <a:lstStyle/>
          <a:p>
            <a:pPr algn="l"/>
            <a:r>
              <a:rPr lang="en-GB" sz="950" spc="0" baseline="0">
                <a:solidFill>
                  <a:schemeClr val="accent1"/>
                </a:solidFill>
                <a:latin typeface="Halvar Eng Md" pitchFamily="2" charset="0"/>
                <a:cs typeface="Unica_77LL-Regular"/>
                <a:sym typeface="Unica_77LL-Regular"/>
                <a:rtl val="0"/>
              </a:rPr>
              <a:t>2010</a:t>
            </a:r>
          </a:p>
        </p:txBody>
      </p:sp>
      <p:sp>
        <p:nvSpPr>
          <p:cNvPr id="166" name="TextBox 165">
            <a:extLst>
              <a:ext uri="{FF2B5EF4-FFF2-40B4-BE49-F238E27FC236}">
                <a16:creationId xmlns:a16="http://schemas.microsoft.com/office/drawing/2014/main" id="{5CDEB7B8-A134-0F45-91B8-62E75ED5550D}"/>
              </a:ext>
            </a:extLst>
          </p:cNvPr>
          <p:cNvSpPr txBox="1"/>
          <p:nvPr/>
        </p:nvSpPr>
        <p:spPr>
          <a:xfrm>
            <a:off x="7106205" y="5806602"/>
            <a:ext cx="391454" cy="238527"/>
          </a:xfrm>
          <a:prstGeom prst="rect">
            <a:avLst/>
          </a:prstGeom>
          <a:noFill/>
        </p:spPr>
        <p:txBody>
          <a:bodyPr wrap="none" rtlCol="0">
            <a:spAutoFit/>
          </a:bodyPr>
          <a:lstStyle/>
          <a:p>
            <a:pPr algn="l"/>
            <a:r>
              <a:rPr lang="en-GB" sz="950" spc="0" baseline="0">
                <a:solidFill>
                  <a:schemeClr val="accent1"/>
                </a:solidFill>
                <a:latin typeface="Halvar Eng Md" pitchFamily="2" charset="0"/>
                <a:cs typeface="Unica_77LL-Regular"/>
                <a:sym typeface="Unica_77LL-Regular"/>
                <a:rtl val="0"/>
              </a:rPr>
              <a:t>2015</a:t>
            </a:r>
          </a:p>
        </p:txBody>
      </p:sp>
      <p:sp>
        <p:nvSpPr>
          <p:cNvPr id="167" name="TextBox 166">
            <a:extLst>
              <a:ext uri="{FF2B5EF4-FFF2-40B4-BE49-F238E27FC236}">
                <a16:creationId xmlns:a16="http://schemas.microsoft.com/office/drawing/2014/main" id="{E876DBF3-F069-0414-1EA6-919533026F96}"/>
              </a:ext>
            </a:extLst>
          </p:cNvPr>
          <p:cNvSpPr txBox="1"/>
          <p:nvPr/>
        </p:nvSpPr>
        <p:spPr>
          <a:xfrm>
            <a:off x="8053400" y="5806602"/>
            <a:ext cx="409086" cy="238527"/>
          </a:xfrm>
          <a:prstGeom prst="rect">
            <a:avLst/>
          </a:prstGeom>
          <a:noFill/>
        </p:spPr>
        <p:txBody>
          <a:bodyPr wrap="none" rtlCol="0">
            <a:spAutoFit/>
          </a:bodyPr>
          <a:lstStyle/>
          <a:p>
            <a:pPr algn="l"/>
            <a:r>
              <a:rPr lang="en-GB" sz="950" spc="0" baseline="0">
                <a:solidFill>
                  <a:schemeClr val="accent1"/>
                </a:solidFill>
                <a:latin typeface="Halvar Eng Md" pitchFamily="2" charset="0"/>
                <a:cs typeface="Unica_77LL-Regular"/>
                <a:sym typeface="Unica_77LL-Regular"/>
                <a:rtl val="0"/>
              </a:rPr>
              <a:t>2020</a:t>
            </a:r>
          </a:p>
        </p:txBody>
      </p:sp>
      <p:sp>
        <p:nvSpPr>
          <p:cNvPr id="168" name="TextBox 167">
            <a:extLst>
              <a:ext uri="{FF2B5EF4-FFF2-40B4-BE49-F238E27FC236}">
                <a16:creationId xmlns:a16="http://schemas.microsoft.com/office/drawing/2014/main" id="{7F4C3A65-40FB-D8D4-7BA2-FB231D034911}"/>
              </a:ext>
            </a:extLst>
          </p:cNvPr>
          <p:cNvSpPr txBox="1"/>
          <p:nvPr/>
        </p:nvSpPr>
        <p:spPr>
          <a:xfrm>
            <a:off x="9566609" y="5806602"/>
            <a:ext cx="409086" cy="238527"/>
          </a:xfrm>
          <a:prstGeom prst="rect">
            <a:avLst/>
          </a:prstGeom>
          <a:noFill/>
        </p:spPr>
        <p:txBody>
          <a:bodyPr wrap="none" rtlCol="0">
            <a:spAutoFit/>
          </a:bodyPr>
          <a:lstStyle/>
          <a:p>
            <a:pPr algn="l"/>
            <a:r>
              <a:rPr lang="en-GB" sz="950" spc="0" baseline="0">
                <a:solidFill>
                  <a:schemeClr val="accent1"/>
                </a:solidFill>
                <a:latin typeface="Halvar Eng Md" pitchFamily="2" charset="0"/>
                <a:cs typeface="Unica_77LL-Regular"/>
                <a:sym typeface="Unica_77LL-Regular"/>
                <a:rtl val="0"/>
              </a:rPr>
              <a:t>203</a:t>
            </a:r>
            <a:r>
              <a:rPr lang="en-GB" sz="950">
                <a:solidFill>
                  <a:schemeClr val="accent1"/>
                </a:solidFill>
                <a:latin typeface="Halvar Eng Md" pitchFamily="2" charset="0"/>
                <a:cs typeface="Unica_77LL-Regular"/>
                <a:sym typeface="Unica_77LL-Regular"/>
                <a:rtl val="0"/>
              </a:rPr>
              <a:t>0</a:t>
            </a:r>
            <a:endParaRPr lang="en-GB" sz="950" spc="0" baseline="0">
              <a:solidFill>
                <a:schemeClr val="accent1"/>
              </a:solidFill>
              <a:latin typeface="Halvar Eng Md" pitchFamily="2" charset="0"/>
              <a:cs typeface="Unica_77LL-Regular"/>
              <a:sym typeface="Unica_77LL-Regular"/>
              <a:rtl val="0"/>
            </a:endParaRPr>
          </a:p>
        </p:txBody>
      </p:sp>
      <p:sp>
        <p:nvSpPr>
          <p:cNvPr id="170" name="TextBox 169">
            <a:extLst>
              <a:ext uri="{FF2B5EF4-FFF2-40B4-BE49-F238E27FC236}">
                <a16:creationId xmlns:a16="http://schemas.microsoft.com/office/drawing/2014/main" id="{8EEBA999-C6C7-5FD9-6739-0B7D5C9809AE}"/>
              </a:ext>
            </a:extLst>
          </p:cNvPr>
          <p:cNvSpPr txBox="1"/>
          <p:nvPr/>
        </p:nvSpPr>
        <p:spPr>
          <a:xfrm>
            <a:off x="10569407" y="5806602"/>
            <a:ext cx="405880" cy="238527"/>
          </a:xfrm>
          <a:prstGeom prst="rect">
            <a:avLst/>
          </a:prstGeom>
          <a:noFill/>
        </p:spPr>
        <p:txBody>
          <a:bodyPr wrap="none" rtlCol="0">
            <a:spAutoFit/>
          </a:bodyPr>
          <a:lstStyle/>
          <a:p>
            <a:pPr algn="l"/>
            <a:r>
              <a:rPr lang="en-GB" sz="950" spc="0" baseline="0">
                <a:solidFill>
                  <a:schemeClr val="accent1"/>
                </a:solidFill>
                <a:latin typeface="Halvar Eng Md" pitchFamily="2" charset="0"/>
                <a:cs typeface="Unica_77LL-Regular"/>
                <a:sym typeface="Unica_77LL-Regular"/>
                <a:rtl val="0"/>
              </a:rPr>
              <a:t>203</a:t>
            </a:r>
            <a:r>
              <a:rPr lang="en-GB" sz="950">
                <a:solidFill>
                  <a:schemeClr val="accent1"/>
                </a:solidFill>
                <a:latin typeface="Halvar Eng Md" pitchFamily="2" charset="0"/>
                <a:cs typeface="Unica_77LL-Regular"/>
                <a:sym typeface="Unica_77LL-Regular"/>
                <a:rtl val="0"/>
              </a:rPr>
              <a:t>5</a:t>
            </a:r>
            <a:endParaRPr lang="en-GB" sz="950" spc="0" baseline="0">
              <a:solidFill>
                <a:schemeClr val="accent1"/>
              </a:solidFill>
              <a:latin typeface="Halvar Eng Md" pitchFamily="2" charset="0"/>
              <a:cs typeface="Unica_77LL-Regular"/>
              <a:sym typeface="Unica_77LL-Regular"/>
              <a:rtl val="0"/>
            </a:endParaRPr>
          </a:p>
        </p:txBody>
      </p:sp>
      <p:grpSp>
        <p:nvGrpSpPr>
          <p:cNvPr id="4" name="Group 3">
            <a:extLst>
              <a:ext uri="{FF2B5EF4-FFF2-40B4-BE49-F238E27FC236}">
                <a16:creationId xmlns:a16="http://schemas.microsoft.com/office/drawing/2014/main" id="{384EBDED-7591-F33F-0A2B-A56D1C4ED4B5}"/>
              </a:ext>
            </a:extLst>
          </p:cNvPr>
          <p:cNvGrpSpPr/>
          <p:nvPr/>
        </p:nvGrpSpPr>
        <p:grpSpPr>
          <a:xfrm>
            <a:off x="1596230" y="3857527"/>
            <a:ext cx="7324601" cy="276999"/>
            <a:chOff x="1543173" y="3543568"/>
            <a:chExt cx="7324601" cy="276999"/>
          </a:xfrm>
        </p:grpSpPr>
        <p:sp>
          <p:nvSpPr>
            <p:cNvPr id="17" name="Freeform 16">
              <a:extLst>
                <a:ext uri="{FF2B5EF4-FFF2-40B4-BE49-F238E27FC236}">
                  <a16:creationId xmlns:a16="http://schemas.microsoft.com/office/drawing/2014/main" id="{291D0F72-6B37-79CE-2DDC-DB8AD84F7863}"/>
                </a:ext>
              </a:extLst>
            </p:cNvPr>
            <p:cNvSpPr/>
            <p:nvPr/>
          </p:nvSpPr>
          <p:spPr>
            <a:xfrm flipV="1">
              <a:off x="1543173" y="3757814"/>
              <a:ext cx="7324601" cy="45719"/>
            </a:xfrm>
            <a:custGeom>
              <a:avLst/>
              <a:gdLst>
                <a:gd name="connsiteX0" fmla="*/ 6560290 w 6560289"/>
                <a:gd name="connsiteY0" fmla="*/ 0 h 21310"/>
                <a:gd name="connsiteX1" fmla="*/ 0 w 6560289"/>
                <a:gd name="connsiteY1" fmla="*/ 0 h 21310"/>
              </a:gdLst>
              <a:ahLst/>
              <a:cxnLst>
                <a:cxn ang="0">
                  <a:pos x="connsiteX0" y="connsiteY0"/>
                </a:cxn>
                <a:cxn ang="0">
                  <a:pos x="connsiteX1" y="connsiteY1"/>
                </a:cxn>
              </a:cxnLst>
              <a:rect l="l" t="t" r="r" b="b"/>
              <a:pathLst>
                <a:path w="6560289" h="21310">
                  <a:moveTo>
                    <a:pt x="6560290" y="0"/>
                  </a:moveTo>
                  <a:lnTo>
                    <a:pt x="0" y="0"/>
                  </a:lnTo>
                </a:path>
              </a:pathLst>
            </a:custGeom>
            <a:ln w="10695" cap="rnd">
              <a:solidFill>
                <a:schemeClr val="accent1"/>
              </a:solidFill>
              <a:prstDash val="solid"/>
              <a:round/>
            </a:ln>
          </p:spPr>
          <p:txBody>
            <a:bodyPr rtlCol="0" anchor="ctr"/>
            <a:lstStyle/>
            <a:p>
              <a:endParaRPr lang="en-GB">
                <a:latin typeface="Unica 77 LL" panose="020B0504010101010104" pitchFamily="34" charset="77"/>
              </a:endParaRPr>
            </a:p>
          </p:txBody>
        </p:sp>
        <p:sp>
          <p:nvSpPr>
            <p:cNvPr id="144" name="TextBox 143">
              <a:extLst>
                <a:ext uri="{FF2B5EF4-FFF2-40B4-BE49-F238E27FC236}">
                  <a16:creationId xmlns:a16="http://schemas.microsoft.com/office/drawing/2014/main" id="{6B41D6DC-B47F-B147-3D29-A2E1D6EFD992}"/>
                </a:ext>
              </a:extLst>
            </p:cNvPr>
            <p:cNvSpPr txBox="1"/>
            <p:nvPr/>
          </p:nvSpPr>
          <p:spPr>
            <a:xfrm>
              <a:off x="4284607" y="3543568"/>
              <a:ext cx="1975902" cy="276999"/>
            </a:xfrm>
            <a:prstGeom prst="rect">
              <a:avLst/>
            </a:prstGeom>
            <a:noFill/>
          </p:spPr>
          <p:txBody>
            <a:bodyPr wrap="square" rtlCol="0">
              <a:spAutoFit/>
            </a:bodyPr>
            <a:lstStyle/>
            <a:p>
              <a:pPr algn="ctr"/>
              <a:r>
                <a:rPr lang="en-GB" sz="1200" b="1">
                  <a:solidFill>
                    <a:schemeClr val="accent1">
                      <a:lumMod val="50000"/>
                    </a:schemeClr>
                  </a:solidFill>
                  <a:latin typeface="Unica 77 LL" panose="020B0504010101010104" pitchFamily="34" charset="77"/>
                </a:rPr>
                <a:t>53% reduction in 2024</a:t>
              </a:r>
            </a:p>
          </p:txBody>
        </p:sp>
      </p:grpSp>
      <p:grpSp>
        <p:nvGrpSpPr>
          <p:cNvPr id="6" name="Group 5">
            <a:extLst>
              <a:ext uri="{FF2B5EF4-FFF2-40B4-BE49-F238E27FC236}">
                <a16:creationId xmlns:a16="http://schemas.microsoft.com/office/drawing/2014/main" id="{CE2DA71F-3E9C-3982-CABB-354E2748CDF5}"/>
              </a:ext>
            </a:extLst>
          </p:cNvPr>
          <p:cNvGrpSpPr/>
          <p:nvPr/>
        </p:nvGrpSpPr>
        <p:grpSpPr>
          <a:xfrm>
            <a:off x="1520883" y="4362982"/>
            <a:ext cx="9283524" cy="1169551"/>
            <a:chOff x="1520883" y="4362982"/>
            <a:chExt cx="9283524" cy="1169551"/>
          </a:xfrm>
        </p:grpSpPr>
        <p:cxnSp>
          <p:nvCxnSpPr>
            <p:cNvPr id="161" name="Straight Connector 160">
              <a:extLst>
                <a:ext uri="{FF2B5EF4-FFF2-40B4-BE49-F238E27FC236}">
                  <a16:creationId xmlns:a16="http://schemas.microsoft.com/office/drawing/2014/main" id="{58837363-8CC6-0FC2-C557-2AA5C7012E3F}"/>
                </a:ext>
              </a:extLst>
            </p:cNvPr>
            <p:cNvCxnSpPr>
              <a:cxnSpLocks/>
            </p:cNvCxnSpPr>
            <p:nvPr/>
          </p:nvCxnSpPr>
          <p:spPr>
            <a:xfrm flipH="1">
              <a:off x="6185091" y="4990351"/>
              <a:ext cx="4619316" cy="0"/>
            </a:xfrm>
            <a:prstGeom prst="line">
              <a:avLst/>
            </a:prstGeom>
            <a:ln w="25400">
              <a:solidFill>
                <a:schemeClr val="accent1"/>
              </a:solidFill>
              <a:headEnd type="oval" w="lg" len="lg"/>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289D2145-1D53-67C9-F956-3FA36150E33B}"/>
                </a:ext>
              </a:extLst>
            </p:cNvPr>
            <p:cNvCxnSpPr>
              <a:cxnSpLocks/>
            </p:cNvCxnSpPr>
            <p:nvPr/>
          </p:nvCxnSpPr>
          <p:spPr>
            <a:xfrm flipH="1">
              <a:off x="1520883" y="4990351"/>
              <a:ext cx="2937750" cy="0"/>
            </a:xfrm>
            <a:prstGeom prst="line">
              <a:avLst/>
            </a:prstGeom>
            <a:ln w="25400">
              <a:solidFill>
                <a:schemeClr val="accent1"/>
              </a:solidFill>
              <a:headEnd type="none" w="lg" len="lg"/>
            </a:ln>
          </p:spPr>
          <p:style>
            <a:lnRef idx="1">
              <a:schemeClr val="accent1"/>
            </a:lnRef>
            <a:fillRef idx="0">
              <a:schemeClr val="accent1"/>
            </a:fillRef>
            <a:effectRef idx="0">
              <a:schemeClr val="accent1"/>
            </a:effectRef>
            <a:fontRef idx="minor">
              <a:schemeClr val="tx1"/>
            </a:fontRef>
          </p:style>
        </p:cxnSp>
        <p:sp>
          <p:nvSpPr>
            <p:cNvPr id="163" name="TextBox 162">
              <a:extLst>
                <a:ext uri="{FF2B5EF4-FFF2-40B4-BE49-F238E27FC236}">
                  <a16:creationId xmlns:a16="http://schemas.microsoft.com/office/drawing/2014/main" id="{7D914205-777A-1BBB-9729-F8A7B62E9367}"/>
                </a:ext>
              </a:extLst>
            </p:cNvPr>
            <p:cNvSpPr txBox="1"/>
            <p:nvPr/>
          </p:nvSpPr>
          <p:spPr>
            <a:xfrm>
              <a:off x="4522867" y="4362982"/>
              <a:ext cx="2451207" cy="1169551"/>
            </a:xfrm>
            <a:prstGeom prst="rect">
              <a:avLst/>
            </a:prstGeom>
            <a:noFill/>
          </p:spPr>
          <p:txBody>
            <a:bodyPr wrap="square" rtlCol="0">
              <a:spAutoFit/>
            </a:bodyPr>
            <a:lstStyle/>
            <a:p>
              <a:r>
                <a:rPr lang="en-GB" sz="7000">
                  <a:solidFill>
                    <a:schemeClr val="accent1">
                      <a:lumMod val="50000"/>
                    </a:schemeClr>
                  </a:solidFill>
                  <a:latin typeface="Halvar Eng Md" pitchFamily="2" charset="0"/>
                </a:rPr>
                <a:t>82</a:t>
              </a:r>
              <a:r>
                <a:rPr lang="en-GB" sz="7000">
                  <a:solidFill>
                    <a:schemeClr val="accent1">
                      <a:lumMod val="50000"/>
                    </a:schemeClr>
                  </a:solidFill>
                  <a:latin typeface="Halvar Eng Lt" pitchFamily="2" charset="0"/>
                </a:rPr>
                <a:t>%</a:t>
              </a:r>
            </a:p>
          </p:txBody>
        </p:sp>
      </p:grpSp>
      <p:cxnSp>
        <p:nvCxnSpPr>
          <p:cNvPr id="169" name="Straight Connector 168">
            <a:extLst>
              <a:ext uri="{FF2B5EF4-FFF2-40B4-BE49-F238E27FC236}">
                <a16:creationId xmlns:a16="http://schemas.microsoft.com/office/drawing/2014/main" id="{6A4D4A76-E8A0-00DE-E2A9-EA3C0FB91AC1}"/>
              </a:ext>
            </a:extLst>
          </p:cNvPr>
          <p:cNvCxnSpPr>
            <a:cxnSpLocks/>
          </p:cNvCxnSpPr>
          <p:nvPr/>
        </p:nvCxnSpPr>
        <p:spPr>
          <a:xfrm>
            <a:off x="1525899" y="2840781"/>
            <a:ext cx="0" cy="2160000"/>
          </a:xfrm>
          <a:prstGeom prst="line">
            <a:avLst/>
          </a:prstGeom>
          <a:ln w="25400">
            <a:solidFill>
              <a:schemeClr val="accent1"/>
            </a:solidFill>
            <a:headEnd type="oval" w="lg" len="lg"/>
          </a:ln>
        </p:spPr>
        <p:style>
          <a:lnRef idx="1">
            <a:schemeClr val="accent1"/>
          </a:lnRef>
          <a:fillRef idx="0">
            <a:schemeClr val="accent1"/>
          </a:fillRef>
          <a:effectRef idx="0">
            <a:schemeClr val="accent1"/>
          </a:effectRef>
          <a:fontRef idx="minor">
            <a:schemeClr val="tx1"/>
          </a:fontRef>
        </p:style>
      </p:cxnSp>
      <p:sp>
        <p:nvSpPr>
          <p:cNvPr id="172" name="Tekstfelt 23">
            <a:extLst>
              <a:ext uri="{FF2B5EF4-FFF2-40B4-BE49-F238E27FC236}">
                <a16:creationId xmlns:a16="http://schemas.microsoft.com/office/drawing/2014/main" id="{1D581778-C8D8-208E-099C-053E002DBB35}"/>
              </a:ext>
            </a:extLst>
          </p:cNvPr>
          <p:cNvSpPr txBox="1"/>
          <p:nvPr/>
        </p:nvSpPr>
        <p:spPr>
          <a:xfrm>
            <a:off x="1596230" y="2705422"/>
            <a:ext cx="1434105" cy="646331"/>
          </a:xfrm>
          <a:prstGeom prst="rect">
            <a:avLst/>
          </a:prstGeom>
          <a:noFill/>
        </p:spPr>
        <p:txBody>
          <a:bodyPr wrap="square" rtlCol="0">
            <a:spAutoFit/>
          </a:bodyPr>
          <a:lstStyle/>
          <a:p>
            <a:r>
              <a:rPr lang="da-DK" sz="1200" b="1">
                <a:solidFill>
                  <a:schemeClr val="accent1">
                    <a:lumMod val="50000"/>
                  </a:schemeClr>
                </a:solidFill>
              </a:rPr>
              <a:t>CO</a:t>
            </a:r>
            <a:r>
              <a:rPr lang="en-GB" sz="1200" baseline="-25000">
                <a:latin typeface="Unica 77 LL" panose="020B0504010101010104" pitchFamily="34" charset="77"/>
              </a:rPr>
              <a:t>2</a:t>
            </a:r>
            <a:r>
              <a:rPr lang="da-DK" sz="1200" b="1">
                <a:solidFill>
                  <a:schemeClr val="accent1">
                    <a:lumMod val="50000"/>
                  </a:schemeClr>
                </a:solidFill>
              </a:rPr>
              <a:t>e</a:t>
            </a:r>
          </a:p>
          <a:p>
            <a:r>
              <a:rPr lang="da-DK" sz="1200" b="1" err="1">
                <a:solidFill>
                  <a:schemeClr val="accent1">
                    <a:lumMod val="50000"/>
                  </a:schemeClr>
                </a:solidFill>
              </a:rPr>
              <a:t>historical</a:t>
            </a:r>
            <a:endParaRPr lang="da-DK" sz="1200" b="1">
              <a:solidFill>
                <a:schemeClr val="accent1">
                  <a:lumMod val="50000"/>
                </a:schemeClr>
              </a:solidFill>
            </a:endParaRPr>
          </a:p>
          <a:p>
            <a:r>
              <a:rPr lang="da-DK" sz="1200" b="1" err="1">
                <a:solidFill>
                  <a:schemeClr val="accent1">
                    <a:lumMod val="50000"/>
                  </a:schemeClr>
                </a:solidFill>
              </a:rPr>
              <a:t>development</a:t>
            </a:r>
            <a:endParaRPr lang="da-DK" sz="1200" b="1">
              <a:solidFill>
                <a:schemeClr val="accent1">
                  <a:lumMod val="50000"/>
                </a:schemeClr>
              </a:solidFill>
            </a:endParaRPr>
          </a:p>
        </p:txBody>
      </p:sp>
      <p:sp>
        <p:nvSpPr>
          <p:cNvPr id="43" name="TextBox 42">
            <a:extLst>
              <a:ext uri="{FF2B5EF4-FFF2-40B4-BE49-F238E27FC236}">
                <a16:creationId xmlns:a16="http://schemas.microsoft.com/office/drawing/2014/main" id="{9A2B17A4-1367-6CA8-CEA0-AE9F697089E6}"/>
              </a:ext>
            </a:extLst>
          </p:cNvPr>
          <p:cNvSpPr txBox="1"/>
          <p:nvPr/>
        </p:nvSpPr>
        <p:spPr>
          <a:xfrm>
            <a:off x="8754655" y="5806602"/>
            <a:ext cx="410690" cy="238527"/>
          </a:xfrm>
          <a:prstGeom prst="rect">
            <a:avLst/>
          </a:prstGeom>
          <a:noFill/>
        </p:spPr>
        <p:txBody>
          <a:bodyPr wrap="none" rtlCol="0">
            <a:spAutoFit/>
          </a:bodyPr>
          <a:lstStyle/>
          <a:p>
            <a:pPr algn="l"/>
            <a:r>
              <a:rPr lang="en-GB" sz="950" spc="0" baseline="0">
                <a:solidFill>
                  <a:schemeClr val="accent1"/>
                </a:solidFill>
                <a:latin typeface="Halvar Eng Md" pitchFamily="2" charset="0"/>
                <a:cs typeface="Unica_77LL-Regular"/>
                <a:sym typeface="Unica_77LL-Regular"/>
                <a:rtl val="0"/>
              </a:rPr>
              <a:t>2024</a:t>
            </a:r>
          </a:p>
        </p:txBody>
      </p:sp>
      <p:grpSp>
        <p:nvGrpSpPr>
          <p:cNvPr id="13" name="Gruppe 12">
            <a:extLst>
              <a:ext uri="{FF2B5EF4-FFF2-40B4-BE49-F238E27FC236}">
                <a16:creationId xmlns:a16="http://schemas.microsoft.com/office/drawing/2014/main" id="{6F541795-6634-7610-57A9-3468E7510BA8}"/>
              </a:ext>
            </a:extLst>
          </p:cNvPr>
          <p:cNvGrpSpPr/>
          <p:nvPr/>
        </p:nvGrpSpPr>
        <p:grpSpPr>
          <a:xfrm>
            <a:off x="8890399" y="4057559"/>
            <a:ext cx="2612053" cy="1590211"/>
            <a:chOff x="8890399" y="4057559"/>
            <a:chExt cx="2612053" cy="1590211"/>
          </a:xfrm>
        </p:grpSpPr>
        <p:sp>
          <p:nvSpPr>
            <p:cNvPr id="15" name="Freeform 14">
              <a:extLst>
                <a:ext uri="{FF2B5EF4-FFF2-40B4-BE49-F238E27FC236}">
                  <a16:creationId xmlns:a16="http://schemas.microsoft.com/office/drawing/2014/main" id="{18F755C3-5A63-F885-1D7C-DBDBBC424721}"/>
                </a:ext>
              </a:extLst>
            </p:cNvPr>
            <p:cNvSpPr/>
            <p:nvPr/>
          </p:nvSpPr>
          <p:spPr>
            <a:xfrm>
              <a:off x="8915525" y="4057559"/>
              <a:ext cx="1921538" cy="836787"/>
            </a:xfrm>
            <a:custGeom>
              <a:avLst/>
              <a:gdLst>
                <a:gd name="connsiteX0" fmla="*/ 0 w 2577868"/>
                <a:gd name="connsiteY0" fmla="*/ 0 h 1082565"/>
                <a:gd name="connsiteX1" fmla="*/ 2577869 w 2577868"/>
                <a:gd name="connsiteY1" fmla="*/ 1082566 h 1082565"/>
              </a:gdLst>
              <a:ahLst/>
              <a:cxnLst>
                <a:cxn ang="0">
                  <a:pos x="connsiteX0" y="connsiteY0"/>
                </a:cxn>
                <a:cxn ang="0">
                  <a:pos x="connsiteX1" y="connsiteY1"/>
                </a:cxn>
              </a:cxnLst>
              <a:rect l="l" t="t" r="r" b="b"/>
              <a:pathLst>
                <a:path w="2577868" h="1082565">
                  <a:moveTo>
                    <a:pt x="0" y="0"/>
                  </a:moveTo>
                  <a:lnTo>
                    <a:pt x="2577869" y="1082566"/>
                  </a:lnTo>
                </a:path>
              </a:pathLst>
            </a:custGeom>
            <a:ln w="38100" cap="rnd">
              <a:solidFill>
                <a:srgbClr val="00A77E"/>
              </a:solidFill>
              <a:custDash>
                <a:ds d="22500" sp="300000"/>
              </a:custDash>
              <a:round/>
            </a:ln>
          </p:spPr>
          <p:txBody>
            <a:bodyPr rtlCol="0" anchor="ctr"/>
            <a:lstStyle/>
            <a:p>
              <a:endParaRPr lang="en-GB">
                <a:latin typeface="Unica 77 LL" panose="020B0504010101010104" pitchFamily="34" charset="77"/>
              </a:endParaRPr>
            </a:p>
          </p:txBody>
        </p:sp>
        <p:sp>
          <p:nvSpPr>
            <p:cNvPr id="16" name="Freeform 15">
              <a:extLst>
                <a:ext uri="{FF2B5EF4-FFF2-40B4-BE49-F238E27FC236}">
                  <a16:creationId xmlns:a16="http://schemas.microsoft.com/office/drawing/2014/main" id="{3FE46CA4-200A-CA2E-7AD0-B217CC0ECF5A}"/>
                </a:ext>
              </a:extLst>
            </p:cNvPr>
            <p:cNvSpPr/>
            <p:nvPr/>
          </p:nvSpPr>
          <p:spPr>
            <a:xfrm flipH="1">
              <a:off x="8890399" y="4114897"/>
              <a:ext cx="45719" cy="795324"/>
            </a:xfrm>
            <a:custGeom>
              <a:avLst/>
              <a:gdLst>
                <a:gd name="connsiteX0" fmla="*/ 0 w 21410"/>
                <a:gd name="connsiteY0" fmla="*/ 0 h 1099613"/>
                <a:gd name="connsiteX1" fmla="*/ 0 w 21410"/>
                <a:gd name="connsiteY1" fmla="*/ 1099614 h 1099613"/>
              </a:gdLst>
              <a:ahLst/>
              <a:cxnLst>
                <a:cxn ang="0">
                  <a:pos x="connsiteX0" y="connsiteY0"/>
                </a:cxn>
                <a:cxn ang="0">
                  <a:pos x="connsiteX1" y="connsiteY1"/>
                </a:cxn>
              </a:cxnLst>
              <a:rect l="l" t="t" r="r" b="b"/>
              <a:pathLst>
                <a:path w="21410" h="1099613">
                  <a:moveTo>
                    <a:pt x="0" y="0"/>
                  </a:moveTo>
                  <a:lnTo>
                    <a:pt x="0" y="1099614"/>
                  </a:lnTo>
                </a:path>
              </a:pathLst>
            </a:custGeom>
            <a:ln w="10695" cap="rnd">
              <a:solidFill>
                <a:schemeClr val="accent1"/>
              </a:solidFill>
              <a:prstDash val="solid"/>
              <a:round/>
            </a:ln>
          </p:spPr>
          <p:txBody>
            <a:bodyPr rtlCol="0" anchor="ctr"/>
            <a:lstStyle/>
            <a:p>
              <a:endParaRPr lang="en-GB">
                <a:latin typeface="Unica 77 LL" panose="020B0504010101010104" pitchFamily="34" charset="77"/>
              </a:endParaRPr>
            </a:p>
          </p:txBody>
        </p:sp>
        <p:sp>
          <p:nvSpPr>
            <p:cNvPr id="146" name="TextBox 145">
              <a:extLst>
                <a:ext uri="{FF2B5EF4-FFF2-40B4-BE49-F238E27FC236}">
                  <a16:creationId xmlns:a16="http://schemas.microsoft.com/office/drawing/2014/main" id="{B9798800-8473-4E80-9853-8712E4F97D78}"/>
                </a:ext>
              </a:extLst>
            </p:cNvPr>
            <p:cNvSpPr txBox="1"/>
            <p:nvPr/>
          </p:nvSpPr>
          <p:spPr>
            <a:xfrm>
              <a:off x="10166414" y="5216474"/>
              <a:ext cx="1336038" cy="430887"/>
            </a:xfrm>
            <a:prstGeom prst="rect">
              <a:avLst/>
            </a:prstGeom>
            <a:noFill/>
          </p:spPr>
          <p:txBody>
            <a:bodyPr wrap="square" rtlCol="0">
              <a:spAutoFit/>
            </a:bodyPr>
            <a:lstStyle/>
            <a:p>
              <a:pPr algn="ctr"/>
              <a:r>
                <a:rPr lang="en-GB" sz="1100" b="1">
                  <a:solidFill>
                    <a:schemeClr val="accent1">
                      <a:lumMod val="50000"/>
                    </a:schemeClr>
                  </a:solidFill>
                  <a:latin typeface="Unica 77 LL" panose="020B0504010101010104" pitchFamily="34" charset="0"/>
                  <a:cs typeface="Unica 77 LL" panose="020B0504010101010104" pitchFamily="34" charset="0"/>
                </a:rPr>
                <a:t>2035 target:</a:t>
              </a:r>
            </a:p>
            <a:p>
              <a:pPr algn="ctr"/>
              <a:r>
                <a:rPr lang="en-GB" sz="1100" b="1">
                  <a:solidFill>
                    <a:schemeClr val="accent1">
                      <a:lumMod val="50000"/>
                    </a:schemeClr>
                  </a:solidFill>
                  <a:latin typeface="Unica 77 LL" panose="020B0504010101010104" pitchFamily="34" charset="0"/>
                  <a:cs typeface="Unica 77 LL" panose="020B0504010101010104" pitchFamily="34" charset="0"/>
                </a:rPr>
                <a:t>82% reduction</a:t>
              </a:r>
            </a:p>
          </p:txBody>
        </p:sp>
        <p:sp>
          <p:nvSpPr>
            <p:cNvPr id="3" name="TextBox 143">
              <a:extLst>
                <a:ext uri="{FF2B5EF4-FFF2-40B4-BE49-F238E27FC236}">
                  <a16:creationId xmlns:a16="http://schemas.microsoft.com/office/drawing/2014/main" id="{85A9B86A-6CDD-0C90-49AB-3B42637A19B1}"/>
                </a:ext>
              </a:extLst>
            </p:cNvPr>
            <p:cNvSpPr txBox="1"/>
            <p:nvPr/>
          </p:nvSpPr>
          <p:spPr>
            <a:xfrm>
              <a:off x="9059921" y="5216883"/>
              <a:ext cx="1336038" cy="430887"/>
            </a:xfrm>
            <a:prstGeom prst="rect">
              <a:avLst/>
            </a:prstGeom>
            <a:noFill/>
          </p:spPr>
          <p:txBody>
            <a:bodyPr wrap="square" rtlCol="0">
              <a:spAutoFit/>
            </a:bodyPr>
            <a:lstStyle/>
            <a:p>
              <a:pPr algn="ctr"/>
              <a:r>
                <a:rPr lang="en-GB" sz="1100" b="1">
                  <a:solidFill>
                    <a:schemeClr val="accent1">
                      <a:lumMod val="50000"/>
                    </a:schemeClr>
                  </a:solidFill>
                  <a:latin typeface="Unica 77 LL" panose="020B0504010101010104" pitchFamily="34" charset="77"/>
                </a:rPr>
                <a:t>2030 target:</a:t>
              </a:r>
            </a:p>
            <a:p>
              <a:pPr algn="ctr"/>
              <a:r>
                <a:rPr lang="en-GB" sz="1100" b="1">
                  <a:solidFill>
                    <a:schemeClr val="accent1">
                      <a:lumMod val="50000"/>
                    </a:schemeClr>
                  </a:solidFill>
                  <a:latin typeface="Unica 77 LL" panose="020B0504010101010104" pitchFamily="34" charset="77"/>
                </a:rPr>
                <a:t>70% reduction</a:t>
              </a:r>
            </a:p>
          </p:txBody>
        </p:sp>
      </p:grpSp>
    </p:spTree>
    <p:extLst>
      <p:ext uri="{BB962C8B-B14F-4D97-AF65-F5344CB8AC3E}">
        <p14:creationId xmlns:p14="http://schemas.microsoft.com/office/powerpoint/2010/main" val="33126189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wipe(down)">
                                      <p:cBhvr>
                                        <p:cTn id="7" dur="500"/>
                                        <p:tgtEl>
                                          <p:spTgt spid="56"/>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left)">
                                      <p:cBhvr>
                                        <p:cTn id="10" dur="2000"/>
                                        <p:tgtEl>
                                          <p:spTgt spid="12"/>
                                        </p:tgtEl>
                                      </p:cBhvr>
                                    </p:animEffect>
                                  </p:childTnLst>
                                </p:cTn>
                              </p:par>
                            </p:childTnLst>
                          </p:cTn>
                        </p:par>
                        <p:par>
                          <p:cTn id="11" fill="hold">
                            <p:stCondLst>
                              <p:cond delay="2000"/>
                            </p:stCondLst>
                            <p:childTnLst>
                              <p:par>
                                <p:cTn id="12" presetID="22" presetClass="entr" presetSubtype="8"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left)">
                                      <p:cBhvr>
                                        <p:cTn id="14" dur="1000"/>
                                        <p:tgtEl>
                                          <p:spTgt spid="6"/>
                                        </p:tgtEl>
                                      </p:cBhvr>
                                    </p:animEffect>
                                  </p:childTnLst>
                                </p:cTn>
                              </p:par>
                              <p:par>
                                <p:cTn id="15" presetID="22" presetClass="entr" presetSubtype="4" fill="hold" nodeType="withEffect">
                                  <p:stCondLst>
                                    <p:cond delay="0"/>
                                  </p:stCondLst>
                                  <p:childTnLst>
                                    <p:set>
                                      <p:cBhvr>
                                        <p:cTn id="16" dur="1" fill="hold">
                                          <p:stCondLst>
                                            <p:cond delay="0"/>
                                          </p:stCondLst>
                                        </p:cTn>
                                        <p:tgtEl>
                                          <p:spTgt spid="169"/>
                                        </p:tgtEl>
                                        <p:attrNameLst>
                                          <p:attrName>style.visibility</p:attrName>
                                        </p:attrNameLst>
                                      </p:cBhvr>
                                      <p:to>
                                        <p:strVal val="visible"/>
                                      </p:to>
                                    </p:set>
                                    <p:animEffect transition="in" filter="wipe(down)">
                                      <p:cBhvr>
                                        <p:cTn id="17" dur="500"/>
                                        <p:tgtEl>
                                          <p:spTgt spid="169"/>
                                        </p:tgtEl>
                                      </p:cBhvr>
                                    </p:animEffect>
                                  </p:childTnLst>
                                </p:cTn>
                              </p:par>
                              <p:par>
                                <p:cTn id="18" presetID="22" presetClass="entr" presetSubtype="8" fill="hold" grpId="0" nodeType="withEffect">
                                  <p:stCondLst>
                                    <p:cond delay="500"/>
                                  </p:stCondLst>
                                  <p:childTnLst>
                                    <p:set>
                                      <p:cBhvr>
                                        <p:cTn id="19" dur="1" fill="hold">
                                          <p:stCondLst>
                                            <p:cond delay="0"/>
                                          </p:stCondLst>
                                        </p:cTn>
                                        <p:tgtEl>
                                          <p:spTgt spid="172"/>
                                        </p:tgtEl>
                                        <p:attrNameLst>
                                          <p:attrName>style.visibility</p:attrName>
                                        </p:attrNameLst>
                                      </p:cBhvr>
                                      <p:to>
                                        <p:strVal val="visible"/>
                                      </p:to>
                                    </p:set>
                                    <p:animEffect transition="in" filter="wipe(left)">
                                      <p:cBhvr>
                                        <p:cTn id="20" dur="500"/>
                                        <p:tgtEl>
                                          <p:spTgt spid="172"/>
                                        </p:tgtEl>
                                      </p:cBhvr>
                                    </p:animEffect>
                                  </p:childTnLst>
                                </p:cTn>
                              </p:par>
                            </p:childTnLst>
                          </p:cTn>
                        </p:par>
                        <p:par>
                          <p:cTn id="21" fill="hold">
                            <p:stCondLst>
                              <p:cond delay="3000"/>
                            </p:stCondLst>
                            <p:childTnLst>
                              <p:par>
                                <p:cTn id="22" presetID="22" presetClass="entr" presetSubtype="8" fill="hold" nodeType="afterEffect">
                                  <p:stCondLst>
                                    <p:cond delay="600"/>
                                  </p:stCondLst>
                                  <p:childTnLst>
                                    <p:set>
                                      <p:cBhvr>
                                        <p:cTn id="23" dur="1" fill="hold">
                                          <p:stCondLst>
                                            <p:cond delay="0"/>
                                          </p:stCondLst>
                                        </p:cTn>
                                        <p:tgtEl>
                                          <p:spTgt spid="4"/>
                                        </p:tgtEl>
                                        <p:attrNameLst>
                                          <p:attrName>style.visibility</p:attrName>
                                        </p:attrNameLst>
                                      </p:cBhvr>
                                      <p:to>
                                        <p:strVal val="visible"/>
                                      </p:to>
                                    </p:set>
                                    <p:animEffect transition="in" filter="wipe(left)">
                                      <p:cBhvr>
                                        <p:cTn id="24" dur="1000"/>
                                        <p:tgtEl>
                                          <p:spTgt spid="4"/>
                                        </p:tgtEl>
                                      </p:cBhvr>
                                    </p:animEffect>
                                  </p:childTnLst>
                                </p:cTn>
                              </p:par>
                            </p:childTnLst>
                          </p:cTn>
                        </p:par>
                        <p:par>
                          <p:cTn id="25" fill="hold">
                            <p:stCondLst>
                              <p:cond delay="4600"/>
                            </p:stCondLst>
                            <p:childTnLst>
                              <p:par>
                                <p:cTn id="26" presetID="22" presetClass="entr" presetSubtype="8" fill="hold" nodeType="after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wipe(left)">
                                      <p:cBhvr>
                                        <p:cTn id="28"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 grpId="0"/>
      <p:bldP spid="12" grpId="0" animBg="1"/>
      <p:bldP spid="172" grpId="0"/>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rgbClr val="004632"/>
        </a:solidFill>
        <a:effectLst/>
      </p:bgPr>
    </p:bg>
    <p:spTree>
      <p:nvGrpSpPr>
        <p:cNvPr id="1" name=""/>
        <p:cNvGrpSpPr/>
        <p:nvPr/>
      </p:nvGrpSpPr>
      <p:grpSpPr>
        <a:xfrm>
          <a:off x="0" y="0"/>
          <a:ext cx="0" cy="0"/>
          <a:chOff x="0" y="0"/>
          <a:chExt cx="0" cy="0"/>
        </a:xfrm>
      </p:grpSpPr>
      <p:sp>
        <p:nvSpPr>
          <p:cNvPr id="24" name="Freeform 23">
            <a:extLst>
              <a:ext uri="{FF2B5EF4-FFF2-40B4-BE49-F238E27FC236}">
                <a16:creationId xmlns:a16="http://schemas.microsoft.com/office/drawing/2014/main" id="{A4446EEC-7950-1D45-A0D2-2BAEF9664D8D}"/>
              </a:ext>
            </a:extLst>
          </p:cNvPr>
          <p:cNvSpPr/>
          <p:nvPr/>
        </p:nvSpPr>
        <p:spPr>
          <a:xfrm>
            <a:off x="4391113" y="2924387"/>
            <a:ext cx="614672" cy="1009226"/>
          </a:xfrm>
          <a:custGeom>
            <a:avLst/>
            <a:gdLst>
              <a:gd name="connsiteX0" fmla="*/ 0 w 604985"/>
              <a:gd name="connsiteY0" fmla="*/ 712902 h 993321"/>
              <a:gd name="connsiteX1" fmla="*/ 80937 w 604985"/>
              <a:gd name="connsiteY1" fmla="*/ 918107 h 993321"/>
              <a:gd name="connsiteX2" fmla="*/ 302493 w 604985"/>
              <a:gd name="connsiteY2" fmla="*/ 993322 h 993321"/>
              <a:gd name="connsiteX3" fmla="*/ 524049 w 604985"/>
              <a:gd name="connsiteY3" fmla="*/ 918107 h 993321"/>
              <a:gd name="connsiteX4" fmla="*/ 604986 w 604985"/>
              <a:gd name="connsiteY4" fmla="*/ 712902 h 993321"/>
              <a:gd name="connsiteX5" fmla="*/ 604986 w 604985"/>
              <a:gd name="connsiteY5" fmla="*/ 280419 h 993321"/>
              <a:gd name="connsiteX6" fmla="*/ 524049 w 604985"/>
              <a:gd name="connsiteY6" fmla="*/ 76032 h 993321"/>
              <a:gd name="connsiteX7" fmla="*/ 302493 w 604985"/>
              <a:gd name="connsiteY7" fmla="*/ 0 h 993321"/>
              <a:gd name="connsiteX8" fmla="*/ 81755 w 604985"/>
              <a:gd name="connsiteY8" fmla="*/ 76032 h 993321"/>
              <a:gd name="connsiteX9" fmla="*/ 0 w 604985"/>
              <a:gd name="connsiteY9" fmla="*/ 280419 h 993321"/>
              <a:gd name="connsiteX10" fmla="*/ 0 w 604985"/>
              <a:gd name="connsiteY10" fmla="*/ 712902 h 993321"/>
              <a:gd name="connsiteX11" fmla="*/ 169233 w 604985"/>
              <a:gd name="connsiteY11" fmla="*/ 293500 h 993321"/>
              <a:gd name="connsiteX12" fmla="*/ 203570 w 604985"/>
              <a:gd name="connsiteY12" fmla="*/ 190489 h 993321"/>
              <a:gd name="connsiteX13" fmla="*/ 302493 w 604985"/>
              <a:gd name="connsiteY13" fmla="*/ 154517 h 993321"/>
              <a:gd name="connsiteX14" fmla="*/ 402234 w 604985"/>
              <a:gd name="connsiteY14" fmla="*/ 190489 h 993321"/>
              <a:gd name="connsiteX15" fmla="*/ 437388 w 604985"/>
              <a:gd name="connsiteY15" fmla="*/ 293500 h 993321"/>
              <a:gd name="connsiteX16" fmla="*/ 437388 w 604985"/>
              <a:gd name="connsiteY16" fmla="*/ 701457 h 993321"/>
              <a:gd name="connsiteX17" fmla="*/ 402234 w 604985"/>
              <a:gd name="connsiteY17" fmla="*/ 802833 h 993321"/>
              <a:gd name="connsiteX18" fmla="*/ 302493 w 604985"/>
              <a:gd name="connsiteY18" fmla="*/ 838805 h 993321"/>
              <a:gd name="connsiteX19" fmla="*/ 203570 w 604985"/>
              <a:gd name="connsiteY19" fmla="*/ 802833 h 993321"/>
              <a:gd name="connsiteX20" fmla="*/ 169233 w 604985"/>
              <a:gd name="connsiteY20" fmla="*/ 701457 h 993321"/>
              <a:gd name="connsiteX21" fmla="*/ 169233 w 604985"/>
              <a:gd name="connsiteY21" fmla="*/ 293500 h 993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4985" h="993321">
                <a:moveTo>
                  <a:pt x="0" y="712902"/>
                </a:moveTo>
                <a:cubicBezTo>
                  <a:pt x="0" y="799562"/>
                  <a:pt x="26979" y="868237"/>
                  <a:pt x="80937" y="918107"/>
                </a:cubicBezTo>
                <a:cubicBezTo>
                  <a:pt x="134896" y="967978"/>
                  <a:pt x="208475" y="993322"/>
                  <a:pt x="302493" y="993322"/>
                </a:cubicBezTo>
                <a:cubicBezTo>
                  <a:pt x="395694" y="993322"/>
                  <a:pt x="470090" y="967978"/>
                  <a:pt x="524049" y="918107"/>
                </a:cubicBezTo>
                <a:cubicBezTo>
                  <a:pt x="578007" y="868237"/>
                  <a:pt x="604986" y="799562"/>
                  <a:pt x="604986" y="712902"/>
                </a:cubicBezTo>
                <a:lnTo>
                  <a:pt x="604986" y="280419"/>
                </a:lnTo>
                <a:cubicBezTo>
                  <a:pt x="604986" y="194577"/>
                  <a:pt x="578007" y="126720"/>
                  <a:pt x="524049" y="76032"/>
                </a:cubicBezTo>
                <a:cubicBezTo>
                  <a:pt x="470090" y="25344"/>
                  <a:pt x="396511" y="0"/>
                  <a:pt x="302493" y="0"/>
                </a:cubicBezTo>
                <a:cubicBezTo>
                  <a:pt x="210110" y="0"/>
                  <a:pt x="136531" y="25344"/>
                  <a:pt x="81755" y="76032"/>
                </a:cubicBezTo>
                <a:cubicBezTo>
                  <a:pt x="26979" y="126720"/>
                  <a:pt x="0" y="194577"/>
                  <a:pt x="0" y="280419"/>
                </a:cubicBezTo>
                <a:lnTo>
                  <a:pt x="0" y="712902"/>
                </a:lnTo>
                <a:close/>
                <a:moveTo>
                  <a:pt x="169233" y="293500"/>
                </a:moveTo>
                <a:cubicBezTo>
                  <a:pt x="169233" y="248535"/>
                  <a:pt x="180678" y="214198"/>
                  <a:pt x="203570" y="190489"/>
                </a:cubicBezTo>
                <a:cubicBezTo>
                  <a:pt x="226461" y="166780"/>
                  <a:pt x="259163" y="154517"/>
                  <a:pt x="302493" y="154517"/>
                </a:cubicBezTo>
                <a:cubicBezTo>
                  <a:pt x="345006" y="154517"/>
                  <a:pt x="378525" y="166780"/>
                  <a:pt x="402234" y="190489"/>
                </a:cubicBezTo>
                <a:cubicBezTo>
                  <a:pt x="425943" y="214198"/>
                  <a:pt x="437388" y="248535"/>
                  <a:pt x="437388" y="293500"/>
                </a:cubicBezTo>
                <a:lnTo>
                  <a:pt x="437388" y="701457"/>
                </a:lnTo>
                <a:cubicBezTo>
                  <a:pt x="437388" y="745604"/>
                  <a:pt x="425943" y="779124"/>
                  <a:pt x="402234" y="802833"/>
                </a:cubicBezTo>
                <a:cubicBezTo>
                  <a:pt x="378525" y="826541"/>
                  <a:pt x="345823" y="838805"/>
                  <a:pt x="302493" y="838805"/>
                </a:cubicBezTo>
                <a:cubicBezTo>
                  <a:pt x="259980" y="838805"/>
                  <a:pt x="226461" y="826541"/>
                  <a:pt x="203570" y="802833"/>
                </a:cubicBezTo>
                <a:cubicBezTo>
                  <a:pt x="180678" y="779124"/>
                  <a:pt x="169233" y="744787"/>
                  <a:pt x="169233" y="701457"/>
                </a:cubicBezTo>
                <a:lnTo>
                  <a:pt x="169233" y="293500"/>
                </a:lnTo>
                <a:close/>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
        <p:nvSpPr>
          <p:cNvPr id="27" name="Freeform 26">
            <a:extLst>
              <a:ext uri="{FF2B5EF4-FFF2-40B4-BE49-F238E27FC236}">
                <a16:creationId xmlns:a16="http://schemas.microsoft.com/office/drawing/2014/main" id="{7BFFBE8D-ADA4-2441-80B1-938A520B0D7D}"/>
              </a:ext>
            </a:extLst>
          </p:cNvPr>
          <p:cNvSpPr/>
          <p:nvPr/>
        </p:nvSpPr>
        <p:spPr>
          <a:xfrm>
            <a:off x="5129552" y="4159547"/>
            <a:ext cx="604705" cy="974339"/>
          </a:xfrm>
          <a:custGeom>
            <a:avLst/>
            <a:gdLst>
              <a:gd name="connsiteX0" fmla="*/ 0 w 595175"/>
              <a:gd name="connsiteY0" fmla="*/ 958985 h 958984"/>
              <a:gd name="connsiteX1" fmla="*/ 169233 w 595175"/>
              <a:gd name="connsiteY1" fmla="*/ 958985 h 958984"/>
              <a:gd name="connsiteX2" fmla="*/ 169233 w 595175"/>
              <a:gd name="connsiteY2" fmla="*/ 577189 h 958984"/>
              <a:gd name="connsiteX3" fmla="*/ 230549 w 595175"/>
              <a:gd name="connsiteY3" fmla="*/ 577189 h 958984"/>
              <a:gd name="connsiteX4" fmla="*/ 426760 w 595175"/>
              <a:gd name="connsiteY4" fmla="*/ 958985 h 958984"/>
              <a:gd name="connsiteX5" fmla="*/ 595175 w 595175"/>
              <a:gd name="connsiteY5" fmla="*/ 958985 h 958984"/>
              <a:gd name="connsiteX6" fmla="*/ 595175 w 595175"/>
              <a:gd name="connsiteY6" fmla="*/ 934458 h 958984"/>
              <a:gd name="connsiteX7" fmla="*/ 405504 w 595175"/>
              <a:gd name="connsiteY7" fmla="*/ 567379 h 958984"/>
              <a:gd name="connsiteX8" fmla="*/ 545305 w 595175"/>
              <a:gd name="connsiteY8" fmla="*/ 479083 h 958984"/>
              <a:gd name="connsiteX9" fmla="*/ 592723 w 595175"/>
              <a:gd name="connsiteY9" fmla="*/ 304128 h 958984"/>
              <a:gd name="connsiteX10" fmla="*/ 592723 w 595175"/>
              <a:gd name="connsiteY10" fmla="*/ 274696 h 958984"/>
              <a:gd name="connsiteX11" fmla="*/ 519143 w 595175"/>
              <a:gd name="connsiteY11" fmla="*/ 71127 h 958984"/>
              <a:gd name="connsiteX12" fmla="*/ 306581 w 595175"/>
              <a:gd name="connsiteY12" fmla="*/ 0 h 958984"/>
              <a:gd name="connsiteX13" fmla="*/ 817 w 595175"/>
              <a:gd name="connsiteY13" fmla="*/ 0 h 958984"/>
              <a:gd name="connsiteX14" fmla="*/ 817 w 595175"/>
              <a:gd name="connsiteY14" fmla="*/ 958985 h 958984"/>
              <a:gd name="connsiteX15" fmla="*/ 169233 w 595175"/>
              <a:gd name="connsiteY15" fmla="*/ 155334 h 958984"/>
              <a:gd name="connsiteX16" fmla="*/ 291865 w 595175"/>
              <a:gd name="connsiteY16" fmla="*/ 155334 h 958984"/>
              <a:gd name="connsiteX17" fmla="*/ 421855 w 595175"/>
              <a:gd name="connsiteY17" fmla="*/ 275514 h 958984"/>
              <a:gd name="connsiteX18" fmla="*/ 421855 w 595175"/>
              <a:gd name="connsiteY18" fmla="*/ 304946 h 958984"/>
              <a:gd name="connsiteX19" fmla="*/ 388336 w 595175"/>
              <a:gd name="connsiteY19" fmla="*/ 398146 h 958984"/>
              <a:gd name="connsiteX20" fmla="*/ 291865 w 595175"/>
              <a:gd name="connsiteY20" fmla="*/ 426760 h 958984"/>
              <a:gd name="connsiteX21" fmla="*/ 169233 w 595175"/>
              <a:gd name="connsiteY21" fmla="*/ 426760 h 958984"/>
              <a:gd name="connsiteX22" fmla="*/ 169233 w 595175"/>
              <a:gd name="connsiteY22" fmla="*/ 155334 h 95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95175" h="958984">
                <a:moveTo>
                  <a:pt x="0" y="958985"/>
                </a:moveTo>
                <a:lnTo>
                  <a:pt x="169233" y="958985"/>
                </a:lnTo>
                <a:lnTo>
                  <a:pt x="169233" y="577189"/>
                </a:lnTo>
                <a:lnTo>
                  <a:pt x="230549" y="577189"/>
                </a:lnTo>
                <a:lnTo>
                  <a:pt x="426760" y="958985"/>
                </a:lnTo>
                <a:lnTo>
                  <a:pt x="595175" y="958985"/>
                </a:lnTo>
                <a:lnTo>
                  <a:pt x="595175" y="934458"/>
                </a:lnTo>
                <a:lnTo>
                  <a:pt x="405504" y="567379"/>
                </a:lnTo>
                <a:cubicBezTo>
                  <a:pt x="466820" y="552663"/>
                  <a:pt x="513420" y="523231"/>
                  <a:pt x="545305" y="479083"/>
                </a:cubicBezTo>
                <a:cubicBezTo>
                  <a:pt x="577189" y="434936"/>
                  <a:pt x="592723" y="376890"/>
                  <a:pt x="592723" y="304128"/>
                </a:cubicBezTo>
                <a:lnTo>
                  <a:pt x="592723" y="274696"/>
                </a:lnTo>
                <a:cubicBezTo>
                  <a:pt x="592723" y="186401"/>
                  <a:pt x="568196" y="117727"/>
                  <a:pt x="519143" y="71127"/>
                </a:cubicBezTo>
                <a:cubicBezTo>
                  <a:pt x="470090" y="23709"/>
                  <a:pt x="398964" y="0"/>
                  <a:pt x="306581" y="0"/>
                </a:cubicBezTo>
                <a:lnTo>
                  <a:pt x="817" y="0"/>
                </a:lnTo>
                <a:lnTo>
                  <a:pt x="817" y="958985"/>
                </a:lnTo>
                <a:close/>
                <a:moveTo>
                  <a:pt x="169233" y="155334"/>
                </a:moveTo>
                <a:lnTo>
                  <a:pt x="291865" y="155334"/>
                </a:lnTo>
                <a:cubicBezTo>
                  <a:pt x="378525" y="155334"/>
                  <a:pt x="421855" y="195394"/>
                  <a:pt x="421855" y="275514"/>
                </a:cubicBezTo>
                <a:lnTo>
                  <a:pt x="421855" y="304946"/>
                </a:lnTo>
                <a:cubicBezTo>
                  <a:pt x="421855" y="347458"/>
                  <a:pt x="410409" y="378525"/>
                  <a:pt x="388336" y="398146"/>
                </a:cubicBezTo>
                <a:cubicBezTo>
                  <a:pt x="366262" y="416950"/>
                  <a:pt x="333560" y="426760"/>
                  <a:pt x="291865" y="426760"/>
                </a:cubicBezTo>
                <a:lnTo>
                  <a:pt x="169233" y="426760"/>
                </a:lnTo>
                <a:lnTo>
                  <a:pt x="169233" y="155334"/>
                </a:lnTo>
                <a:close/>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
        <p:nvSpPr>
          <p:cNvPr id="28" name="Freeform 27">
            <a:extLst>
              <a:ext uri="{FF2B5EF4-FFF2-40B4-BE49-F238E27FC236}">
                <a16:creationId xmlns:a16="http://schemas.microsoft.com/office/drawing/2014/main" id="{454A1C6A-7388-1542-9B0D-19807AB79E72}"/>
              </a:ext>
            </a:extLst>
          </p:cNvPr>
          <p:cNvSpPr/>
          <p:nvPr/>
        </p:nvSpPr>
        <p:spPr>
          <a:xfrm>
            <a:off x="5841409" y="4159547"/>
            <a:ext cx="521641" cy="974339"/>
          </a:xfrm>
          <a:custGeom>
            <a:avLst/>
            <a:gdLst>
              <a:gd name="connsiteX0" fmla="*/ 513420 w 513420"/>
              <a:gd name="connsiteY0" fmla="*/ 160240 h 958984"/>
              <a:gd name="connsiteX1" fmla="*/ 513420 w 513420"/>
              <a:gd name="connsiteY1" fmla="*/ 155334 h 958984"/>
              <a:gd name="connsiteX2" fmla="*/ 513420 w 513420"/>
              <a:gd name="connsiteY2" fmla="*/ 0 h 958984"/>
              <a:gd name="connsiteX3" fmla="*/ 13898 w 513420"/>
              <a:gd name="connsiteY3" fmla="*/ 0 h 958984"/>
              <a:gd name="connsiteX4" fmla="*/ 0 w 513420"/>
              <a:gd name="connsiteY4" fmla="*/ 0 h 958984"/>
              <a:gd name="connsiteX5" fmla="*/ 0 w 513420"/>
              <a:gd name="connsiteY5" fmla="*/ 958985 h 958984"/>
              <a:gd name="connsiteX6" fmla="*/ 13898 w 513420"/>
              <a:gd name="connsiteY6" fmla="*/ 958985 h 958984"/>
              <a:gd name="connsiteX7" fmla="*/ 513420 w 513420"/>
              <a:gd name="connsiteY7" fmla="*/ 958985 h 958984"/>
              <a:gd name="connsiteX8" fmla="*/ 513420 w 513420"/>
              <a:gd name="connsiteY8" fmla="*/ 804468 h 958984"/>
              <a:gd name="connsiteX9" fmla="*/ 513420 w 513420"/>
              <a:gd name="connsiteY9" fmla="*/ 799563 h 958984"/>
              <a:gd name="connsiteX10" fmla="*/ 169233 w 513420"/>
              <a:gd name="connsiteY10" fmla="*/ 799563 h 958984"/>
              <a:gd name="connsiteX11" fmla="*/ 169233 w 513420"/>
              <a:gd name="connsiteY11" fmla="*/ 560021 h 958984"/>
              <a:gd name="connsiteX12" fmla="*/ 488076 w 513420"/>
              <a:gd name="connsiteY12" fmla="*/ 560021 h 958984"/>
              <a:gd name="connsiteX13" fmla="*/ 488076 w 513420"/>
              <a:gd name="connsiteY13" fmla="*/ 557568 h 958984"/>
              <a:gd name="connsiteX14" fmla="*/ 488076 w 513420"/>
              <a:gd name="connsiteY14" fmla="*/ 403869 h 958984"/>
              <a:gd name="connsiteX15" fmla="*/ 488076 w 513420"/>
              <a:gd name="connsiteY15" fmla="*/ 399781 h 958984"/>
              <a:gd name="connsiteX16" fmla="*/ 169233 w 513420"/>
              <a:gd name="connsiteY16" fmla="*/ 399781 h 958984"/>
              <a:gd name="connsiteX17" fmla="*/ 169233 w 513420"/>
              <a:gd name="connsiteY17" fmla="*/ 160240 h 95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3420" h="958984">
                <a:moveTo>
                  <a:pt x="513420" y="160240"/>
                </a:moveTo>
                <a:lnTo>
                  <a:pt x="513420" y="155334"/>
                </a:lnTo>
                <a:lnTo>
                  <a:pt x="513420" y="0"/>
                </a:lnTo>
                <a:lnTo>
                  <a:pt x="13898" y="0"/>
                </a:lnTo>
                <a:lnTo>
                  <a:pt x="0" y="0"/>
                </a:lnTo>
                <a:lnTo>
                  <a:pt x="0" y="958985"/>
                </a:lnTo>
                <a:lnTo>
                  <a:pt x="13898" y="958985"/>
                </a:lnTo>
                <a:lnTo>
                  <a:pt x="513420" y="958985"/>
                </a:lnTo>
                <a:lnTo>
                  <a:pt x="513420" y="804468"/>
                </a:lnTo>
                <a:lnTo>
                  <a:pt x="513420" y="799563"/>
                </a:lnTo>
                <a:lnTo>
                  <a:pt x="169233" y="799563"/>
                </a:lnTo>
                <a:lnTo>
                  <a:pt x="169233" y="560021"/>
                </a:lnTo>
                <a:lnTo>
                  <a:pt x="488076" y="560021"/>
                </a:lnTo>
                <a:lnTo>
                  <a:pt x="488076" y="557568"/>
                </a:lnTo>
                <a:lnTo>
                  <a:pt x="488076" y="403869"/>
                </a:lnTo>
                <a:lnTo>
                  <a:pt x="488076" y="399781"/>
                </a:lnTo>
                <a:lnTo>
                  <a:pt x="169233" y="399781"/>
                </a:lnTo>
                <a:lnTo>
                  <a:pt x="169233" y="160240"/>
                </a:lnTo>
                <a:close/>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
        <p:nvSpPr>
          <p:cNvPr id="29" name="Freeform 28">
            <a:extLst>
              <a:ext uri="{FF2B5EF4-FFF2-40B4-BE49-F238E27FC236}">
                <a16:creationId xmlns:a16="http://schemas.microsoft.com/office/drawing/2014/main" id="{B93B06BF-6A4E-D649-B602-69EE94FB11A8}"/>
              </a:ext>
            </a:extLst>
          </p:cNvPr>
          <p:cNvSpPr/>
          <p:nvPr/>
        </p:nvSpPr>
        <p:spPr>
          <a:xfrm>
            <a:off x="6485154" y="4159547"/>
            <a:ext cx="521641" cy="974339"/>
          </a:xfrm>
          <a:custGeom>
            <a:avLst/>
            <a:gdLst>
              <a:gd name="connsiteX0" fmla="*/ 0 w 513420"/>
              <a:gd name="connsiteY0" fmla="*/ 0 h 958984"/>
              <a:gd name="connsiteX1" fmla="*/ 0 w 513420"/>
              <a:gd name="connsiteY1" fmla="*/ 958985 h 958984"/>
              <a:gd name="connsiteX2" fmla="*/ 13898 w 513420"/>
              <a:gd name="connsiteY2" fmla="*/ 958985 h 958984"/>
              <a:gd name="connsiteX3" fmla="*/ 513421 w 513420"/>
              <a:gd name="connsiteY3" fmla="*/ 958985 h 958984"/>
              <a:gd name="connsiteX4" fmla="*/ 513421 w 513420"/>
              <a:gd name="connsiteY4" fmla="*/ 804468 h 958984"/>
              <a:gd name="connsiteX5" fmla="*/ 513421 w 513420"/>
              <a:gd name="connsiteY5" fmla="*/ 799563 h 958984"/>
              <a:gd name="connsiteX6" fmla="*/ 169233 w 513420"/>
              <a:gd name="connsiteY6" fmla="*/ 799563 h 958984"/>
              <a:gd name="connsiteX7" fmla="*/ 169233 w 513420"/>
              <a:gd name="connsiteY7" fmla="*/ 560021 h 958984"/>
              <a:gd name="connsiteX8" fmla="*/ 488077 w 513420"/>
              <a:gd name="connsiteY8" fmla="*/ 560021 h 958984"/>
              <a:gd name="connsiteX9" fmla="*/ 488077 w 513420"/>
              <a:gd name="connsiteY9" fmla="*/ 557568 h 958984"/>
              <a:gd name="connsiteX10" fmla="*/ 488077 w 513420"/>
              <a:gd name="connsiteY10" fmla="*/ 403869 h 958984"/>
              <a:gd name="connsiteX11" fmla="*/ 488077 w 513420"/>
              <a:gd name="connsiteY11" fmla="*/ 399781 h 958984"/>
              <a:gd name="connsiteX12" fmla="*/ 169233 w 513420"/>
              <a:gd name="connsiteY12" fmla="*/ 399781 h 958984"/>
              <a:gd name="connsiteX13" fmla="*/ 169233 w 513420"/>
              <a:gd name="connsiteY13" fmla="*/ 160240 h 958984"/>
              <a:gd name="connsiteX14" fmla="*/ 513421 w 513420"/>
              <a:gd name="connsiteY14" fmla="*/ 160240 h 958984"/>
              <a:gd name="connsiteX15" fmla="*/ 513421 w 513420"/>
              <a:gd name="connsiteY15" fmla="*/ 155334 h 958984"/>
              <a:gd name="connsiteX16" fmla="*/ 513421 w 513420"/>
              <a:gd name="connsiteY16" fmla="*/ 0 h 958984"/>
              <a:gd name="connsiteX17" fmla="*/ 13898 w 513420"/>
              <a:gd name="connsiteY17" fmla="*/ 0 h 95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3420" h="958984">
                <a:moveTo>
                  <a:pt x="0" y="0"/>
                </a:moveTo>
                <a:lnTo>
                  <a:pt x="0" y="958985"/>
                </a:lnTo>
                <a:lnTo>
                  <a:pt x="13898" y="958985"/>
                </a:lnTo>
                <a:lnTo>
                  <a:pt x="513421" y="958985"/>
                </a:lnTo>
                <a:lnTo>
                  <a:pt x="513421" y="804468"/>
                </a:lnTo>
                <a:lnTo>
                  <a:pt x="513421" y="799563"/>
                </a:lnTo>
                <a:lnTo>
                  <a:pt x="169233" y="799563"/>
                </a:lnTo>
                <a:lnTo>
                  <a:pt x="169233" y="560021"/>
                </a:lnTo>
                <a:lnTo>
                  <a:pt x="488077" y="560021"/>
                </a:lnTo>
                <a:lnTo>
                  <a:pt x="488077" y="557568"/>
                </a:lnTo>
                <a:lnTo>
                  <a:pt x="488077" y="403869"/>
                </a:lnTo>
                <a:lnTo>
                  <a:pt x="488077" y="399781"/>
                </a:lnTo>
                <a:lnTo>
                  <a:pt x="169233" y="399781"/>
                </a:lnTo>
                <a:lnTo>
                  <a:pt x="169233" y="160240"/>
                </a:lnTo>
                <a:lnTo>
                  <a:pt x="513421" y="160240"/>
                </a:lnTo>
                <a:lnTo>
                  <a:pt x="513421" y="155334"/>
                </a:lnTo>
                <a:lnTo>
                  <a:pt x="513421" y="0"/>
                </a:lnTo>
                <a:lnTo>
                  <a:pt x="13898" y="0"/>
                </a:lnTo>
                <a:close/>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
        <p:nvSpPr>
          <p:cNvPr id="30" name="Freeform 29">
            <a:extLst>
              <a:ext uri="{FF2B5EF4-FFF2-40B4-BE49-F238E27FC236}">
                <a16:creationId xmlns:a16="http://schemas.microsoft.com/office/drawing/2014/main" id="{281E1B60-7478-E74B-9C3B-A3E4C000D734}"/>
              </a:ext>
            </a:extLst>
          </p:cNvPr>
          <p:cNvSpPr/>
          <p:nvPr/>
        </p:nvSpPr>
        <p:spPr>
          <a:xfrm>
            <a:off x="7130560" y="4159547"/>
            <a:ext cx="589753" cy="974339"/>
          </a:xfrm>
          <a:custGeom>
            <a:avLst/>
            <a:gdLst>
              <a:gd name="connsiteX0" fmla="*/ 0 w 580459"/>
              <a:gd name="connsiteY0" fmla="*/ 0 h 958984"/>
              <a:gd name="connsiteX1" fmla="*/ 0 w 580459"/>
              <a:gd name="connsiteY1" fmla="*/ 958985 h 958984"/>
              <a:gd name="connsiteX2" fmla="*/ 161875 w 580459"/>
              <a:gd name="connsiteY2" fmla="*/ 958985 h 958984"/>
              <a:gd name="connsiteX3" fmla="*/ 161875 w 580459"/>
              <a:gd name="connsiteY3" fmla="*/ 357269 h 958984"/>
              <a:gd name="connsiteX4" fmla="*/ 400599 w 580459"/>
              <a:gd name="connsiteY4" fmla="*/ 958985 h 958984"/>
              <a:gd name="connsiteX5" fmla="*/ 580459 w 580459"/>
              <a:gd name="connsiteY5" fmla="*/ 958985 h 958984"/>
              <a:gd name="connsiteX6" fmla="*/ 580459 w 580459"/>
              <a:gd name="connsiteY6" fmla="*/ 0 h 958984"/>
              <a:gd name="connsiteX7" fmla="*/ 417767 w 580459"/>
              <a:gd name="connsiteY7" fmla="*/ 0 h 958984"/>
              <a:gd name="connsiteX8" fmla="*/ 417767 w 580459"/>
              <a:gd name="connsiteY8" fmla="*/ 611526 h 958984"/>
              <a:gd name="connsiteX9" fmla="*/ 179861 w 580459"/>
              <a:gd name="connsiteY9" fmla="*/ 0 h 95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0459" h="958984">
                <a:moveTo>
                  <a:pt x="0" y="0"/>
                </a:moveTo>
                <a:lnTo>
                  <a:pt x="0" y="958985"/>
                </a:lnTo>
                <a:lnTo>
                  <a:pt x="161875" y="958985"/>
                </a:lnTo>
                <a:lnTo>
                  <a:pt x="161875" y="357269"/>
                </a:lnTo>
                <a:lnTo>
                  <a:pt x="400599" y="958985"/>
                </a:lnTo>
                <a:lnTo>
                  <a:pt x="580459" y="958985"/>
                </a:lnTo>
                <a:lnTo>
                  <a:pt x="580459" y="0"/>
                </a:lnTo>
                <a:lnTo>
                  <a:pt x="417767" y="0"/>
                </a:lnTo>
                <a:lnTo>
                  <a:pt x="417767" y="611526"/>
                </a:lnTo>
                <a:lnTo>
                  <a:pt x="179861" y="0"/>
                </a:lnTo>
                <a:close/>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
        <p:nvSpPr>
          <p:cNvPr id="31" name="Freeform 30">
            <a:extLst>
              <a:ext uri="{FF2B5EF4-FFF2-40B4-BE49-F238E27FC236}">
                <a16:creationId xmlns:a16="http://schemas.microsoft.com/office/drawing/2014/main" id="{37D415C0-C95E-CA40-AAB1-701BD44836DB}"/>
              </a:ext>
            </a:extLst>
          </p:cNvPr>
          <p:cNvSpPr/>
          <p:nvPr/>
        </p:nvSpPr>
        <p:spPr>
          <a:xfrm>
            <a:off x="3741555" y="1074555"/>
            <a:ext cx="4708890" cy="161974"/>
          </a:xfrm>
          <a:custGeom>
            <a:avLst/>
            <a:gdLst>
              <a:gd name="connsiteX0" fmla="*/ 159422 w 4634682"/>
              <a:gd name="connsiteY0" fmla="*/ 159422 h 159421"/>
              <a:gd name="connsiteX1" fmla="*/ 4634683 w 4634682"/>
              <a:gd name="connsiteY1" fmla="*/ 159422 h 159421"/>
              <a:gd name="connsiteX2" fmla="*/ 4634683 w 4634682"/>
              <a:gd name="connsiteY2" fmla="*/ 0 h 159421"/>
              <a:gd name="connsiteX3" fmla="*/ 0 w 4634682"/>
              <a:gd name="connsiteY3" fmla="*/ 0 h 159421"/>
              <a:gd name="connsiteX4" fmla="*/ 0 w 4634682"/>
              <a:gd name="connsiteY4" fmla="*/ 159422 h 1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34682" h="159421">
                <a:moveTo>
                  <a:pt x="159422" y="159422"/>
                </a:moveTo>
                <a:lnTo>
                  <a:pt x="4634683" y="159422"/>
                </a:lnTo>
                <a:lnTo>
                  <a:pt x="4634683" y="0"/>
                </a:lnTo>
                <a:lnTo>
                  <a:pt x="0" y="0"/>
                </a:lnTo>
                <a:lnTo>
                  <a:pt x="0" y="159422"/>
                </a:lnTo>
                <a:close/>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
        <p:nvSpPr>
          <p:cNvPr id="32" name="Freeform 31">
            <a:extLst>
              <a:ext uri="{FF2B5EF4-FFF2-40B4-BE49-F238E27FC236}">
                <a16:creationId xmlns:a16="http://schemas.microsoft.com/office/drawing/2014/main" id="{66231A84-863F-5449-B27B-DCFF867AD958}"/>
              </a:ext>
            </a:extLst>
          </p:cNvPr>
          <p:cNvSpPr/>
          <p:nvPr/>
        </p:nvSpPr>
        <p:spPr>
          <a:xfrm>
            <a:off x="7963691" y="3348013"/>
            <a:ext cx="486754" cy="161974"/>
          </a:xfrm>
          <a:custGeom>
            <a:avLst/>
            <a:gdLst>
              <a:gd name="connsiteX0" fmla="*/ 0 w 479083"/>
              <a:gd name="connsiteY0" fmla="*/ 0 h 159421"/>
              <a:gd name="connsiteX1" fmla="*/ 479083 w 479083"/>
              <a:gd name="connsiteY1" fmla="*/ 0 h 159421"/>
              <a:gd name="connsiteX2" fmla="*/ 479083 w 479083"/>
              <a:gd name="connsiteY2" fmla="*/ 159422 h 159421"/>
              <a:gd name="connsiteX3" fmla="*/ 0 w 479083"/>
              <a:gd name="connsiteY3" fmla="*/ 159422 h 159421"/>
            </a:gdLst>
            <a:ahLst/>
            <a:cxnLst>
              <a:cxn ang="0">
                <a:pos x="connsiteX0" y="connsiteY0"/>
              </a:cxn>
              <a:cxn ang="0">
                <a:pos x="connsiteX1" y="connsiteY1"/>
              </a:cxn>
              <a:cxn ang="0">
                <a:pos x="connsiteX2" y="connsiteY2"/>
              </a:cxn>
              <a:cxn ang="0">
                <a:pos x="connsiteX3" y="connsiteY3"/>
              </a:cxn>
            </a:cxnLst>
            <a:rect l="l" t="t" r="r" b="b"/>
            <a:pathLst>
              <a:path w="479083" h="159421">
                <a:moveTo>
                  <a:pt x="0" y="0"/>
                </a:moveTo>
                <a:lnTo>
                  <a:pt x="479083" y="0"/>
                </a:lnTo>
                <a:lnTo>
                  <a:pt x="479083" y="159422"/>
                </a:lnTo>
                <a:lnTo>
                  <a:pt x="0" y="159422"/>
                </a:lnTo>
                <a:close/>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
        <p:nvSpPr>
          <p:cNvPr id="33" name="Freeform 32">
            <a:extLst>
              <a:ext uri="{FF2B5EF4-FFF2-40B4-BE49-F238E27FC236}">
                <a16:creationId xmlns:a16="http://schemas.microsoft.com/office/drawing/2014/main" id="{27786231-84DE-6D49-A82B-2E65E06C13F5}"/>
              </a:ext>
            </a:extLst>
          </p:cNvPr>
          <p:cNvSpPr/>
          <p:nvPr/>
        </p:nvSpPr>
        <p:spPr>
          <a:xfrm>
            <a:off x="3741555" y="5621470"/>
            <a:ext cx="4708890" cy="161974"/>
          </a:xfrm>
          <a:custGeom>
            <a:avLst/>
            <a:gdLst>
              <a:gd name="connsiteX0" fmla="*/ 4475261 w 4634682"/>
              <a:gd name="connsiteY0" fmla="*/ 0 h 159421"/>
              <a:gd name="connsiteX1" fmla="*/ 0 w 4634682"/>
              <a:gd name="connsiteY1" fmla="*/ 0 h 159421"/>
              <a:gd name="connsiteX2" fmla="*/ 0 w 4634682"/>
              <a:gd name="connsiteY2" fmla="*/ 159422 h 159421"/>
              <a:gd name="connsiteX3" fmla="*/ 4634683 w 4634682"/>
              <a:gd name="connsiteY3" fmla="*/ 159422 h 159421"/>
              <a:gd name="connsiteX4" fmla="*/ 4634683 w 4634682"/>
              <a:gd name="connsiteY4" fmla="*/ 0 h 1594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34682" h="159421">
                <a:moveTo>
                  <a:pt x="4475261" y="0"/>
                </a:moveTo>
                <a:lnTo>
                  <a:pt x="0" y="0"/>
                </a:lnTo>
                <a:lnTo>
                  <a:pt x="0" y="159422"/>
                </a:lnTo>
                <a:lnTo>
                  <a:pt x="4634683" y="159422"/>
                </a:lnTo>
                <a:lnTo>
                  <a:pt x="4634683" y="0"/>
                </a:lnTo>
                <a:close/>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
        <p:nvSpPr>
          <p:cNvPr id="34" name="Freeform 33">
            <a:extLst>
              <a:ext uri="{FF2B5EF4-FFF2-40B4-BE49-F238E27FC236}">
                <a16:creationId xmlns:a16="http://schemas.microsoft.com/office/drawing/2014/main" id="{754E1862-F688-EA4F-B954-05EFBA5303F9}"/>
              </a:ext>
            </a:extLst>
          </p:cNvPr>
          <p:cNvSpPr/>
          <p:nvPr/>
        </p:nvSpPr>
        <p:spPr>
          <a:xfrm>
            <a:off x="5129552" y="2941831"/>
            <a:ext cx="524963" cy="974339"/>
          </a:xfrm>
          <a:custGeom>
            <a:avLst/>
            <a:gdLst>
              <a:gd name="connsiteX0" fmla="*/ 516691 w 516690"/>
              <a:gd name="connsiteY0" fmla="*/ 160239 h 958984"/>
              <a:gd name="connsiteX1" fmla="*/ 516691 w 516690"/>
              <a:gd name="connsiteY1" fmla="*/ 0 h 958984"/>
              <a:gd name="connsiteX2" fmla="*/ 511785 w 516690"/>
              <a:gd name="connsiteY2" fmla="*/ 0 h 958984"/>
              <a:gd name="connsiteX3" fmla="*/ 120997 w 516690"/>
              <a:gd name="connsiteY3" fmla="*/ 0 h 958984"/>
              <a:gd name="connsiteX4" fmla="*/ 0 w 516690"/>
              <a:gd name="connsiteY4" fmla="*/ 0 h 958984"/>
              <a:gd name="connsiteX5" fmla="*/ 0 w 516690"/>
              <a:gd name="connsiteY5" fmla="*/ 958984 h 958984"/>
              <a:gd name="connsiteX6" fmla="*/ 169233 w 516690"/>
              <a:gd name="connsiteY6" fmla="*/ 958984 h 958984"/>
              <a:gd name="connsiteX7" fmla="*/ 169233 w 516690"/>
              <a:gd name="connsiteY7" fmla="*/ 559203 h 958984"/>
              <a:gd name="connsiteX8" fmla="*/ 492164 w 516690"/>
              <a:gd name="connsiteY8" fmla="*/ 559203 h 958984"/>
              <a:gd name="connsiteX9" fmla="*/ 492164 w 516690"/>
              <a:gd name="connsiteY9" fmla="*/ 399781 h 958984"/>
              <a:gd name="connsiteX10" fmla="*/ 169233 w 516690"/>
              <a:gd name="connsiteY10" fmla="*/ 399781 h 958984"/>
              <a:gd name="connsiteX11" fmla="*/ 169233 w 516690"/>
              <a:gd name="connsiteY11" fmla="*/ 160239 h 95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16690" h="958984">
                <a:moveTo>
                  <a:pt x="516691" y="160239"/>
                </a:moveTo>
                <a:lnTo>
                  <a:pt x="516691" y="0"/>
                </a:lnTo>
                <a:lnTo>
                  <a:pt x="511785" y="0"/>
                </a:lnTo>
                <a:lnTo>
                  <a:pt x="120997" y="0"/>
                </a:lnTo>
                <a:lnTo>
                  <a:pt x="0" y="0"/>
                </a:lnTo>
                <a:lnTo>
                  <a:pt x="0" y="958984"/>
                </a:lnTo>
                <a:lnTo>
                  <a:pt x="169233" y="958984"/>
                </a:lnTo>
                <a:lnTo>
                  <a:pt x="169233" y="559203"/>
                </a:lnTo>
                <a:lnTo>
                  <a:pt x="492164" y="559203"/>
                </a:lnTo>
                <a:lnTo>
                  <a:pt x="492164" y="399781"/>
                </a:lnTo>
                <a:lnTo>
                  <a:pt x="169233" y="399781"/>
                </a:lnTo>
                <a:lnTo>
                  <a:pt x="169233" y="160239"/>
                </a:lnTo>
                <a:close/>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
        <p:nvSpPr>
          <p:cNvPr id="35" name="Freeform 34">
            <a:extLst>
              <a:ext uri="{FF2B5EF4-FFF2-40B4-BE49-F238E27FC236}">
                <a16:creationId xmlns:a16="http://schemas.microsoft.com/office/drawing/2014/main" id="{6CED3967-FD10-4B4E-9361-81D2EF1CA7DB}"/>
              </a:ext>
            </a:extLst>
          </p:cNvPr>
          <p:cNvSpPr/>
          <p:nvPr/>
        </p:nvSpPr>
        <p:spPr>
          <a:xfrm>
            <a:off x="4386130" y="4139611"/>
            <a:ext cx="624640" cy="1011717"/>
          </a:xfrm>
          <a:custGeom>
            <a:avLst/>
            <a:gdLst>
              <a:gd name="connsiteX0" fmla="*/ 0 w 614796"/>
              <a:gd name="connsiteY0" fmla="*/ 715355 h 995773"/>
              <a:gd name="connsiteX1" fmla="*/ 82572 w 614796"/>
              <a:gd name="connsiteY1" fmla="*/ 920560 h 995773"/>
              <a:gd name="connsiteX2" fmla="*/ 308216 w 614796"/>
              <a:gd name="connsiteY2" fmla="*/ 995774 h 995773"/>
              <a:gd name="connsiteX3" fmla="*/ 534677 w 614796"/>
              <a:gd name="connsiteY3" fmla="*/ 919742 h 995773"/>
              <a:gd name="connsiteX4" fmla="*/ 614797 w 614796"/>
              <a:gd name="connsiteY4" fmla="*/ 703092 h 995773"/>
              <a:gd name="connsiteX5" fmla="*/ 614797 w 614796"/>
              <a:gd name="connsiteY5" fmla="*/ 682653 h 995773"/>
              <a:gd name="connsiteX6" fmla="*/ 614797 w 614796"/>
              <a:gd name="connsiteY6" fmla="*/ 650769 h 995773"/>
              <a:gd name="connsiteX7" fmla="*/ 614797 w 614796"/>
              <a:gd name="connsiteY7" fmla="*/ 461097 h 995773"/>
              <a:gd name="connsiteX8" fmla="*/ 613161 w 614796"/>
              <a:gd name="connsiteY8" fmla="*/ 461097 h 995773"/>
              <a:gd name="connsiteX9" fmla="*/ 577189 w 614796"/>
              <a:gd name="connsiteY9" fmla="*/ 461097 h 995773"/>
              <a:gd name="connsiteX10" fmla="*/ 273061 w 614796"/>
              <a:gd name="connsiteY10" fmla="*/ 461097 h 995773"/>
              <a:gd name="connsiteX11" fmla="*/ 273061 w 614796"/>
              <a:gd name="connsiteY11" fmla="*/ 613161 h 995773"/>
              <a:gd name="connsiteX12" fmla="*/ 445564 w 614796"/>
              <a:gd name="connsiteY12" fmla="*/ 613161 h 995773"/>
              <a:gd name="connsiteX13" fmla="*/ 445564 w 614796"/>
              <a:gd name="connsiteY13" fmla="*/ 650769 h 995773"/>
              <a:gd name="connsiteX14" fmla="*/ 445564 w 614796"/>
              <a:gd name="connsiteY14" fmla="*/ 703092 h 995773"/>
              <a:gd name="connsiteX15" fmla="*/ 408774 w 614796"/>
              <a:gd name="connsiteY15" fmla="*/ 803650 h 995773"/>
              <a:gd name="connsiteX16" fmla="*/ 308216 w 614796"/>
              <a:gd name="connsiteY16" fmla="*/ 840440 h 995773"/>
              <a:gd name="connsiteX17" fmla="*/ 206840 w 614796"/>
              <a:gd name="connsiteY17" fmla="*/ 803650 h 995773"/>
              <a:gd name="connsiteX18" fmla="*/ 169233 w 614796"/>
              <a:gd name="connsiteY18" fmla="*/ 703909 h 995773"/>
              <a:gd name="connsiteX19" fmla="*/ 169233 w 614796"/>
              <a:gd name="connsiteY19" fmla="*/ 291865 h 995773"/>
              <a:gd name="connsiteX20" fmla="*/ 206840 w 614796"/>
              <a:gd name="connsiteY20" fmla="*/ 192124 h 995773"/>
              <a:gd name="connsiteX21" fmla="*/ 308216 w 614796"/>
              <a:gd name="connsiteY21" fmla="*/ 155334 h 995773"/>
              <a:gd name="connsiteX22" fmla="*/ 408774 w 614796"/>
              <a:gd name="connsiteY22" fmla="*/ 192124 h 995773"/>
              <a:gd name="connsiteX23" fmla="*/ 445564 w 614796"/>
              <a:gd name="connsiteY23" fmla="*/ 292682 h 995773"/>
              <a:gd name="connsiteX24" fmla="*/ 445564 w 614796"/>
              <a:gd name="connsiteY24" fmla="*/ 345006 h 995773"/>
              <a:gd name="connsiteX25" fmla="*/ 614797 w 614796"/>
              <a:gd name="connsiteY25" fmla="*/ 345006 h 995773"/>
              <a:gd name="connsiteX26" fmla="*/ 614797 w 614796"/>
              <a:gd name="connsiteY26" fmla="*/ 292682 h 995773"/>
              <a:gd name="connsiteX27" fmla="*/ 534677 w 614796"/>
              <a:gd name="connsiteY27" fmla="*/ 76032 h 995773"/>
              <a:gd name="connsiteX28" fmla="*/ 308216 w 614796"/>
              <a:gd name="connsiteY28" fmla="*/ 0 h 995773"/>
              <a:gd name="connsiteX29" fmla="*/ 82572 w 614796"/>
              <a:gd name="connsiteY29" fmla="*/ 75215 h 995773"/>
              <a:gd name="connsiteX30" fmla="*/ 0 w 614796"/>
              <a:gd name="connsiteY30" fmla="*/ 280419 h 995773"/>
              <a:gd name="connsiteX31" fmla="*/ 0 w 614796"/>
              <a:gd name="connsiteY31" fmla="*/ 715355 h 995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614796" h="995773">
                <a:moveTo>
                  <a:pt x="0" y="715355"/>
                </a:moveTo>
                <a:cubicBezTo>
                  <a:pt x="0" y="802015"/>
                  <a:pt x="27797" y="870689"/>
                  <a:pt x="82572" y="920560"/>
                </a:cubicBezTo>
                <a:cubicBezTo>
                  <a:pt x="137348" y="970430"/>
                  <a:pt x="212563" y="995774"/>
                  <a:pt x="308216" y="995774"/>
                </a:cubicBezTo>
                <a:cubicBezTo>
                  <a:pt x="405504" y="995774"/>
                  <a:pt x="481536" y="970430"/>
                  <a:pt x="534677" y="919742"/>
                </a:cubicBezTo>
                <a:cubicBezTo>
                  <a:pt x="588635" y="869054"/>
                  <a:pt x="614797" y="797110"/>
                  <a:pt x="614797" y="703092"/>
                </a:cubicBezTo>
                <a:lnTo>
                  <a:pt x="614797" y="682653"/>
                </a:lnTo>
                <a:lnTo>
                  <a:pt x="614797" y="650769"/>
                </a:lnTo>
                <a:lnTo>
                  <a:pt x="614797" y="461097"/>
                </a:lnTo>
                <a:lnTo>
                  <a:pt x="613161" y="461097"/>
                </a:lnTo>
                <a:lnTo>
                  <a:pt x="577189" y="461097"/>
                </a:lnTo>
                <a:lnTo>
                  <a:pt x="273061" y="461097"/>
                </a:lnTo>
                <a:lnTo>
                  <a:pt x="273061" y="613161"/>
                </a:lnTo>
                <a:lnTo>
                  <a:pt x="445564" y="613161"/>
                </a:lnTo>
                <a:lnTo>
                  <a:pt x="445564" y="650769"/>
                </a:lnTo>
                <a:lnTo>
                  <a:pt x="445564" y="703092"/>
                </a:lnTo>
                <a:cubicBezTo>
                  <a:pt x="445564" y="745604"/>
                  <a:pt x="433301" y="779941"/>
                  <a:pt x="408774" y="803650"/>
                </a:cubicBezTo>
                <a:cubicBezTo>
                  <a:pt x="384248" y="828177"/>
                  <a:pt x="350728" y="840440"/>
                  <a:pt x="308216" y="840440"/>
                </a:cubicBezTo>
                <a:cubicBezTo>
                  <a:pt x="265703" y="840440"/>
                  <a:pt x="231366" y="828177"/>
                  <a:pt x="206840" y="803650"/>
                </a:cubicBezTo>
                <a:cubicBezTo>
                  <a:pt x="182313" y="779124"/>
                  <a:pt x="169233" y="746422"/>
                  <a:pt x="169233" y="703909"/>
                </a:cubicBezTo>
                <a:lnTo>
                  <a:pt x="169233" y="291865"/>
                </a:lnTo>
                <a:cubicBezTo>
                  <a:pt x="169233" y="250170"/>
                  <a:pt x="181496" y="216650"/>
                  <a:pt x="206840" y="192124"/>
                </a:cubicBezTo>
                <a:cubicBezTo>
                  <a:pt x="231366" y="167597"/>
                  <a:pt x="265703" y="155334"/>
                  <a:pt x="308216" y="155334"/>
                </a:cubicBezTo>
                <a:cubicBezTo>
                  <a:pt x="350728" y="155334"/>
                  <a:pt x="385065" y="167597"/>
                  <a:pt x="408774" y="192124"/>
                </a:cubicBezTo>
                <a:cubicBezTo>
                  <a:pt x="433301" y="216650"/>
                  <a:pt x="445564" y="250170"/>
                  <a:pt x="445564" y="292682"/>
                </a:cubicBezTo>
                <a:lnTo>
                  <a:pt x="445564" y="345006"/>
                </a:lnTo>
                <a:lnTo>
                  <a:pt x="614797" y="345006"/>
                </a:lnTo>
                <a:lnTo>
                  <a:pt x="614797" y="292682"/>
                </a:lnTo>
                <a:cubicBezTo>
                  <a:pt x="614797" y="199482"/>
                  <a:pt x="587817" y="126720"/>
                  <a:pt x="534677" y="76032"/>
                </a:cubicBezTo>
                <a:cubicBezTo>
                  <a:pt x="480718" y="25344"/>
                  <a:pt x="405504" y="0"/>
                  <a:pt x="308216" y="0"/>
                </a:cubicBezTo>
                <a:cubicBezTo>
                  <a:pt x="212563" y="0"/>
                  <a:pt x="137348" y="25344"/>
                  <a:pt x="82572" y="75215"/>
                </a:cubicBezTo>
                <a:cubicBezTo>
                  <a:pt x="27797" y="125085"/>
                  <a:pt x="0" y="193759"/>
                  <a:pt x="0" y="280419"/>
                </a:cubicBezTo>
                <a:lnTo>
                  <a:pt x="0" y="715355"/>
                </a:lnTo>
                <a:close/>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
        <p:nvSpPr>
          <p:cNvPr id="36" name="Freeform 35">
            <a:extLst>
              <a:ext uri="{FF2B5EF4-FFF2-40B4-BE49-F238E27FC236}">
                <a16:creationId xmlns:a16="http://schemas.microsoft.com/office/drawing/2014/main" id="{4E88E983-7B60-CE4B-B754-E4BB88591DEB}"/>
              </a:ext>
            </a:extLst>
          </p:cNvPr>
          <p:cNvSpPr/>
          <p:nvPr/>
        </p:nvSpPr>
        <p:spPr>
          <a:xfrm>
            <a:off x="4403574" y="1705839"/>
            <a:ext cx="589753" cy="1010887"/>
          </a:xfrm>
          <a:custGeom>
            <a:avLst/>
            <a:gdLst>
              <a:gd name="connsiteX0" fmla="*/ 0 w 580459"/>
              <a:gd name="connsiteY0" fmla="*/ 661397 h 994956"/>
              <a:gd name="connsiteX1" fmla="*/ 0 w 580459"/>
              <a:gd name="connsiteY1" fmla="*/ 705544 h 994956"/>
              <a:gd name="connsiteX2" fmla="*/ 73579 w 580459"/>
              <a:gd name="connsiteY2" fmla="*/ 920560 h 994956"/>
              <a:gd name="connsiteX3" fmla="*/ 286142 w 580459"/>
              <a:gd name="connsiteY3" fmla="*/ 994957 h 994956"/>
              <a:gd name="connsiteX4" fmla="*/ 501975 w 580459"/>
              <a:gd name="connsiteY4" fmla="*/ 922195 h 994956"/>
              <a:gd name="connsiteX5" fmla="*/ 580459 w 580459"/>
              <a:gd name="connsiteY5" fmla="*/ 725983 h 994956"/>
              <a:gd name="connsiteX6" fmla="*/ 580459 w 580459"/>
              <a:gd name="connsiteY6" fmla="*/ 696551 h 994956"/>
              <a:gd name="connsiteX7" fmla="*/ 529771 w 580459"/>
              <a:gd name="connsiteY7" fmla="*/ 541217 h 994956"/>
              <a:gd name="connsiteX8" fmla="*/ 372802 w 580459"/>
              <a:gd name="connsiteY8" fmla="*/ 430031 h 994956"/>
              <a:gd name="connsiteX9" fmla="*/ 285324 w 580459"/>
              <a:gd name="connsiteY9" fmla="*/ 392423 h 994956"/>
              <a:gd name="connsiteX10" fmla="*/ 201117 w 580459"/>
              <a:gd name="connsiteY10" fmla="*/ 336012 h 994956"/>
              <a:gd name="connsiteX11" fmla="*/ 178226 w 580459"/>
              <a:gd name="connsiteY11" fmla="*/ 264886 h 994956"/>
              <a:gd name="connsiteX12" fmla="*/ 178226 w 580459"/>
              <a:gd name="connsiteY12" fmla="*/ 250170 h 994956"/>
              <a:gd name="connsiteX13" fmla="*/ 208475 w 580459"/>
              <a:gd name="connsiteY13" fmla="*/ 177408 h 994956"/>
              <a:gd name="connsiteX14" fmla="*/ 292682 w 580459"/>
              <a:gd name="connsiteY14" fmla="*/ 152064 h 994956"/>
              <a:gd name="connsiteX15" fmla="*/ 378525 w 580459"/>
              <a:gd name="connsiteY15" fmla="*/ 180678 h 994956"/>
              <a:gd name="connsiteX16" fmla="*/ 403869 w 580459"/>
              <a:gd name="connsiteY16" fmla="*/ 263251 h 994956"/>
              <a:gd name="connsiteX17" fmla="*/ 403869 w 580459"/>
              <a:gd name="connsiteY17" fmla="*/ 307398 h 994956"/>
              <a:gd name="connsiteX18" fmla="*/ 569014 w 580459"/>
              <a:gd name="connsiteY18" fmla="*/ 307398 h 994956"/>
              <a:gd name="connsiteX19" fmla="*/ 569014 w 580459"/>
              <a:gd name="connsiteY19" fmla="*/ 263251 h 994956"/>
              <a:gd name="connsiteX20" fmla="*/ 496252 w 580459"/>
              <a:gd name="connsiteY20" fmla="*/ 68674 h 994956"/>
              <a:gd name="connsiteX21" fmla="*/ 295135 w 580459"/>
              <a:gd name="connsiteY21" fmla="*/ 0 h 994956"/>
              <a:gd name="connsiteX22" fmla="*/ 86660 w 580459"/>
              <a:gd name="connsiteY22" fmla="*/ 70309 h 994956"/>
              <a:gd name="connsiteX23" fmla="*/ 9811 w 580459"/>
              <a:gd name="connsiteY23" fmla="*/ 255893 h 994956"/>
              <a:gd name="connsiteX24" fmla="*/ 9811 w 580459"/>
              <a:gd name="connsiteY24" fmla="*/ 285324 h 994956"/>
              <a:gd name="connsiteX25" fmla="*/ 59681 w 580459"/>
              <a:gd name="connsiteY25" fmla="*/ 431666 h 994956"/>
              <a:gd name="connsiteX26" fmla="*/ 211745 w 580459"/>
              <a:gd name="connsiteY26" fmla="*/ 538764 h 994956"/>
              <a:gd name="connsiteX27" fmla="*/ 296770 w 580459"/>
              <a:gd name="connsiteY27" fmla="*/ 576372 h 994956"/>
              <a:gd name="connsiteX28" fmla="*/ 384248 w 580459"/>
              <a:gd name="connsiteY28" fmla="*/ 636053 h 994956"/>
              <a:gd name="connsiteX29" fmla="*/ 410409 w 580459"/>
              <a:gd name="connsiteY29" fmla="*/ 715355 h 994956"/>
              <a:gd name="connsiteX30" fmla="*/ 410409 w 580459"/>
              <a:gd name="connsiteY30" fmla="*/ 730071 h 994956"/>
              <a:gd name="connsiteX31" fmla="*/ 377707 w 580459"/>
              <a:gd name="connsiteY31" fmla="*/ 811826 h 994956"/>
              <a:gd name="connsiteX32" fmla="*/ 286142 w 580459"/>
              <a:gd name="connsiteY32" fmla="*/ 841257 h 994956"/>
              <a:gd name="connsiteX33" fmla="*/ 165145 w 580459"/>
              <a:gd name="connsiteY33" fmla="*/ 705544 h 994956"/>
              <a:gd name="connsiteX34" fmla="*/ 165145 w 580459"/>
              <a:gd name="connsiteY34" fmla="*/ 661397 h 994956"/>
              <a:gd name="connsiteX35" fmla="*/ 0 w 580459"/>
              <a:gd name="connsiteY35" fmla="*/ 661397 h 99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80459" h="994956">
                <a:moveTo>
                  <a:pt x="0" y="661397"/>
                </a:moveTo>
                <a:lnTo>
                  <a:pt x="0" y="705544"/>
                </a:lnTo>
                <a:cubicBezTo>
                  <a:pt x="0" y="798745"/>
                  <a:pt x="24526" y="870689"/>
                  <a:pt x="73579" y="920560"/>
                </a:cubicBezTo>
                <a:cubicBezTo>
                  <a:pt x="122632" y="970430"/>
                  <a:pt x="193759" y="994957"/>
                  <a:pt x="286142" y="994957"/>
                </a:cubicBezTo>
                <a:cubicBezTo>
                  <a:pt x="377707" y="994957"/>
                  <a:pt x="449652" y="970430"/>
                  <a:pt x="501975" y="922195"/>
                </a:cubicBezTo>
                <a:cubicBezTo>
                  <a:pt x="554298" y="873142"/>
                  <a:pt x="580459" y="808555"/>
                  <a:pt x="580459" y="725983"/>
                </a:cubicBezTo>
                <a:lnTo>
                  <a:pt x="580459" y="696551"/>
                </a:lnTo>
                <a:cubicBezTo>
                  <a:pt x="580459" y="636053"/>
                  <a:pt x="563291" y="584547"/>
                  <a:pt x="529771" y="541217"/>
                </a:cubicBezTo>
                <a:cubicBezTo>
                  <a:pt x="496252" y="498705"/>
                  <a:pt x="443929" y="461097"/>
                  <a:pt x="372802" y="430031"/>
                </a:cubicBezTo>
                <a:lnTo>
                  <a:pt x="285324" y="392423"/>
                </a:lnTo>
                <a:cubicBezTo>
                  <a:pt x="244447" y="375255"/>
                  <a:pt x="216650" y="356451"/>
                  <a:pt x="201117" y="336012"/>
                </a:cubicBezTo>
                <a:cubicBezTo>
                  <a:pt x="186401" y="316391"/>
                  <a:pt x="178226" y="292682"/>
                  <a:pt x="178226" y="264886"/>
                </a:cubicBezTo>
                <a:lnTo>
                  <a:pt x="178226" y="250170"/>
                </a:lnTo>
                <a:cubicBezTo>
                  <a:pt x="178226" y="219103"/>
                  <a:pt x="188036" y="194577"/>
                  <a:pt x="208475" y="177408"/>
                </a:cubicBezTo>
                <a:cubicBezTo>
                  <a:pt x="228096" y="160240"/>
                  <a:pt x="256710" y="152064"/>
                  <a:pt x="292682" y="152064"/>
                </a:cubicBezTo>
                <a:cubicBezTo>
                  <a:pt x="332742" y="152064"/>
                  <a:pt x="361356" y="161875"/>
                  <a:pt x="378525" y="180678"/>
                </a:cubicBezTo>
                <a:cubicBezTo>
                  <a:pt x="395694" y="199482"/>
                  <a:pt x="403869" y="227279"/>
                  <a:pt x="403869" y="263251"/>
                </a:cubicBezTo>
                <a:lnTo>
                  <a:pt x="403869" y="307398"/>
                </a:lnTo>
                <a:lnTo>
                  <a:pt x="569014" y="307398"/>
                </a:lnTo>
                <a:lnTo>
                  <a:pt x="569014" y="263251"/>
                </a:lnTo>
                <a:cubicBezTo>
                  <a:pt x="569014" y="179043"/>
                  <a:pt x="544487" y="114457"/>
                  <a:pt x="496252" y="68674"/>
                </a:cubicBezTo>
                <a:cubicBezTo>
                  <a:pt x="448017" y="22891"/>
                  <a:pt x="380978" y="0"/>
                  <a:pt x="295135" y="0"/>
                </a:cubicBezTo>
                <a:cubicBezTo>
                  <a:pt x="207657" y="0"/>
                  <a:pt x="138166" y="23709"/>
                  <a:pt x="86660" y="70309"/>
                </a:cubicBezTo>
                <a:cubicBezTo>
                  <a:pt x="35155" y="116909"/>
                  <a:pt x="9811" y="179043"/>
                  <a:pt x="9811" y="255893"/>
                </a:cubicBezTo>
                <a:lnTo>
                  <a:pt x="9811" y="285324"/>
                </a:lnTo>
                <a:cubicBezTo>
                  <a:pt x="9811" y="341735"/>
                  <a:pt x="26162" y="390788"/>
                  <a:pt x="59681" y="431666"/>
                </a:cubicBezTo>
                <a:cubicBezTo>
                  <a:pt x="93201" y="472543"/>
                  <a:pt x="143889" y="508515"/>
                  <a:pt x="211745" y="538764"/>
                </a:cubicBezTo>
                <a:lnTo>
                  <a:pt x="296770" y="576372"/>
                </a:lnTo>
                <a:cubicBezTo>
                  <a:pt x="337648" y="595175"/>
                  <a:pt x="367079" y="614796"/>
                  <a:pt x="384248" y="636053"/>
                </a:cubicBezTo>
                <a:cubicBezTo>
                  <a:pt x="401416" y="657309"/>
                  <a:pt x="410409" y="683471"/>
                  <a:pt x="410409" y="715355"/>
                </a:cubicBezTo>
                <a:lnTo>
                  <a:pt x="410409" y="730071"/>
                </a:lnTo>
                <a:cubicBezTo>
                  <a:pt x="410409" y="765225"/>
                  <a:pt x="399781" y="792204"/>
                  <a:pt x="377707" y="811826"/>
                </a:cubicBezTo>
                <a:cubicBezTo>
                  <a:pt x="355634" y="831447"/>
                  <a:pt x="325384" y="841257"/>
                  <a:pt x="286142" y="841257"/>
                </a:cubicBezTo>
                <a:cubicBezTo>
                  <a:pt x="205205" y="841257"/>
                  <a:pt x="165145" y="796292"/>
                  <a:pt x="165145" y="705544"/>
                </a:cubicBezTo>
                <a:lnTo>
                  <a:pt x="165145" y="661397"/>
                </a:lnTo>
                <a:lnTo>
                  <a:pt x="0" y="661397"/>
                </a:lnTo>
                <a:close/>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
        <p:nvSpPr>
          <p:cNvPr id="37" name="Freeform 36">
            <a:extLst>
              <a:ext uri="{FF2B5EF4-FFF2-40B4-BE49-F238E27FC236}">
                <a16:creationId xmlns:a16="http://schemas.microsoft.com/office/drawing/2014/main" id="{39770598-8A22-204C-B868-59C6DBBABD51}"/>
              </a:ext>
            </a:extLst>
          </p:cNvPr>
          <p:cNvSpPr/>
          <p:nvPr/>
        </p:nvSpPr>
        <p:spPr>
          <a:xfrm>
            <a:off x="5596370" y="1724113"/>
            <a:ext cx="686938" cy="974339"/>
          </a:xfrm>
          <a:custGeom>
            <a:avLst/>
            <a:gdLst>
              <a:gd name="connsiteX0" fmla="*/ 237907 w 676112"/>
              <a:gd name="connsiteY0" fmla="*/ 0 h 958984"/>
              <a:gd name="connsiteX1" fmla="*/ 0 w 676112"/>
              <a:gd name="connsiteY1" fmla="*/ 934458 h 958984"/>
              <a:gd name="connsiteX2" fmla="*/ 0 w 676112"/>
              <a:gd name="connsiteY2" fmla="*/ 958984 h 958984"/>
              <a:gd name="connsiteX3" fmla="*/ 172503 w 676112"/>
              <a:gd name="connsiteY3" fmla="*/ 958984 h 958984"/>
              <a:gd name="connsiteX4" fmla="*/ 216650 w 676112"/>
              <a:gd name="connsiteY4" fmla="*/ 773401 h 958984"/>
              <a:gd name="connsiteX5" fmla="*/ 461097 w 676112"/>
              <a:gd name="connsiteY5" fmla="*/ 773401 h 958984"/>
              <a:gd name="connsiteX6" fmla="*/ 503610 w 676112"/>
              <a:gd name="connsiteY6" fmla="*/ 958984 h 958984"/>
              <a:gd name="connsiteX7" fmla="*/ 676113 w 676112"/>
              <a:gd name="connsiteY7" fmla="*/ 958984 h 958984"/>
              <a:gd name="connsiteX8" fmla="*/ 676113 w 676112"/>
              <a:gd name="connsiteY8" fmla="*/ 934458 h 958984"/>
              <a:gd name="connsiteX9" fmla="*/ 439024 w 676112"/>
              <a:gd name="connsiteY9" fmla="*/ 0 h 958984"/>
              <a:gd name="connsiteX10" fmla="*/ 237907 w 676112"/>
              <a:gd name="connsiteY10" fmla="*/ 0 h 958984"/>
              <a:gd name="connsiteX11" fmla="*/ 250987 w 676112"/>
              <a:gd name="connsiteY11" fmla="*/ 621337 h 958984"/>
              <a:gd name="connsiteX12" fmla="*/ 336830 w 676112"/>
              <a:gd name="connsiteY12" fmla="*/ 245265 h 958984"/>
              <a:gd name="connsiteX13" fmla="*/ 424308 w 676112"/>
              <a:gd name="connsiteY13" fmla="*/ 621337 h 958984"/>
              <a:gd name="connsiteX14" fmla="*/ 250987 w 676112"/>
              <a:gd name="connsiteY14" fmla="*/ 621337 h 95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6112" h="958984">
                <a:moveTo>
                  <a:pt x="237907" y="0"/>
                </a:moveTo>
                <a:lnTo>
                  <a:pt x="0" y="934458"/>
                </a:lnTo>
                <a:lnTo>
                  <a:pt x="0" y="958984"/>
                </a:lnTo>
                <a:lnTo>
                  <a:pt x="172503" y="958984"/>
                </a:lnTo>
                <a:lnTo>
                  <a:pt x="216650" y="773401"/>
                </a:lnTo>
                <a:lnTo>
                  <a:pt x="461097" y="773401"/>
                </a:lnTo>
                <a:lnTo>
                  <a:pt x="503610" y="958984"/>
                </a:lnTo>
                <a:lnTo>
                  <a:pt x="676113" y="958984"/>
                </a:lnTo>
                <a:lnTo>
                  <a:pt x="676113" y="934458"/>
                </a:lnTo>
                <a:lnTo>
                  <a:pt x="439024" y="0"/>
                </a:lnTo>
                <a:lnTo>
                  <a:pt x="237907" y="0"/>
                </a:lnTo>
                <a:close/>
                <a:moveTo>
                  <a:pt x="250987" y="621337"/>
                </a:moveTo>
                <a:lnTo>
                  <a:pt x="336830" y="245265"/>
                </a:lnTo>
                <a:lnTo>
                  <a:pt x="424308" y="621337"/>
                </a:lnTo>
                <a:lnTo>
                  <a:pt x="250987" y="621337"/>
                </a:lnTo>
                <a:close/>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
        <p:nvSpPr>
          <p:cNvPr id="38" name="Freeform 37">
            <a:extLst>
              <a:ext uri="{FF2B5EF4-FFF2-40B4-BE49-F238E27FC236}">
                <a16:creationId xmlns:a16="http://schemas.microsoft.com/office/drawing/2014/main" id="{4847B2D4-75A5-9D4F-9A85-266A2FCD9710}"/>
              </a:ext>
            </a:extLst>
          </p:cNvPr>
          <p:cNvSpPr/>
          <p:nvPr/>
        </p:nvSpPr>
        <p:spPr>
          <a:xfrm>
            <a:off x="5063932" y="1724113"/>
            <a:ext cx="570648" cy="974339"/>
          </a:xfrm>
          <a:custGeom>
            <a:avLst/>
            <a:gdLst>
              <a:gd name="connsiteX0" fmla="*/ 0 w 561655"/>
              <a:gd name="connsiteY0" fmla="*/ 155334 h 958984"/>
              <a:gd name="connsiteX1" fmla="*/ 0 w 561655"/>
              <a:gd name="connsiteY1" fmla="*/ 159422 h 958984"/>
              <a:gd name="connsiteX2" fmla="*/ 196212 w 561655"/>
              <a:gd name="connsiteY2" fmla="*/ 159422 h 958984"/>
              <a:gd name="connsiteX3" fmla="*/ 196212 w 561655"/>
              <a:gd name="connsiteY3" fmla="*/ 958984 h 958984"/>
              <a:gd name="connsiteX4" fmla="*/ 365444 w 561655"/>
              <a:gd name="connsiteY4" fmla="*/ 958984 h 958984"/>
              <a:gd name="connsiteX5" fmla="*/ 365444 w 561655"/>
              <a:gd name="connsiteY5" fmla="*/ 159422 h 958984"/>
              <a:gd name="connsiteX6" fmla="*/ 561656 w 561655"/>
              <a:gd name="connsiteY6" fmla="*/ 159422 h 958984"/>
              <a:gd name="connsiteX7" fmla="*/ 561656 w 561655"/>
              <a:gd name="connsiteY7" fmla="*/ 155334 h 958984"/>
              <a:gd name="connsiteX8" fmla="*/ 561656 w 561655"/>
              <a:gd name="connsiteY8" fmla="*/ 0 h 958984"/>
              <a:gd name="connsiteX9" fmla="*/ 0 w 561655"/>
              <a:gd name="connsiteY9" fmla="*/ 0 h 95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655" h="958984">
                <a:moveTo>
                  <a:pt x="0" y="155334"/>
                </a:moveTo>
                <a:lnTo>
                  <a:pt x="0" y="159422"/>
                </a:lnTo>
                <a:lnTo>
                  <a:pt x="196212" y="159422"/>
                </a:lnTo>
                <a:lnTo>
                  <a:pt x="196212" y="958984"/>
                </a:lnTo>
                <a:lnTo>
                  <a:pt x="365444" y="958984"/>
                </a:lnTo>
                <a:lnTo>
                  <a:pt x="365444" y="159422"/>
                </a:lnTo>
                <a:lnTo>
                  <a:pt x="561656" y="159422"/>
                </a:lnTo>
                <a:lnTo>
                  <a:pt x="561656" y="155334"/>
                </a:lnTo>
                <a:lnTo>
                  <a:pt x="561656" y="0"/>
                </a:lnTo>
                <a:lnTo>
                  <a:pt x="0" y="0"/>
                </a:lnTo>
                <a:close/>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
        <p:nvSpPr>
          <p:cNvPr id="39" name="Freeform 38">
            <a:extLst>
              <a:ext uri="{FF2B5EF4-FFF2-40B4-BE49-F238E27FC236}">
                <a16:creationId xmlns:a16="http://schemas.microsoft.com/office/drawing/2014/main" id="{DA31E69F-E3DC-6A45-8024-593A0667ACEE}"/>
              </a:ext>
            </a:extLst>
          </p:cNvPr>
          <p:cNvSpPr/>
          <p:nvPr/>
        </p:nvSpPr>
        <p:spPr>
          <a:xfrm>
            <a:off x="6243439" y="1724113"/>
            <a:ext cx="570648" cy="974339"/>
          </a:xfrm>
          <a:custGeom>
            <a:avLst/>
            <a:gdLst>
              <a:gd name="connsiteX0" fmla="*/ 0 w 561655"/>
              <a:gd name="connsiteY0" fmla="*/ 0 h 958984"/>
              <a:gd name="connsiteX1" fmla="*/ 0 w 561655"/>
              <a:gd name="connsiteY1" fmla="*/ 155334 h 958984"/>
              <a:gd name="connsiteX2" fmla="*/ 0 w 561655"/>
              <a:gd name="connsiteY2" fmla="*/ 159422 h 958984"/>
              <a:gd name="connsiteX3" fmla="*/ 196212 w 561655"/>
              <a:gd name="connsiteY3" fmla="*/ 159422 h 958984"/>
              <a:gd name="connsiteX4" fmla="*/ 196212 w 561655"/>
              <a:gd name="connsiteY4" fmla="*/ 958984 h 958984"/>
              <a:gd name="connsiteX5" fmla="*/ 365444 w 561655"/>
              <a:gd name="connsiteY5" fmla="*/ 958984 h 958984"/>
              <a:gd name="connsiteX6" fmla="*/ 365444 w 561655"/>
              <a:gd name="connsiteY6" fmla="*/ 159422 h 958984"/>
              <a:gd name="connsiteX7" fmla="*/ 561656 w 561655"/>
              <a:gd name="connsiteY7" fmla="*/ 159422 h 958984"/>
              <a:gd name="connsiteX8" fmla="*/ 561656 w 561655"/>
              <a:gd name="connsiteY8" fmla="*/ 0 h 958984"/>
              <a:gd name="connsiteX9" fmla="*/ 561656 w 561655"/>
              <a:gd name="connsiteY9" fmla="*/ 0 h 95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1655" h="958984">
                <a:moveTo>
                  <a:pt x="0" y="0"/>
                </a:moveTo>
                <a:lnTo>
                  <a:pt x="0" y="155334"/>
                </a:lnTo>
                <a:lnTo>
                  <a:pt x="0" y="159422"/>
                </a:lnTo>
                <a:lnTo>
                  <a:pt x="196212" y="159422"/>
                </a:lnTo>
                <a:lnTo>
                  <a:pt x="196212" y="958984"/>
                </a:lnTo>
                <a:lnTo>
                  <a:pt x="365444" y="958984"/>
                </a:lnTo>
                <a:lnTo>
                  <a:pt x="365444" y="159422"/>
                </a:lnTo>
                <a:lnTo>
                  <a:pt x="561656" y="159422"/>
                </a:lnTo>
                <a:lnTo>
                  <a:pt x="561656" y="0"/>
                </a:lnTo>
                <a:lnTo>
                  <a:pt x="561656" y="0"/>
                </a:lnTo>
                <a:close/>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
        <p:nvSpPr>
          <p:cNvPr id="40" name="Freeform 39">
            <a:extLst>
              <a:ext uri="{FF2B5EF4-FFF2-40B4-BE49-F238E27FC236}">
                <a16:creationId xmlns:a16="http://schemas.microsoft.com/office/drawing/2014/main" id="{40589313-B84F-EB47-966C-ED9642421694}"/>
              </a:ext>
            </a:extLst>
          </p:cNvPr>
          <p:cNvSpPr/>
          <p:nvPr/>
        </p:nvSpPr>
        <p:spPr>
          <a:xfrm>
            <a:off x="6927054" y="1724113"/>
            <a:ext cx="521641" cy="974339"/>
          </a:xfrm>
          <a:custGeom>
            <a:avLst/>
            <a:gdLst>
              <a:gd name="connsiteX0" fmla="*/ 0 w 513420"/>
              <a:gd name="connsiteY0" fmla="*/ 0 h 958984"/>
              <a:gd name="connsiteX1" fmla="*/ 0 w 513420"/>
              <a:gd name="connsiteY1" fmla="*/ 958984 h 958984"/>
              <a:gd name="connsiteX2" fmla="*/ 13898 w 513420"/>
              <a:gd name="connsiteY2" fmla="*/ 958984 h 958984"/>
              <a:gd name="connsiteX3" fmla="*/ 513420 w 513420"/>
              <a:gd name="connsiteY3" fmla="*/ 958984 h 958984"/>
              <a:gd name="connsiteX4" fmla="*/ 513420 w 513420"/>
              <a:gd name="connsiteY4" fmla="*/ 803650 h 958984"/>
              <a:gd name="connsiteX5" fmla="*/ 513420 w 513420"/>
              <a:gd name="connsiteY5" fmla="*/ 798745 h 958984"/>
              <a:gd name="connsiteX6" fmla="*/ 170050 w 513420"/>
              <a:gd name="connsiteY6" fmla="*/ 798745 h 958984"/>
              <a:gd name="connsiteX7" fmla="*/ 170050 w 513420"/>
              <a:gd name="connsiteY7" fmla="*/ 559203 h 958984"/>
              <a:gd name="connsiteX8" fmla="*/ 488077 w 513420"/>
              <a:gd name="connsiteY8" fmla="*/ 559203 h 958984"/>
              <a:gd name="connsiteX9" fmla="*/ 488077 w 513420"/>
              <a:gd name="connsiteY9" fmla="*/ 556751 h 958984"/>
              <a:gd name="connsiteX10" fmla="*/ 488077 w 513420"/>
              <a:gd name="connsiteY10" fmla="*/ 403051 h 958984"/>
              <a:gd name="connsiteX11" fmla="*/ 488077 w 513420"/>
              <a:gd name="connsiteY11" fmla="*/ 399781 h 958984"/>
              <a:gd name="connsiteX12" fmla="*/ 170050 w 513420"/>
              <a:gd name="connsiteY12" fmla="*/ 399781 h 958984"/>
              <a:gd name="connsiteX13" fmla="*/ 170050 w 513420"/>
              <a:gd name="connsiteY13" fmla="*/ 159422 h 958984"/>
              <a:gd name="connsiteX14" fmla="*/ 513420 w 513420"/>
              <a:gd name="connsiteY14" fmla="*/ 159422 h 958984"/>
              <a:gd name="connsiteX15" fmla="*/ 513420 w 513420"/>
              <a:gd name="connsiteY15" fmla="*/ 155334 h 958984"/>
              <a:gd name="connsiteX16" fmla="*/ 513420 w 513420"/>
              <a:gd name="connsiteY16" fmla="*/ 0 h 958984"/>
              <a:gd name="connsiteX17" fmla="*/ 13898 w 513420"/>
              <a:gd name="connsiteY17" fmla="*/ 0 h 95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3420" h="958984">
                <a:moveTo>
                  <a:pt x="0" y="0"/>
                </a:moveTo>
                <a:lnTo>
                  <a:pt x="0" y="958984"/>
                </a:lnTo>
                <a:lnTo>
                  <a:pt x="13898" y="958984"/>
                </a:lnTo>
                <a:lnTo>
                  <a:pt x="513420" y="958984"/>
                </a:lnTo>
                <a:lnTo>
                  <a:pt x="513420" y="803650"/>
                </a:lnTo>
                <a:lnTo>
                  <a:pt x="513420" y="798745"/>
                </a:lnTo>
                <a:lnTo>
                  <a:pt x="170050" y="798745"/>
                </a:lnTo>
                <a:lnTo>
                  <a:pt x="170050" y="559203"/>
                </a:lnTo>
                <a:lnTo>
                  <a:pt x="488077" y="559203"/>
                </a:lnTo>
                <a:lnTo>
                  <a:pt x="488077" y="556751"/>
                </a:lnTo>
                <a:lnTo>
                  <a:pt x="488077" y="403051"/>
                </a:lnTo>
                <a:lnTo>
                  <a:pt x="488077" y="399781"/>
                </a:lnTo>
                <a:lnTo>
                  <a:pt x="170050" y="399781"/>
                </a:lnTo>
                <a:lnTo>
                  <a:pt x="170050" y="159422"/>
                </a:lnTo>
                <a:lnTo>
                  <a:pt x="513420" y="159422"/>
                </a:lnTo>
                <a:lnTo>
                  <a:pt x="513420" y="155334"/>
                </a:lnTo>
                <a:lnTo>
                  <a:pt x="513420" y="0"/>
                </a:lnTo>
                <a:lnTo>
                  <a:pt x="13898" y="0"/>
                </a:lnTo>
                <a:close/>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
        <p:nvSpPr>
          <p:cNvPr id="41" name="Freeform 40">
            <a:extLst>
              <a:ext uri="{FF2B5EF4-FFF2-40B4-BE49-F238E27FC236}">
                <a16:creationId xmlns:a16="http://schemas.microsoft.com/office/drawing/2014/main" id="{61D0062C-A5E6-B645-995B-705A8FAD963C}"/>
              </a:ext>
            </a:extLst>
          </p:cNvPr>
          <p:cNvSpPr/>
          <p:nvPr/>
        </p:nvSpPr>
        <p:spPr>
          <a:xfrm>
            <a:off x="3741555" y="1236529"/>
            <a:ext cx="161974" cy="2273458"/>
          </a:xfrm>
          <a:custGeom>
            <a:avLst/>
            <a:gdLst>
              <a:gd name="connsiteX0" fmla="*/ 0 w 159421"/>
              <a:gd name="connsiteY0" fmla="*/ 0 h 2237630"/>
              <a:gd name="connsiteX1" fmla="*/ 159422 w 159421"/>
              <a:gd name="connsiteY1" fmla="*/ 0 h 2237630"/>
              <a:gd name="connsiteX2" fmla="*/ 159422 w 159421"/>
              <a:gd name="connsiteY2" fmla="*/ 2237630 h 2237630"/>
              <a:gd name="connsiteX3" fmla="*/ 0 w 159421"/>
              <a:gd name="connsiteY3" fmla="*/ 2237630 h 2237630"/>
            </a:gdLst>
            <a:ahLst/>
            <a:cxnLst>
              <a:cxn ang="0">
                <a:pos x="connsiteX0" y="connsiteY0"/>
              </a:cxn>
              <a:cxn ang="0">
                <a:pos x="connsiteX1" y="connsiteY1"/>
              </a:cxn>
              <a:cxn ang="0">
                <a:pos x="connsiteX2" y="connsiteY2"/>
              </a:cxn>
              <a:cxn ang="0">
                <a:pos x="connsiteX3" y="connsiteY3"/>
              </a:cxn>
            </a:cxnLst>
            <a:rect l="l" t="t" r="r" b="b"/>
            <a:pathLst>
              <a:path w="159421" h="2237630">
                <a:moveTo>
                  <a:pt x="0" y="0"/>
                </a:moveTo>
                <a:lnTo>
                  <a:pt x="159422" y="0"/>
                </a:lnTo>
                <a:lnTo>
                  <a:pt x="159422" y="2237630"/>
                </a:lnTo>
                <a:lnTo>
                  <a:pt x="0" y="2237630"/>
                </a:lnTo>
                <a:close/>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
        <p:nvSpPr>
          <p:cNvPr id="42" name="Freeform 41">
            <a:extLst>
              <a:ext uri="{FF2B5EF4-FFF2-40B4-BE49-F238E27FC236}">
                <a16:creationId xmlns:a16="http://schemas.microsoft.com/office/drawing/2014/main" id="{540137FB-C5A8-1A4A-85A1-B394F157FCA8}"/>
              </a:ext>
            </a:extLst>
          </p:cNvPr>
          <p:cNvSpPr/>
          <p:nvPr/>
        </p:nvSpPr>
        <p:spPr>
          <a:xfrm>
            <a:off x="4563056" y="5621470"/>
            <a:ext cx="8306" cy="161974"/>
          </a:xfrm>
          <a:custGeom>
            <a:avLst/>
            <a:gdLst>
              <a:gd name="connsiteX0" fmla="*/ 0 w 8175"/>
              <a:gd name="connsiteY0" fmla="*/ 0 h 159421"/>
              <a:gd name="connsiteX1" fmla="*/ 0 w 8175"/>
              <a:gd name="connsiteY1" fmla="*/ 159422 h 159421"/>
            </a:gdLst>
            <a:ahLst/>
            <a:cxnLst>
              <a:cxn ang="0">
                <a:pos x="connsiteX0" y="connsiteY0"/>
              </a:cxn>
              <a:cxn ang="0">
                <a:pos x="connsiteX1" y="connsiteY1"/>
              </a:cxn>
            </a:cxnLst>
            <a:rect l="l" t="t" r="r" b="b"/>
            <a:pathLst>
              <a:path w="8175" h="159421">
                <a:moveTo>
                  <a:pt x="0" y="0"/>
                </a:moveTo>
                <a:lnTo>
                  <a:pt x="0" y="159422"/>
                </a:lnTo>
              </a:path>
            </a:pathLst>
          </a:custGeom>
          <a:ln w="8164" cap="flat">
            <a:noFill/>
            <a:prstDash val="solid"/>
            <a:miter/>
          </a:ln>
        </p:spPr>
        <p:txBody>
          <a:bodyPr rtlCol="0" anchor="ctr"/>
          <a:lstStyle/>
          <a:p>
            <a:endParaRPr lang="en-GB">
              <a:latin typeface="Unica 77 LL" panose="020B0504010101010104" pitchFamily="34" charset="77"/>
            </a:endParaRPr>
          </a:p>
        </p:txBody>
      </p:sp>
      <p:sp>
        <p:nvSpPr>
          <p:cNvPr id="43" name="Freeform 42">
            <a:extLst>
              <a:ext uri="{FF2B5EF4-FFF2-40B4-BE49-F238E27FC236}">
                <a16:creationId xmlns:a16="http://schemas.microsoft.com/office/drawing/2014/main" id="{63BC2ADF-0D07-9846-8057-D6FA2E928EFC}"/>
              </a:ext>
            </a:extLst>
          </p:cNvPr>
          <p:cNvSpPr/>
          <p:nvPr/>
        </p:nvSpPr>
        <p:spPr>
          <a:xfrm>
            <a:off x="8288470" y="3509987"/>
            <a:ext cx="161974" cy="2111483"/>
          </a:xfrm>
          <a:custGeom>
            <a:avLst/>
            <a:gdLst>
              <a:gd name="connsiteX0" fmla="*/ 159422 w 159421"/>
              <a:gd name="connsiteY0" fmla="*/ 2078208 h 2078208"/>
              <a:gd name="connsiteX1" fmla="*/ 159422 w 159421"/>
              <a:gd name="connsiteY1" fmla="*/ 0 h 2078208"/>
              <a:gd name="connsiteX2" fmla="*/ 0 w 159421"/>
              <a:gd name="connsiteY2" fmla="*/ 0 h 2078208"/>
              <a:gd name="connsiteX3" fmla="*/ 0 w 159421"/>
              <a:gd name="connsiteY3" fmla="*/ 2078208 h 2078208"/>
            </a:gdLst>
            <a:ahLst/>
            <a:cxnLst>
              <a:cxn ang="0">
                <a:pos x="connsiteX0" y="connsiteY0"/>
              </a:cxn>
              <a:cxn ang="0">
                <a:pos x="connsiteX1" y="connsiteY1"/>
              </a:cxn>
              <a:cxn ang="0">
                <a:pos x="connsiteX2" y="connsiteY2"/>
              </a:cxn>
              <a:cxn ang="0">
                <a:pos x="connsiteX3" y="connsiteY3"/>
              </a:cxn>
            </a:cxnLst>
            <a:rect l="l" t="t" r="r" b="b"/>
            <a:pathLst>
              <a:path w="159421" h="2078208">
                <a:moveTo>
                  <a:pt x="159422" y="2078208"/>
                </a:moveTo>
                <a:lnTo>
                  <a:pt x="159422" y="0"/>
                </a:lnTo>
                <a:lnTo>
                  <a:pt x="0" y="0"/>
                </a:lnTo>
                <a:lnTo>
                  <a:pt x="0" y="2078208"/>
                </a:lnTo>
              </a:path>
            </a:pathLst>
          </a:custGeom>
          <a:solidFill>
            <a:srgbClr val="FFFFFF"/>
          </a:solidFill>
          <a:ln w="8164" cap="flat">
            <a:noFill/>
            <a:prstDash val="solid"/>
            <a:miter/>
          </a:ln>
        </p:spPr>
        <p:txBody>
          <a:bodyPr rtlCol="0" anchor="ctr"/>
          <a:lstStyle/>
          <a:p>
            <a:endParaRPr lang="en-GB">
              <a:latin typeface="Unica 77 LL" panose="020B0504010101010104" pitchFamily="34" charset="77"/>
            </a:endParaRPr>
          </a:p>
        </p:txBody>
      </p:sp>
    </p:spTree>
    <p:extLst>
      <p:ext uri="{BB962C8B-B14F-4D97-AF65-F5344CB8AC3E}">
        <p14:creationId xmlns:p14="http://schemas.microsoft.com/office/powerpoint/2010/main" val="572667570"/>
      </p:ext>
    </p:extLst>
  </p:cSld>
  <p:clrMapOvr>
    <a:masterClrMapping/>
  </p:clrMapOvr>
  <p:transition spd="slow">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1000"/>
                                  </p:stCondLst>
                                  <p:childTnLst>
                                    <p:set>
                                      <p:cBhvr>
                                        <p:cTn id="6" dur="1" fill="hold">
                                          <p:stCondLst>
                                            <p:cond delay="0"/>
                                          </p:stCondLst>
                                        </p:cTn>
                                        <p:tgtEl>
                                          <p:spTgt spid="31"/>
                                        </p:tgtEl>
                                        <p:attrNameLst>
                                          <p:attrName>style.visibility</p:attrName>
                                        </p:attrNameLst>
                                      </p:cBhvr>
                                      <p:to>
                                        <p:strVal val="visible"/>
                                      </p:to>
                                    </p:set>
                                    <p:animEffect transition="in" filter="wipe(right)">
                                      <p:cBhvr>
                                        <p:cTn id="7" dur="500"/>
                                        <p:tgtEl>
                                          <p:spTgt spid="31"/>
                                        </p:tgtEl>
                                      </p:cBhvr>
                                    </p:animEffect>
                                  </p:childTnLst>
                                </p:cTn>
                              </p:par>
                              <p:par>
                                <p:cTn id="8" presetID="22" presetClass="entr" presetSubtype="8" fill="hold" grpId="0" nodeType="withEffect">
                                  <p:stCondLst>
                                    <p:cond delay="1000"/>
                                  </p:stCondLst>
                                  <p:childTnLst>
                                    <p:set>
                                      <p:cBhvr>
                                        <p:cTn id="9" dur="1" fill="hold">
                                          <p:stCondLst>
                                            <p:cond delay="0"/>
                                          </p:stCondLst>
                                        </p:cTn>
                                        <p:tgtEl>
                                          <p:spTgt spid="33"/>
                                        </p:tgtEl>
                                        <p:attrNameLst>
                                          <p:attrName>style.visibility</p:attrName>
                                        </p:attrNameLst>
                                      </p:cBhvr>
                                      <p:to>
                                        <p:strVal val="visible"/>
                                      </p:to>
                                    </p:set>
                                    <p:animEffect transition="in" filter="wipe(left)">
                                      <p:cBhvr>
                                        <p:cTn id="10" dur="500"/>
                                        <p:tgtEl>
                                          <p:spTgt spid="33"/>
                                        </p:tgtEl>
                                      </p:cBhvr>
                                    </p:animEffect>
                                  </p:childTnLst>
                                </p:cTn>
                              </p:par>
                              <p:par>
                                <p:cTn id="11" presetID="22" presetClass="entr" presetSubtype="1" fill="hold" grpId="0" nodeType="withEffect">
                                  <p:stCondLst>
                                    <p:cond delay="1400"/>
                                  </p:stCondLst>
                                  <p:childTnLst>
                                    <p:set>
                                      <p:cBhvr>
                                        <p:cTn id="12" dur="1" fill="hold">
                                          <p:stCondLst>
                                            <p:cond delay="0"/>
                                          </p:stCondLst>
                                        </p:cTn>
                                        <p:tgtEl>
                                          <p:spTgt spid="41"/>
                                        </p:tgtEl>
                                        <p:attrNameLst>
                                          <p:attrName>style.visibility</p:attrName>
                                        </p:attrNameLst>
                                      </p:cBhvr>
                                      <p:to>
                                        <p:strVal val="visible"/>
                                      </p:to>
                                    </p:set>
                                    <p:animEffect transition="in" filter="wipe(up)">
                                      <p:cBhvr>
                                        <p:cTn id="13" dur="500"/>
                                        <p:tgtEl>
                                          <p:spTgt spid="41"/>
                                        </p:tgtEl>
                                      </p:cBhvr>
                                    </p:animEffect>
                                  </p:childTnLst>
                                </p:cTn>
                              </p:par>
                              <p:par>
                                <p:cTn id="14" presetID="22" presetClass="entr" presetSubtype="4" fill="hold" grpId="0" nodeType="withEffect">
                                  <p:stCondLst>
                                    <p:cond delay="1400"/>
                                  </p:stCondLst>
                                  <p:childTnLst>
                                    <p:set>
                                      <p:cBhvr>
                                        <p:cTn id="15" dur="1" fill="hold">
                                          <p:stCondLst>
                                            <p:cond delay="0"/>
                                          </p:stCondLst>
                                        </p:cTn>
                                        <p:tgtEl>
                                          <p:spTgt spid="43"/>
                                        </p:tgtEl>
                                        <p:attrNameLst>
                                          <p:attrName>style.visibility</p:attrName>
                                        </p:attrNameLst>
                                      </p:cBhvr>
                                      <p:to>
                                        <p:strVal val="visible"/>
                                      </p:to>
                                    </p:set>
                                    <p:animEffect transition="in" filter="wipe(down)">
                                      <p:cBhvr>
                                        <p:cTn id="16" dur="500"/>
                                        <p:tgtEl>
                                          <p:spTgt spid="43"/>
                                        </p:tgtEl>
                                      </p:cBhvr>
                                    </p:animEffect>
                                  </p:childTnLst>
                                </p:cTn>
                              </p:par>
                              <p:par>
                                <p:cTn id="17" presetID="22" presetClass="entr" presetSubtype="2" fill="hold" grpId="0" nodeType="withEffect">
                                  <p:stCondLst>
                                    <p:cond delay="1800"/>
                                  </p:stCondLst>
                                  <p:childTnLst>
                                    <p:set>
                                      <p:cBhvr>
                                        <p:cTn id="18" dur="1" fill="hold">
                                          <p:stCondLst>
                                            <p:cond delay="0"/>
                                          </p:stCondLst>
                                        </p:cTn>
                                        <p:tgtEl>
                                          <p:spTgt spid="32"/>
                                        </p:tgtEl>
                                        <p:attrNameLst>
                                          <p:attrName>style.visibility</p:attrName>
                                        </p:attrNameLst>
                                      </p:cBhvr>
                                      <p:to>
                                        <p:strVal val="visible"/>
                                      </p:to>
                                    </p:set>
                                    <p:animEffect transition="in" filter="wipe(right)">
                                      <p:cBhvr>
                                        <p:cTn id="19" dur="500"/>
                                        <p:tgtEl>
                                          <p:spTgt spid="32"/>
                                        </p:tgtEl>
                                      </p:cBhvr>
                                    </p:animEffect>
                                  </p:childTnLst>
                                </p:cTn>
                              </p:par>
                              <p:par>
                                <p:cTn id="20" presetID="10" presetClass="entr" presetSubtype="0" fill="hold" grpId="0" nodeType="withEffect">
                                  <p:stCondLst>
                                    <p:cond delay="2000"/>
                                  </p:stCondLst>
                                  <p:childTnLst>
                                    <p:set>
                                      <p:cBhvr>
                                        <p:cTn id="21" dur="1" fill="hold">
                                          <p:stCondLst>
                                            <p:cond delay="0"/>
                                          </p:stCondLst>
                                        </p:cTn>
                                        <p:tgtEl>
                                          <p:spTgt spid="36"/>
                                        </p:tgtEl>
                                        <p:attrNameLst>
                                          <p:attrName>style.visibility</p:attrName>
                                        </p:attrNameLst>
                                      </p:cBhvr>
                                      <p:to>
                                        <p:strVal val="visible"/>
                                      </p:to>
                                    </p:set>
                                    <p:animEffect transition="in" filter="fade">
                                      <p:cBhvr>
                                        <p:cTn id="22" dur="500"/>
                                        <p:tgtEl>
                                          <p:spTgt spid="36"/>
                                        </p:tgtEl>
                                      </p:cBhvr>
                                    </p:animEffect>
                                  </p:childTnLst>
                                </p:cTn>
                              </p:par>
                              <p:par>
                                <p:cTn id="23" presetID="10" presetClass="entr" presetSubtype="0" fill="hold" grpId="0" nodeType="withEffect">
                                  <p:stCondLst>
                                    <p:cond delay="2200"/>
                                  </p:stCondLst>
                                  <p:childTnLst>
                                    <p:set>
                                      <p:cBhvr>
                                        <p:cTn id="24" dur="1" fill="hold">
                                          <p:stCondLst>
                                            <p:cond delay="0"/>
                                          </p:stCondLst>
                                        </p:cTn>
                                        <p:tgtEl>
                                          <p:spTgt spid="38"/>
                                        </p:tgtEl>
                                        <p:attrNameLst>
                                          <p:attrName>style.visibility</p:attrName>
                                        </p:attrNameLst>
                                      </p:cBhvr>
                                      <p:to>
                                        <p:strVal val="visible"/>
                                      </p:to>
                                    </p:set>
                                    <p:animEffect transition="in" filter="fade">
                                      <p:cBhvr>
                                        <p:cTn id="25" dur="500"/>
                                        <p:tgtEl>
                                          <p:spTgt spid="38"/>
                                        </p:tgtEl>
                                      </p:cBhvr>
                                    </p:animEffect>
                                  </p:childTnLst>
                                </p:cTn>
                              </p:par>
                              <p:par>
                                <p:cTn id="26" presetID="10" presetClass="entr" presetSubtype="0" fill="hold" grpId="0" nodeType="withEffect">
                                  <p:stCondLst>
                                    <p:cond delay="2400"/>
                                  </p:stCondLst>
                                  <p:childTnLst>
                                    <p:set>
                                      <p:cBhvr>
                                        <p:cTn id="27" dur="1" fill="hold">
                                          <p:stCondLst>
                                            <p:cond delay="0"/>
                                          </p:stCondLst>
                                        </p:cTn>
                                        <p:tgtEl>
                                          <p:spTgt spid="37"/>
                                        </p:tgtEl>
                                        <p:attrNameLst>
                                          <p:attrName>style.visibility</p:attrName>
                                        </p:attrNameLst>
                                      </p:cBhvr>
                                      <p:to>
                                        <p:strVal val="visible"/>
                                      </p:to>
                                    </p:set>
                                    <p:animEffect transition="in" filter="fade">
                                      <p:cBhvr>
                                        <p:cTn id="28" dur="500"/>
                                        <p:tgtEl>
                                          <p:spTgt spid="37"/>
                                        </p:tgtEl>
                                      </p:cBhvr>
                                    </p:animEffect>
                                  </p:childTnLst>
                                </p:cTn>
                              </p:par>
                              <p:par>
                                <p:cTn id="29" presetID="10" presetClass="entr" presetSubtype="0" fill="hold" grpId="0" nodeType="withEffect">
                                  <p:stCondLst>
                                    <p:cond delay="2600"/>
                                  </p:stCondLst>
                                  <p:childTnLst>
                                    <p:set>
                                      <p:cBhvr>
                                        <p:cTn id="30" dur="1" fill="hold">
                                          <p:stCondLst>
                                            <p:cond delay="0"/>
                                          </p:stCondLst>
                                        </p:cTn>
                                        <p:tgtEl>
                                          <p:spTgt spid="39"/>
                                        </p:tgtEl>
                                        <p:attrNameLst>
                                          <p:attrName>style.visibility</p:attrName>
                                        </p:attrNameLst>
                                      </p:cBhvr>
                                      <p:to>
                                        <p:strVal val="visible"/>
                                      </p:to>
                                    </p:set>
                                    <p:animEffect transition="in" filter="fade">
                                      <p:cBhvr>
                                        <p:cTn id="31" dur="500"/>
                                        <p:tgtEl>
                                          <p:spTgt spid="39"/>
                                        </p:tgtEl>
                                      </p:cBhvr>
                                    </p:animEffect>
                                  </p:childTnLst>
                                </p:cTn>
                              </p:par>
                              <p:par>
                                <p:cTn id="32" presetID="10" presetClass="entr" presetSubtype="0" fill="hold" grpId="0" nodeType="withEffect">
                                  <p:stCondLst>
                                    <p:cond delay="2800"/>
                                  </p:stCondLst>
                                  <p:childTnLst>
                                    <p:set>
                                      <p:cBhvr>
                                        <p:cTn id="33" dur="1" fill="hold">
                                          <p:stCondLst>
                                            <p:cond delay="0"/>
                                          </p:stCondLst>
                                        </p:cTn>
                                        <p:tgtEl>
                                          <p:spTgt spid="40"/>
                                        </p:tgtEl>
                                        <p:attrNameLst>
                                          <p:attrName>style.visibility</p:attrName>
                                        </p:attrNameLst>
                                      </p:cBhvr>
                                      <p:to>
                                        <p:strVal val="visible"/>
                                      </p:to>
                                    </p:set>
                                    <p:animEffect transition="in" filter="fade">
                                      <p:cBhvr>
                                        <p:cTn id="34" dur="500"/>
                                        <p:tgtEl>
                                          <p:spTgt spid="40"/>
                                        </p:tgtEl>
                                      </p:cBhvr>
                                    </p:animEffect>
                                  </p:childTnLst>
                                </p:cTn>
                              </p:par>
                              <p:par>
                                <p:cTn id="35" presetID="10" presetClass="entr" presetSubtype="0" fill="hold" grpId="0" nodeType="withEffect">
                                  <p:stCondLst>
                                    <p:cond delay="3000"/>
                                  </p:stCondLst>
                                  <p:childTnLst>
                                    <p:set>
                                      <p:cBhvr>
                                        <p:cTn id="36" dur="1" fill="hold">
                                          <p:stCondLst>
                                            <p:cond delay="0"/>
                                          </p:stCondLst>
                                        </p:cTn>
                                        <p:tgtEl>
                                          <p:spTgt spid="24"/>
                                        </p:tgtEl>
                                        <p:attrNameLst>
                                          <p:attrName>style.visibility</p:attrName>
                                        </p:attrNameLst>
                                      </p:cBhvr>
                                      <p:to>
                                        <p:strVal val="visible"/>
                                      </p:to>
                                    </p:set>
                                    <p:animEffect transition="in" filter="fade">
                                      <p:cBhvr>
                                        <p:cTn id="37" dur="500"/>
                                        <p:tgtEl>
                                          <p:spTgt spid="24"/>
                                        </p:tgtEl>
                                      </p:cBhvr>
                                    </p:animEffect>
                                  </p:childTnLst>
                                </p:cTn>
                              </p:par>
                              <p:par>
                                <p:cTn id="38" presetID="10" presetClass="entr" presetSubtype="0" fill="hold" grpId="0" nodeType="withEffect">
                                  <p:stCondLst>
                                    <p:cond delay="3200"/>
                                  </p:stCondLst>
                                  <p:childTnLst>
                                    <p:set>
                                      <p:cBhvr>
                                        <p:cTn id="39" dur="1" fill="hold">
                                          <p:stCondLst>
                                            <p:cond delay="0"/>
                                          </p:stCondLst>
                                        </p:cTn>
                                        <p:tgtEl>
                                          <p:spTgt spid="34"/>
                                        </p:tgtEl>
                                        <p:attrNameLst>
                                          <p:attrName>style.visibility</p:attrName>
                                        </p:attrNameLst>
                                      </p:cBhvr>
                                      <p:to>
                                        <p:strVal val="visible"/>
                                      </p:to>
                                    </p:set>
                                    <p:animEffect transition="in" filter="fade">
                                      <p:cBhvr>
                                        <p:cTn id="40" dur="500"/>
                                        <p:tgtEl>
                                          <p:spTgt spid="34"/>
                                        </p:tgtEl>
                                      </p:cBhvr>
                                    </p:animEffect>
                                  </p:childTnLst>
                                </p:cTn>
                              </p:par>
                              <p:par>
                                <p:cTn id="41" presetID="10" presetClass="entr" presetSubtype="0" fill="hold" grpId="0" nodeType="withEffect">
                                  <p:stCondLst>
                                    <p:cond delay="3400"/>
                                  </p:stCondLst>
                                  <p:childTnLst>
                                    <p:set>
                                      <p:cBhvr>
                                        <p:cTn id="42" dur="1" fill="hold">
                                          <p:stCondLst>
                                            <p:cond delay="0"/>
                                          </p:stCondLst>
                                        </p:cTn>
                                        <p:tgtEl>
                                          <p:spTgt spid="35"/>
                                        </p:tgtEl>
                                        <p:attrNameLst>
                                          <p:attrName>style.visibility</p:attrName>
                                        </p:attrNameLst>
                                      </p:cBhvr>
                                      <p:to>
                                        <p:strVal val="visible"/>
                                      </p:to>
                                    </p:set>
                                    <p:animEffect transition="in" filter="fade">
                                      <p:cBhvr>
                                        <p:cTn id="43" dur="500"/>
                                        <p:tgtEl>
                                          <p:spTgt spid="35"/>
                                        </p:tgtEl>
                                      </p:cBhvr>
                                    </p:animEffect>
                                  </p:childTnLst>
                                </p:cTn>
                              </p:par>
                              <p:par>
                                <p:cTn id="44" presetID="10" presetClass="entr" presetSubtype="0" fill="hold" grpId="0" nodeType="withEffect">
                                  <p:stCondLst>
                                    <p:cond delay="3600"/>
                                  </p:stCondLst>
                                  <p:childTnLst>
                                    <p:set>
                                      <p:cBhvr>
                                        <p:cTn id="45" dur="1" fill="hold">
                                          <p:stCondLst>
                                            <p:cond delay="0"/>
                                          </p:stCondLst>
                                        </p:cTn>
                                        <p:tgtEl>
                                          <p:spTgt spid="27"/>
                                        </p:tgtEl>
                                        <p:attrNameLst>
                                          <p:attrName>style.visibility</p:attrName>
                                        </p:attrNameLst>
                                      </p:cBhvr>
                                      <p:to>
                                        <p:strVal val="visible"/>
                                      </p:to>
                                    </p:set>
                                    <p:animEffect transition="in" filter="fade">
                                      <p:cBhvr>
                                        <p:cTn id="46" dur="500"/>
                                        <p:tgtEl>
                                          <p:spTgt spid="27"/>
                                        </p:tgtEl>
                                      </p:cBhvr>
                                    </p:animEffect>
                                  </p:childTnLst>
                                </p:cTn>
                              </p:par>
                              <p:par>
                                <p:cTn id="47" presetID="10" presetClass="entr" presetSubtype="0" fill="hold" grpId="0" nodeType="withEffect">
                                  <p:stCondLst>
                                    <p:cond delay="3800"/>
                                  </p:stCondLst>
                                  <p:childTnLst>
                                    <p:set>
                                      <p:cBhvr>
                                        <p:cTn id="48" dur="1" fill="hold">
                                          <p:stCondLst>
                                            <p:cond delay="0"/>
                                          </p:stCondLst>
                                        </p:cTn>
                                        <p:tgtEl>
                                          <p:spTgt spid="28"/>
                                        </p:tgtEl>
                                        <p:attrNameLst>
                                          <p:attrName>style.visibility</p:attrName>
                                        </p:attrNameLst>
                                      </p:cBhvr>
                                      <p:to>
                                        <p:strVal val="visible"/>
                                      </p:to>
                                    </p:set>
                                    <p:animEffect transition="in" filter="fade">
                                      <p:cBhvr>
                                        <p:cTn id="49" dur="500"/>
                                        <p:tgtEl>
                                          <p:spTgt spid="28"/>
                                        </p:tgtEl>
                                      </p:cBhvr>
                                    </p:animEffect>
                                  </p:childTnLst>
                                </p:cTn>
                              </p:par>
                              <p:par>
                                <p:cTn id="50" presetID="10" presetClass="entr" presetSubtype="0" fill="hold" grpId="0" nodeType="withEffect">
                                  <p:stCondLst>
                                    <p:cond delay="4000"/>
                                  </p:stCondLst>
                                  <p:childTnLst>
                                    <p:set>
                                      <p:cBhvr>
                                        <p:cTn id="51" dur="1" fill="hold">
                                          <p:stCondLst>
                                            <p:cond delay="0"/>
                                          </p:stCondLst>
                                        </p:cTn>
                                        <p:tgtEl>
                                          <p:spTgt spid="29"/>
                                        </p:tgtEl>
                                        <p:attrNameLst>
                                          <p:attrName>style.visibility</p:attrName>
                                        </p:attrNameLst>
                                      </p:cBhvr>
                                      <p:to>
                                        <p:strVal val="visible"/>
                                      </p:to>
                                    </p:set>
                                    <p:animEffect transition="in" filter="fade">
                                      <p:cBhvr>
                                        <p:cTn id="52" dur="500"/>
                                        <p:tgtEl>
                                          <p:spTgt spid="29"/>
                                        </p:tgtEl>
                                      </p:cBhvr>
                                    </p:animEffect>
                                  </p:childTnLst>
                                </p:cTn>
                              </p:par>
                              <p:par>
                                <p:cTn id="53" presetID="10" presetClass="entr" presetSubtype="0" fill="hold" grpId="0" nodeType="withEffect">
                                  <p:stCondLst>
                                    <p:cond delay="4200"/>
                                  </p:stCondLst>
                                  <p:childTnLst>
                                    <p:set>
                                      <p:cBhvr>
                                        <p:cTn id="54" dur="1" fill="hold">
                                          <p:stCondLst>
                                            <p:cond delay="0"/>
                                          </p:stCondLst>
                                        </p:cTn>
                                        <p:tgtEl>
                                          <p:spTgt spid="30"/>
                                        </p:tgtEl>
                                        <p:attrNameLst>
                                          <p:attrName>style.visibility</p:attrName>
                                        </p:attrNameLst>
                                      </p:cBhvr>
                                      <p:to>
                                        <p:strVal val="visible"/>
                                      </p:to>
                                    </p:set>
                                    <p:animEffect transition="in" filter="fade">
                                      <p:cBhvr>
                                        <p:cTn id="55"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4632"/>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9480414-DB75-6A46-980F-65118E7D3E84}"/>
              </a:ext>
            </a:extLst>
          </p:cNvPr>
          <p:cNvSpPr>
            <a:spLocks noGrp="1"/>
          </p:cNvSpPr>
          <p:nvPr>
            <p:ph type="body" sz="quarter" idx="14"/>
          </p:nvPr>
        </p:nvSpPr>
        <p:spPr/>
        <p:txBody>
          <a:bodyPr/>
          <a:lstStyle/>
          <a:p>
            <a:pPr algn="ctr"/>
            <a:r>
              <a:rPr lang="en-GB">
                <a:solidFill>
                  <a:srgbClr val="FFFFFF"/>
                </a:solidFill>
              </a:rPr>
              <a:t>Public-private partnership</a:t>
            </a:r>
          </a:p>
        </p:txBody>
      </p:sp>
      <p:grpSp>
        <p:nvGrpSpPr>
          <p:cNvPr id="30" name="Gruppe 29">
            <a:extLst>
              <a:ext uri="{FF2B5EF4-FFF2-40B4-BE49-F238E27FC236}">
                <a16:creationId xmlns:a16="http://schemas.microsoft.com/office/drawing/2014/main" id="{BCF44DF2-65E5-EA0B-81E0-6FDB3431DB45}"/>
              </a:ext>
            </a:extLst>
          </p:cNvPr>
          <p:cNvGrpSpPr/>
          <p:nvPr/>
        </p:nvGrpSpPr>
        <p:grpSpPr>
          <a:xfrm>
            <a:off x="351697" y="1118482"/>
            <a:ext cx="11566517" cy="648304"/>
            <a:chOff x="351697" y="1118482"/>
            <a:chExt cx="11566517" cy="648304"/>
          </a:xfrm>
        </p:grpSpPr>
        <p:sp>
          <p:nvSpPr>
            <p:cNvPr id="53" name="Freeform 52">
              <a:extLst>
                <a:ext uri="{FF2B5EF4-FFF2-40B4-BE49-F238E27FC236}">
                  <a16:creationId xmlns:a16="http://schemas.microsoft.com/office/drawing/2014/main" id="{E4FFA86E-43F7-5944-A5B8-67605B8DEC86}"/>
                </a:ext>
              </a:extLst>
            </p:cNvPr>
            <p:cNvSpPr/>
            <p:nvPr/>
          </p:nvSpPr>
          <p:spPr>
            <a:xfrm flipV="1">
              <a:off x="396721" y="1415663"/>
              <a:ext cx="11521493" cy="45719"/>
            </a:xfrm>
            <a:custGeom>
              <a:avLst/>
              <a:gdLst>
                <a:gd name="connsiteX0" fmla="*/ 0 w 11372850"/>
                <a:gd name="connsiteY0" fmla="*/ 0 h 6350"/>
                <a:gd name="connsiteX1" fmla="*/ 11372850 w 11372850"/>
                <a:gd name="connsiteY1" fmla="*/ 0 h 6350"/>
              </a:gdLst>
              <a:ahLst/>
              <a:cxnLst>
                <a:cxn ang="0">
                  <a:pos x="connsiteX0" y="connsiteY0"/>
                </a:cxn>
                <a:cxn ang="0">
                  <a:pos x="connsiteX1" y="connsiteY1"/>
                </a:cxn>
              </a:cxnLst>
              <a:rect l="l" t="t" r="r" b="b"/>
              <a:pathLst>
                <a:path w="11372850" h="6350">
                  <a:moveTo>
                    <a:pt x="0" y="0"/>
                  </a:moveTo>
                  <a:lnTo>
                    <a:pt x="11372850" y="0"/>
                  </a:lnTo>
                </a:path>
              </a:pathLst>
            </a:custGeom>
            <a:ln w="3810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A77E"/>
                </a:solidFill>
                <a:effectLst/>
                <a:uLnTx/>
                <a:uFillTx/>
                <a:latin typeface="Unica 77 LL TT"/>
                <a:ea typeface="+mn-ea"/>
                <a:cs typeface="+mn-cs"/>
              </a:endParaRPr>
            </a:p>
          </p:txBody>
        </p:sp>
        <p:sp>
          <p:nvSpPr>
            <p:cNvPr id="54" name="Freeform 53">
              <a:extLst>
                <a:ext uri="{FF2B5EF4-FFF2-40B4-BE49-F238E27FC236}">
                  <a16:creationId xmlns:a16="http://schemas.microsoft.com/office/drawing/2014/main" id="{EDADB2A5-C77A-1D48-A2FA-75A464F8E15B}"/>
                </a:ext>
              </a:extLst>
            </p:cNvPr>
            <p:cNvSpPr/>
            <p:nvPr/>
          </p:nvSpPr>
          <p:spPr>
            <a:xfrm>
              <a:off x="377478" y="1442332"/>
              <a:ext cx="6414" cy="323850"/>
            </a:xfrm>
            <a:custGeom>
              <a:avLst/>
              <a:gdLst>
                <a:gd name="connsiteX0" fmla="*/ 0 w 6350"/>
                <a:gd name="connsiteY0" fmla="*/ 0 h 323850"/>
                <a:gd name="connsiteX1" fmla="*/ 0 w 6350"/>
                <a:gd name="connsiteY1" fmla="*/ 323850 h 323850"/>
              </a:gdLst>
              <a:ahLst/>
              <a:cxnLst>
                <a:cxn ang="0">
                  <a:pos x="connsiteX0" y="connsiteY0"/>
                </a:cxn>
                <a:cxn ang="0">
                  <a:pos x="connsiteX1" y="connsiteY1"/>
                </a:cxn>
              </a:cxnLst>
              <a:rect l="l" t="t" r="r" b="b"/>
              <a:pathLst>
                <a:path w="6350" h="323850">
                  <a:moveTo>
                    <a:pt x="0" y="0"/>
                  </a:moveTo>
                  <a:lnTo>
                    <a:pt x="0" y="323850"/>
                  </a:lnTo>
                </a:path>
              </a:pathLst>
            </a:custGeom>
            <a:ln w="3810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A77E"/>
                </a:solidFill>
                <a:effectLst/>
                <a:uLnTx/>
                <a:uFillTx/>
                <a:latin typeface="Unica 77 LL TT"/>
                <a:ea typeface="+mn-ea"/>
                <a:cs typeface="+mn-cs"/>
              </a:endParaRPr>
            </a:p>
          </p:txBody>
        </p:sp>
        <p:sp>
          <p:nvSpPr>
            <p:cNvPr id="55" name="Freeform 54">
              <a:extLst>
                <a:ext uri="{FF2B5EF4-FFF2-40B4-BE49-F238E27FC236}">
                  <a16:creationId xmlns:a16="http://schemas.microsoft.com/office/drawing/2014/main" id="{8DE7A7ED-1874-5540-ADD4-E972DEC9B02D}"/>
                </a:ext>
              </a:extLst>
            </p:cNvPr>
            <p:cNvSpPr/>
            <p:nvPr/>
          </p:nvSpPr>
          <p:spPr>
            <a:xfrm flipH="1">
              <a:off x="11872032" y="1442936"/>
              <a:ext cx="46182" cy="323850"/>
            </a:xfrm>
            <a:custGeom>
              <a:avLst/>
              <a:gdLst>
                <a:gd name="connsiteX0" fmla="*/ 0 w 6350"/>
                <a:gd name="connsiteY0" fmla="*/ 0 h 323850"/>
                <a:gd name="connsiteX1" fmla="*/ 0 w 6350"/>
                <a:gd name="connsiteY1" fmla="*/ 323850 h 323850"/>
              </a:gdLst>
              <a:ahLst/>
              <a:cxnLst>
                <a:cxn ang="0">
                  <a:pos x="connsiteX0" y="connsiteY0"/>
                </a:cxn>
                <a:cxn ang="0">
                  <a:pos x="connsiteX1" y="connsiteY1"/>
                </a:cxn>
              </a:cxnLst>
              <a:rect l="l" t="t" r="r" b="b"/>
              <a:pathLst>
                <a:path w="6350" h="323850">
                  <a:moveTo>
                    <a:pt x="0" y="0"/>
                  </a:moveTo>
                  <a:lnTo>
                    <a:pt x="0" y="323850"/>
                  </a:lnTo>
                </a:path>
              </a:pathLst>
            </a:custGeom>
            <a:ln w="3810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A77E"/>
                </a:solidFill>
                <a:effectLst/>
                <a:uLnTx/>
                <a:uFillTx/>
                <a:latin typeface="Unica 77 LL TT"/>
                <a:ea typeface="+mn-ea"/>
                <a:cs typeface="+mn-cs"/>
              </a:endParaRPr>
            </a:p>
          </p:txBody>
        </p:sp>
        <p:sp>
          <p:nvSpPr>
            <p:cNvPr id="56" name="Freeform 55">
              <a:extLst>
                <a:ext uri="{FF2B5EF4-FFF2-40B4-BE49-F238E27FC236}">
                  <a16:creationId xmlns:a16="http://schemas.microsoft.com/office/drawing/2014/main" id="{A6144D52-CC22-CA4E-9FDC-E8BD3290F7A3}"/>
                </a:ext>
              </a:extLst>
            </p:cNvPr>
            <p:cNvSpPr/>
            <p:nvPr/>
          </p:nvSpPr>
          <p:spPr>
            <a:xfrm>
              <a:off x="6153957" y="1118482"/>
              <a:ext cx="6414" cy="323850"/>
            </a:xfrm>
            <a:custGeom>
              <a:avLst/>
              <a:gdLst>
                <a:gd name="connsiteX0" fmla="*/ 0 w 6350"/>
                <a:gd name="connsiteY0" fmla="*/ 0 h 323850"/>
                <a:gd name="connsiteX1" fmla="*/ 0 w 6350"/>
                <a:gd name="connsiteY1" fmla="*/ 323850 h 323850"/>
              </a:gdLst>
              <a:ahLst/>
              <a:cxnLst>
                <a:cxn ang="0">
                  <a:pos x="connsiteX0" y="connsiteY0"/>
                </a:cxn>
                <a:cxn ang="0">
                  <a:pos x="connsiteX1" y="connsiteY1"/>
                </a:cxn>
              </a:cxnLst>
              <a:rect l="l" t="t" r="r" b="b"/>
              <a:pathLst>
                <a:path w="6350" h="323850">
                  <a:moveTo>
                    <a:pt x="0" y="0"/>
                  </a:moveTo>
                  <a:lnTo>
                    <a:pt x="0" y="323850"/>
                  </a:lnTo>
                </a:path>
              </a:pathLst>
            </a:custGeom>
            <a:ln w="3810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A77E"/>
                </a:solidFill>
                <a:effectLst/>
                <a:uLnTx/>
                <a:uFillTx/>
                <a:latin typeface="Unica 77 LL TT"/>
                <a:ea typeface="+mn-ea"/>
                <a:cs typeface="+mn-cs"/>
              </a:endParaRPr>
            </a:p>
          </p:txBody>
        </p:sp>
        <p:sp>
          <p:nvSpPr>
            <p:cNvPr id="82" name="TextBox 81">
              <a:extLst>
                <a:ext uri="{FF2B5EF4-FFF2-40B4-BE49-F238E27FC236}">
                  <a16:creationId xmlns:a16="http://schemas.microsoft.com/office/drawing/2014/main" id="{92C5D9B6-4CEE-B649-9EFB-1F7EF1F2E4A8}"/>
                </a:ext>
              </a:extLst>
            </p:cNvPr>
            <p:cNvSpPr txBox="1"/>
            <p:nvPr/>
          </p:nvSpPr>
          <p:spPr>
            <a:xfrm>
              <a:off x="351697" y="1175557"/>
              <a:ext cx="1242337"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srgbClr val="FFFFFF"/>
                  </a:solidFill>
                  <a:effectLst/>
                  <a:uLnTx/>
                  <a:uFillTx/>
                  <a:latin typeface="Unica 77 LL TT"/>
                  <a:ea typeface="+mn-ea"/>
                  <a:cs typeface="+mn-cs"/>
                </a:rPr>
                <a:t>Public</a:t>
              </a:r>
            </a:p>
          </p:txBody>
        </p:sp>
        <p:sp>
          <p:nvSpPr>
            <p:cNvPr id="94" name="TextBox 93">
              <a:extLst>
                <a:ext uri="{FF2B5EF4-FFF2-40B4-BE49-F238E27FC236}">
                  <a16:creationId xmlns:a16="http://schemas.microsoft.com/office/drawing/2014/main" id="{52F51B43-E6C7-484E-9E3A-CF4C62DE1941}"/>
                </a:ext>
              </a:extLst>
            </p:cNvPr>
            <p:cNvSpPr txBox="1"/>
            <p:nvPr/>
          </p:nvSpPr>
          <p:spPr>
            <a:xfrm>
              <a:off x="10675271" y="1175557"/>
              <a:ext cx="1242337" cy="153888"/>
            </a:xfrm>
            <a:prstGeom prst="rect">
              <a:avLst/>
            </a:prstGeom>
            <a:noFill/>
          </p:spPr>
          <p:txBody>
            <a:bodyPr wrap="squar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srgbClr val="FFFFFF"/>
                  </a:solidFill>
                  <a:effectLst/>
                  <a:uLnTx/>
                  <a:uFillTx/>
                  <a:latin typeface="Unica 77 LL TT"/>
                  <a:ea typeface="+mn-ea"/>
                  <a:cs typeface="+mn-cs"/>
                </a:rPr>
                <a:t>Private</a:t>
              </a:r>
            </a:p>
          </p:txBody>
        </p:sp>
      </p:grpSp>
      <p:grpSp>
        <p:nvGrpSpPr>
          <p:cNvPr id="39" name="Gruppe 38">
            <a:extLst>
              <a:ext uri="{FF2B5EF4-FFF2-40B4-BE49-F238E27FC236}">
                <a16:creationId xmlns:a16="http://schemas.microsoft.com/office/drawing/2014/main" id="{D7FC41AE-F0BB-2454-47B3-8E95CCEB7852}"/>
              </a:ext>
            </a:extLst>
          </p:cNvPr>
          <p:cNvGrpSpPr/>
          <p:nvPr/>
        </p:nvGrpSpPr>
        <p:grpSpPr>
          <a:xfrm>
            <a:off x="2499656" y="1892588"/>
            <a:ext cx="2053195" cy="2546852"/>
            <a:chOff x="2499656" y="1892588"/>
            <a:chExt cx="2053195" cy="2546852"/>
          </a:xfrm>
        </p:grpSpPr>
        <p:sp>
          <p:nvSpPr>
            <p:cNvPr id="68" name="TextBox 67">
              <a:extLst>
                <a:ext uri="{FF2B5EF4-FFF2-40B4-BE49-F238E27FC236}">
                  <a16:creationId xmlns:a16="http://schemas.microsoft.com/office/drawing/2014/main" id="{C4FE045C-E60F-D19F-C65F-12F692D34591}"/>
                </a:ext>
              </a:extLst>
            </p:cNvPr>
            <p:cNvSpPr txBox="1"/>
            <p:nvPr/>
          </p:nvSpPr>
          <p:spPr>
            <a:xfrm>
              <a:off x="2499656" y="1892588"/>
              <a:ext cx="1488068" cy="16158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a:ln>
                    <a:noFill/>
                  </a:ln>
                  <a:solidFill>
                    <a:srgbClr val="FFFFFF"/>
                  </a:solidFill>
                  <a:effectLst/>
                  <a:uLnTx/>
                  <a:uFillTx/>
                  <a:latin typeface="Unica 77 LL TT"/>
                  <a:ea typeface="+mn-ea"/>
                  <a:cs typeface="+mn-cs"/>
                </a:rPr>
                <a:t>Business organisations</a:t>
              </a:r>
            </a:p>
          </p:txBody>
        </p:sp>
        <p:grpSp>
          <p:nvGrpSpPr>
            <p:cNvPr id="37" name="Gruppe 36">
              <a:extLst>
                <a:ext uri="{FF2B5EF4-FFF2-40B4-BE49-F238E27FC236}">
                  <a16:creationId xmlns:a16="http://schemas.microsoft.com/office/drawing/2014/main" id="{D6152E57-F65C-AFBA-DB29-220688AE2E1E}"/>
                </a:ext>
              </a:extLst>
            </p:cNvPr>
            <p:cNvGrpSpPr/>
            <p:nvPr/>
          </p:nvGrpSpPr>
          <p:grpSpPr>
            <a:xfrm>
              <a:off x="2499656" y="2168526"/>
              <a:ext cx="2053195" cy="2270914"/>
              <a:chOff x="2499656" y="2168526"/>
              <a:chExt cx="2053195" cy="2270914"/>
            </a:xfrm>
          </p:grpSpPr>
          <p:sp>
            <p:nvSpPr>
              <p:cNvPr id="62" name="Rectangle 99">
                <a:extLst>
                  <a:ext uri="{FF2B5EF4-FFF2-40B4-BE49-F238E27FC236}">
                    <a16:creationId xmlns:a16="http://schemas.microsoft.com/office/drawing/2014/main" id="{818A1B3C-5A97-6C31-FFBF-5058A0A727E2}"/>
                  </a:ext>
                </a:extLst>
              </p:cNvPr>
              <p:cNvSpPr/>
              <p:nvPr/>
            </p:nvSpPr>
            <p:spPr>
              <a:xfrm>
                <a:off x="2499656" y="2964530"/>
                <a:ext cx="2053195" cy="6949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66" name="Rectangle 65">
                <a:extLst>
                  <a:ext uri="{FF2B5EF4-FFF2-40B4-BE49-F238E27FC236}">
                    <a16:creationId xmlns:a16="http://schemas.microsoft.com/office/drawing/2014/main" id="{99F8B9B8-8570-3C16-3D9E-637AD87A1CC4}"/>
                  </a:ext>
                </a:extLst>
              </p:cNvPr>
              <p:cNvSpPr/>
              <p:nvPr/>
            </p:nvSpPr>
            <p:spPr>
              <a:xfrm>
                <a:off x="2499656" y="3744640"/>
                <a:ext cx="2053195" cy="6948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67" name="Rectangle 66">
                <a:extLst>
                  <a:ext uri="{FF2B5EF4-FFF2-40B4-BE49-F238E27FC236}">
                    <a16:creationId xmlns:a16="http://schemas.microsoft.com/office/drawing/2014/main" id="{48B84234-C4CC-26F5-62D8-03549DA938DC}"/>
                  </a:ext>
                </a:extLst>
              </p:cNvPr>
              <p:cNvSpPr/>
              <p:nvPr/>
            </p:nvSpPr>
            <p:spPr>
              <a:xfrm>
                <a:off x="2499656" y="2168526"/>
                <a:ext cx="2053195" cy="70455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65" name="Billede 7" descr="Et billede, der indeholder tekst, skilt&#10;&#10;Automatisk genereret beskrivelse">
                <a:extLst>
                  <a:ext uri="{FF2B5EF4-FFF2-40B4-BE49-F238E27FC236}">
                    <a16:creationId xmlns:a16="http://schemas.microsoft.com/office/drawing/2014/main" id="{05ED7708-C22E-ADCA-654E-956C923982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72910" y="3054356"/>
                <a:ext cx="1150192" cy="498541"/>
              </a:xfrm>
              <a:prstGeom prst="rect">
                <a:avLst/>
              </a:prstGeom>
            </p:spPr>
          </p:pic>
          <p:pic>
            <p:nvPicPr>
              <p:cNvPr id="144" name="Picture 143" descr="A picture containing text, circle, font, screenshot&#10;&#10;Description automatically generated">
                <a:extLst>
                  <a:ext uri="{FF2B5EF4-FFF2-40B4-BE49-F238E27FC236}">
                    <a16:creationId xmlns:a16="http://schemas.microsoft.com/office/drawing/2014/main" id="{CF2B6686-3B59-570E-BB2B-0DC38ED8259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9528" y="3764839"/>
                <a:ext cx="1176957" cy="662038"/>
              </a:xfrm>
              <a:prstGeom prst="rect">
                <a:avLst/>
              </a:prstGeom>
            </p:spPr>
          </p:pic>
          <p:pic>
            <p:nvPicPr>
              <p:cNvPr id="7" name="Picture 6" descr="A purple and black logo&#10;&#10;Description automatically generated">
                <a:extLst>
                  <a:ext uri="{FF2B5EF4-FFF2-40B4-BE49-F238E27FC236}">
                    <a16:creationId xmlns:a16="http://schemas.microsoft.com/office/drawing/2014/main" id="{0EC9D081-3ECE-F8B3-6B4E-A65BE635E56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99390" y="2302800"/>
                <a:ext cx="704324" cy="463527"/>
              </a:xfrm>
              <a:prstGeom prst="rect">
                <a:avLst/>
              </a:prstGeom>
            </p:spPr>
          </p:pic>
        </p:grpSp>
      </p:grpSp>
      <p:grpSp>
        <p:nvGrpSpPr>
          <p:cNvPr id="32" name="Gruppe 31">
            <a:extLst>
              <a:ext uri="{FF2B5EF4-FFF2-40B4-BE49-F238E27FC236}">
                <a16:creationId xmlns:a16="http://schemas.microsoft.com/office/drawing/2014/main" id="{01FC2421-6748-925A-9101-E3AFE5322CFB}"/>
              </a:ext>
            </a:extLst>
          </p:cNvPr>
          <p:cNvGrpSpPr/>
          <p:nvPr/>
        </p:nvGrpSpPr>
        <p:grpSpPr>
          <a:xfrm>
            <a:off x="351697" y="1890619"/>
            <a:ext cx="2061894" cy="3336316"/>
            <a:chOff x="351697" y="1890619"/>
            <a:chExt cx="2061894" cy="3336316"/>
          </a:xfrm>
        </p:grpSpPr>
        <p:sp>
          <p:nvSpPr>
            <p:cNvPr id="139" name="TextBox 138">
              <a:extLst>
                <a:ext uri="{FF2B5EF4-FFF2-40B4-BE49-F238E27FC236}">
                  <a16:creationId xmlns:a16="http://schemas.microsoft.com/office/drawing/2014/main" id="{7E497353-B5FD-9D19-D63D-CBADDE0B5300}"/>
                </a:ext>
              </a:extLst>
            </p:cNvPr>
            <p:cNvSpPr txBox="1"/>
            <p:nvPr/>
          </p:nvSpPr>
          <p:spPr>
            <a:xfrm>
              <a:off x="351699" y="1890619"/>
              <a:ext cx="1229869" cy="1692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srgbClr val="FFFFFF"/>
                  </a:solidFill>
                  <a:effectLst/>
                  <a:uLnTx/>
                  <a:uFillTx/>
                  <a:latin typeface="Unica 77 LL TT"/>
                  <a:ea typeface="+mn-ea"/>
                  <a:cs typeface="+mn-cs"/>
                </a:rPr>
                <a:t>Government</a:t>
              </a:r>
              <a:endParaRPr kumimoji="0" lang="en-GB" sz="1000" b="0" i="0" u="none" strike="noStrike" kern="1200" cap="none" spc="0" normalizeH="0" baseline="0" noProof="0">
                <a:ln>
                  <a:noFill/>
                </a:ln>
                <a:solidFill>
                  <a:srgbClr val="FFFFFF"/>
                </a:solidFill>
                <a:effectLst/>
                <a:uLnTx/>
                <a:uFillTx/>
                <a:latin typeface="Unica 77 LL TT"/>
                <a:ea typeface="+mn-ea"/>
                <a:cs typeface="+mn-cs"/>
              </a:endParaRPr>
            </a:p>
          </p:txBody>
        </p:sp>
        <p:grpSp>
          <p:nvGrpSpPr>
            <p:cNvPr id="31" name="Gruppe 30">
              <a:extLst>
                <a:ext uri="{FF2B5EF4-FFF2-40B4-BE49-F238E27FC236}">
                  <a16:creationId xmlns:a16="http://schemas.microsoft.com/office/drawing/2014/main" id="{6C1C0238-BE1F-CDFD-F3F6-2A06A6B96B7E}"/>
                </a:ext>
              </a:extLst>
            </p:cNvPr>
            <p:cNvGrpSpPr/>
            <p:nvPr/>
          </p:nvGrpSpPr>
          <p:grpSpPr>
            <a:xfrm>
              <a:off x="351697" y="2169042"/>
              <a:ext cx="2061894" cy="3057893"/>
              <a:chOff x="351697" y="2169042"/>
              <a:chExt cx="2061894" cy="3057893"/>
            </a:xfrm>
          </p:grpSpPr>
          <p:sp>
            <p:nvSpPr>
              <p:cNvPr id="141" name="Rectangle 140">
                <a:extLst>
                  <a:ext uri="{FF2B5EF4-FFF2-40B4-BE49-F238E27FC236}">
                    <a16:creationId xmlns:a16="http://schemas.microsoft.com/office/drawing/2014/main" id="{31AB35D3-4025-15ED-40CC-899A493411D8}"/>
                  </a:ext>
                </a:extLst>
              </p:cNvPr>
              <p:cNvSpPr/>
              <p:nvPr/>
            </p:nvSpPr>
            <p:spPr>
              <a:xfrm>
                <a:off x="351697" y="3744640"/>
                <a:ext cx="2061894" cy="6948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140" name="Rectangle 139">
                <a:extLst>
                  <a:ext uri="{FF2B5EF4-FFF2-40B4-BE49-F238E27FC236}">
                    <a16:creationId xmlns:a16="http://schemas.microsoft.com/office/drawing/2014/main" id="{A010AE7C-D3E0-FC08-4A25-E94003DE5A0D}"/>
                  </a:ext>
                </a:extLst>
              </p:cNvPr>
              <p:cNvSpPr/>
              <p:nvPr/>
            </p:nvSpPr>
            <p:spPr>
              <a:xfrm>
                <a:off x="351697" y="2966484"/>
                <a:ext cx="2061894" cy="6913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134" name="Rectangle 133">
                <a:extLst>
                  <a:ext uri="{FF2B5EF4-FFF2-40B4-BE49-F238E27FC236}">
                    <a16:creationId xmlns:a16="http://schemas.microsoft.com/office/drawing/2014/main" id="{49527688-5ACC-FBB2-C268-0F187D10CFA2}"/>
                  </a:ext>
                </a:extLst>
              </p:cNvPr>
              <p:cNvSpPr/>
              <p:nvPr/>
            </p:nvSpPr>
            <p:spPr>
              <a:xfrm>
                <a:off x="357588" y="2169042"/>
                <a:ext cx="2053195" cy="7099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135" name="Picture 134">
                <a:extLst>
                  <a:ext uri="{FF2B5EF4-FFF2-40B4-BE49-F238E27FC236}">
                    <a16:creationId xmlns:a16="http://schemas.microsoft.com/office/drawing/2014/main" id="{A6876042-66E7-AD19-341F-7D5510764272}"/>
                  </a:ext>
                </a:extLst>
              </p:cNvPr>
              <p:cNvPicPr>
                <a:picLocks noChangeAspect="1"/>
              </p:cNvPicPr>
              <p:nvPr/>
            </p:nvPicPr>
            <p:blipFill rotWithShape="1">
              <a:blip r:embed="rId6">
                <a:extLst>
                  <a:ext uri="{28A0092B-C50C-407E-A947-70E740481C1C}">
                    <a14:useLocalDpi xmlns:a14="http://schemas.microsoft.com/office/drawing/2010/main" val="0"/>
                  </a:ext>
                </a:extLst>
              </a:blip>
              <a:srcRect l="74446" t="56309"/>
              <a:stretch/>
            </p:blipFill>
            <p:spPr>
              <a:xfrm>
                <a:off x="640173" y="2274496"/>
                <a:ext cx="1488023" cy="431489"/>
              </a:xfrm>
              <a:prstGeom prst="rect">
                <a:avLst/>
              </a:prstGeom>
            </p:spPr>
          </p:pic>
          <p:sp>
            <p:nvSpPr>
              <p:cNvPr id="142" name="Rectangle 141">
                <a:extLst>
                  <a:ext uri="{FF2B5EF4-FFF2-40B4-BE49-F238E27FC236}">
                    <a16:creationId xmlns:a16="http://schemas.microsoft.com/office/drawing/2014/main" id="{1E12D0BF-0DA1-6AAC-FEAC-DE233B078C4A}"/>
                  </a:ext>
                </a:extLst>
              </p:cNvPr>
              <p:cNvSpPr/>
              <p:nvPr/>
            </p:nvSpPr>
            <p:spPr>
              <a:xfrm>
                <a:off x="351697" y="4532135"/>
                <a:ext cx="2053195" cy="6948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138" name="Picture 137">
                <a:extLst>
                  <a:ext uri="{FF2B5EF4-FFF2-40B4-BE49-F238E27FC236}">
                    <a16:creationId xmlns:a16="http://schemas.microsoft.com/office/drawing/2014/main" id="{8812E5FF-3480-31B6-22D8-7D665E94C389}"/>
                  </a:ext>
                </a:extLst>
              </p:cNvPr>
              <p:cNvPicPr>
                <a:picLocks noChangeAspect="1"/>
              </p:cNvPicPr>
              <p:nvPr/>
            </p:nvPicPr>
            <p:blipFill rotWithShape="1">
              <a:blip r:embed="rId6">
                <a:extLst>
                  <a:ext uri="{28A0092B-C50C-407E-A947-70E740481C1C}">
                    <a14:useLocalDpi xmlns:a14="http://schemas.microsoft.com/office/drawing/2010/main" val="0"/>
                  </a:ext>
                </a:extLst>
              </a:blip>
              <a:srcRect l="-888" t="56306" r="76774" b="-13967"/>
              <a:stretch/>
            </p:blipFill>
            <p:spPr>
              <a:xfrm>
                <a:off x="612959" y="4557497"/>
                <a:ext cx="1515237" cy="614457"/>
              </a:xfrm>
              <a:prstGeom prst="rect">
                <a:avLst/>
              </a:prstGeom>
            </p:spPr>
          </p:pic>
          <p:pic>
            <p:nvPicPr>
              <p:cNvPr id="6" name="Billede 5" descr="Et billede, der indeholder Font/skrifttype, skærmbillede, tekst, Grafik&#10;&#10;Automatisk genereret beskrivelse">
                <a:extLst>
                  <a:ext uri="{FF2B5EF4-FFF2-40B4-BE49-F238E27FC236}">
                    <a16:creationId xmlns:a16="http://schemas.microsoft.com/office/drawing/2014/main" id="{9D25B45B-83D9-1121-359C-6CDA843FB247}"/>
                  </a:ext>
                </a:extLst>
              </p:cNvPr>
              <p:cNvPicPr>
                <a:picLocks noChangeAspect="1"/>
              </p:cNvPicPr>
              <p:nvPr/>
            </p:nvPicPr>
            <p:blipFill>
              <a:blip r:embed="rId7">
                <a:extLst>
                  <a:ext uri="{28A0092B-C50C-407E-A947-70E740481C1C}">
                    <a14:useLocalDpi xmlns:a14="http://schemas.microsoft.com/office/drawing/2010/main" val="0"/>
                  </a:ext>
                </a:extLst>
              </a:blip>
              <a:srcRect r="9374"/>
              <a:stretch/>
            </p:blipFill>
            <p:spPr>
              <a:xfrm>
                <a:off x="463055" y="3087619"/>
                <a:ext cx="1887703" cy="452229"/>
              </a:xfrm>
              <a:prstGeom prst="rect">
                <a:avLst/>
              </a:prstGeom>
            </p:spPr>
          </p:pic>
          <p:pic>
            <p:nvPicPr>
              <p:cNvPr id="15" name="Billede 14" descr="Et billede, der indeholder Font/skrifttype, skærmbillede, Grafik, design&#10;&#10;Automatisk genereret beskrivelse">
                <a:extLst>
                  <a:ext uri="{FF2B5EF4-FFF2-40B4-BE49-F238E27FC236}">
                    <a16:creationId xmlns:a16="http://schemas.microsoft.com/office/drawing/2014/main" id="{26A4D329-EAC3-334F-0B5C-E6735925D0E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9676" y="3927835"/>
                <a:ext cx="1434463" cy="528170"/>
              </a:xfrm>
              <a:prstGeom prst="rect">
                <a:avLst/>
              </a:prstGeom>
            </p:spPr>
          </p:pic>
        </p:grpSp>
      </p:grpSp>
      <p:grpSp>
        <p:nvGrpSpPr>
          <p:cNvPr id="41" name="Gruppe 40">
            <a:extLst>
              <a:ext uri="{FF2B5EF4-FFF2-40B4-BE49-F238E27FC236}">
                <a16:creationId xmlns:a16="http://schemas.microsoft.com/office/drawing/2014/main" id="{4468E674-5EC0-2961-8B57-226E36FEDC15}"/>
              </a:ext>
            </a:extLst>
          </p:cNvPr>
          <p:cNvGrpSpPr/>
          <p:nvPr/>
        </p:nvGrpSpPr>
        <p:grpSpPr>
          <a:xfrm>
            <a:off x="5229235" y="1908441"/>
            <a:ext cx="3268735" cy="4080002"/>
            <a:chOff x="5229235" y="1908441"/>
            <a:chExt cx="3268735" cy="4080002"/>
          </a:xfrm>
        </p:grpSpPr>
        <p:grpSp>
          <p:nvGrpSpPr>
            <p:cNvPr id="27" name="Gruppe 26">
              <a:extLst>
                <a:ext uri="{FF2B5EF4-FFF2-40B4-BE49-F238E27FC236}">
                  <a16:creationId xmlns:a16="http://schemas.microsoft.com/office/drawing/2014/main" id="{98CB71B3-2021-D557-9165-C4402EF989BB}"/>
                </a:ext>
              </a:extLst>
            </p:cNvPr>
            <p:cNvGrpSpPr/>
            <p:nvPr/>
          </p:nvGrpSpPr>
          <p:grpSpPr>
            <a:xfrm>
              <a:off x="5229235" y="1908441"/>
              <a:ext cx="3268735" cy="4080002"/>
              <a:chOff x="5229235" y="1908441"/>
              <a:chExt cx="3268735" cy="4080002"/>
            </a:xfrm>
          </p:grpSpPr>
          <p:grpSp>
            <p:nvGrpSpPr>
              <p:cNvPr id="35" name="Gruppe 34">
                <a:extLst>
                  <a:ext uri="{FF2B5EF4-FFF2-40B4-BE49-F238E27FC236}">
                    <a16:creationId xmlns:a16="http://schemas.microsoft.com/office/drawing/2014/main" id="{5E4B1E8A-0400-0D81-D118-92C68C13DB57}"/>
                  </a:ext>
                </a:extLst>
              </p:cNvPr>
              <p:cNvGrpSpPr/>
              <p:nvPr/>
            </p:nvGrpSpPr>
            <p:grpSpPr>
              <a:xfrm>
                <a:off x="5229235" y="1908441"/>
                <a:ext cx="3268735" cy="3318246"/>
                <a:chOff x="5229235" y="1908441"/>
                <a:chExt cx="3268735" cy="3318246"/>
              </a:xfrm>
            </p:grpSpPr>
            <p:sp>
              <p:nvSpPr>
                <p:cNvPr id="33" name="Rectangle 32">
                  <a:extLst>
                    <a:ext uri="{FF2B5EF4-FFF2-40B4-BE49-F238E27FC236}">
                      <a16:creationId xmlns:a16="http://schemas.microsoft.com/office/drawing/2014/main" id="{E5D28DEB-7A72-21E1-2C7F-6E78620579D9}"/>
                    </a:ext>
                  </a:extLst>
                </p:cNvPr>
                <p:cNvSpPr/>
                <p:nvPr/>
              </p:nvSpPr>
              <p:spPr>
                <a:xfrm>
                  <a:off x="6900903" y="2180534"/>
                  <a:ext cx="1592571"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45" name="Rectangle 44">
                  <a:extLst>
                    <a:ext uri="{FF2B5EF4-FFF2-40B4-BE49-F238E27FC236}">
                      <a16:creationId xmlns:a16="http://schemas.microsoft.com/office/drawing/2014/main" id="{F75A1A4A-D32E-4737-49CF-BB8CE31ED2F3}"/>
                    </a:ext>
                  </a:extLst>
                </p:cNvPr>
                <p:cNvSpPr/>
                <p:nvPr/>
              </p:nvSpPr>
              <p:spPr>
                <a:xfrm>
                  <a:off x="6907413" y="2965450"/>
                  <a:ext cx="1588001" cy="68960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4" name="Rectangle 44">
                  <a:extLst>
                    <a:ext uri="{FF2B5EF4-FFF2-40B4-BE49-F238E27FC236}">
                      <a16:creationId xmlns:a16="http://schemas.microsoft.com/office/drawing/2014/main" id="{1120179C-7760-E432-88E2-3A6A1DBCF229}"/>
                    </a:ext>
                  </a:extLst>
                </p:cNvPr>
                <p:cNvSpPr/>
                <p:nvPr/>
              </p:nvSpPr>
              <p:spPr>
                <a:xfrm>
                  <a:off x="6905399" y="3741738"/>
                  <a:ext cx="1592571" cy="697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86" name="TextBox 85">
                  <a:extLst>
                    <a:ext uri="{FF2B5EF4-FFF2-40B4-BE49-F238E27FC236}">
                      <a16:creationId xmlns:a16="http://schemas.microsoft.com/office/drawing/2014/main" id="{9DACC4DB-9CF2-C427-DBB0-7ED4A8AE816A}"/>
                    </a:ext>
                  </a:extLst>
                </p:cNvPr>
                <p:cNvSpPr txBox="1"/>
                <p:nvPr/>
              </p:nvSpPr>
              <p:spPr>
                <a:xfrm>
                  <a:off x="5270020" y="1908441"/>
                  <a:ext cx="1488068" cy="16158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a:ln>
                        <a:noFill/>
                      </a:ln>
                      <a:solidFill>
                        <a:srgbClr val="FFFFFF"/>
                      </a:solidFill>
                      <a:effectLst/>
                      <a:uLnTx/>
                      <a:uFillTx/>
                      <a:latin typeface="Unica 77 LL TT"/>
                      <a:ea typeface="+mn-ea"/>
                      <a:cs typeface="+mn-cs"/>
                    </a:rPr>
                    <a:t>Strategic partners </a:t>
                  </a:r>
                </a:p>
              </p:txBody>
            </p:sp>
            <p:sp>
              <p:nvSpPr>
                <p:cNvPr id="38" name="Rectangle 37">
                  <a:extLst>
                    <a:ext uri="{FF2B5EF4-FFF2-40B4-BE49-F238E27FC236}">
                      <a16:creationId xmlns:a16="http://schemas.microsoft.com/office/drawing/2014/main" id="{0022D677-6A58-87FB-5AA0-2BBC2E869CAA}"/>
                    </a:ext>
                  </a:extLst>
                </p:cNvPr>
                <p:cNvSpPr/>
                <p:nvPr/>
              </p:nvSpPr>
              <p:spPr>
                <a:xfrm>
                  <a:off x="5229237" y="2965450"/>
                  <a:ext cx="1586234" cy="68960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DCF7DB"/>
                      </a:solidFill>
                      <a:effectLst/>
                      <a:uLnTx/>
                      <a:uFillTx/>
                      <a:latin typeface="Unica 77 LL TT"/>
                      <a:ea typeface="+mn-ea"/>
                      <a:cs typeface="+mn-cs"/>
                    </a:rPr>
                    <a:t>       </a:t>
                  </a:r>
                </a:p>
              </p:txBody>
            </p:sp>
            <p:sp>
              <p:nvSpPr>
                <p:cNvPr id="40" name="Rectangle 39">
                  <a:extLst>
                    <a:ext uri="{FF2B5EF4-FFF2-40B4-BE49-F238E27FC236}">
                      <a16:creationId xmlns:a16="http://schemas.microsoft.com/office/drawing/2014/main" id="{DE1C4F26-B55E-5776-A82F-B92E01C29B38}"/>
                    </a:ext>
                  </a:extLst>
                </p:cNvPr>
                <p:cNvSpPr/>
                <p:nvPr/>
              </p:nvSpPr>
              <p:spPr>
                <a:xfrm>
                  <a:off x="5229235" y="3741737"/>
                  <a:ext cx="1586235" cy="6985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42" name="Rectangle 41">
                  <a:extLst>
                    <a:ext uri="{FF2B5EF4-FFF2-40B4-BE49-F238E27FC236}">
                      <a16:creationId xmlns:a16="http://schemas.microsoft.com/office/drawing/2014/main" id="{84475780-8A6A-5D2B-7591-D6FFC4CFC7BA}"/>
                    </a:ext>
                  </a:extLst>
                </p:cNvPr>
                <p:cNvSpPr/>
                <p:nvPr/>
              </p:nvSpPr>
              <p:spPr>
                <a:xfrm>
                  <a:off x="5232613" y="4531943"/>
                  <a:ext cx="1582857"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44" name="Rectangle 43">
                  <a:extLst>
                    <a:ext uri="{FF2B5EF4-FFF2-40B4-BE49-F238E27FC236}">
                      <a16:creationId xmlns:a16="http://schemas.microsoft.com/office/drawing/2014/main" id="{99D988C7-EB6E-974F-699A-D3DCEECB6183}"/>
                    </a:ext>
                  </a:extLst>
                </p:cNvPr>
                <p:cNvSpPr/>
                <p:nvPr/>
              </p:nvSpPr>
              <p:spPr>
                <a:xfrm>
                  <a:off x="5229237" y="2180285"/>
                  <a:ext cx="1586234" cy="6949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48" name="Picture 47">
                  <a:extLst>
                    <a:ext uri="{FF2B5EF4-FFF2-40B4-BE49-F238E27FC236}">
                      <a16:creationId xmlns:a16="http://schemas.microsoft.com/office/drawing/2014/main" id="{D82367AC-61CE-D4B2-E6D2-F501E58FD21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268343" y="2890185"/>
                  <a:ext cx="1525145" cy="829213"/>
                </a:xfrm>
                <a:prstGeom prst="rect">
                  <a:avLst/>
                </a:prstGeom>
              </p:spPr>
            </p:pic>
            <p:pic>
              <p:nvPicPr>
                <p:cNvPr id="50" name="Picture 49">
                  <a:extLst>
                    <a:ext uri="{FF2B5EF4-FFF2-40B4-BE49-F238E27FC236}">
                      <a16:creationId xmlns:a16="http://schemas.microsoft.com/office/drawing/2014/main" id="{C7690991-8682-0931-3C4A-019B6748A55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578765" y="4726012"/>
                  <a:ext cx="891119" cy="307436"/>
                </a:xfrm>
                <a:prstGeom prst="rect">
                  <a:avLst/>
                </a:prstGeom>
              </p:spPr>
            </p:pic>
            <p:pic>
              <p:nvPicPr>
                <p:cNvPr id="51" name="Picture 50">
                  <a:extLst>
                    <a:ext uri="{FF2B5EF4-FFF2-40B4-BE49-F238E27FC236}">
                      <a16:creationId xmlns:a16="http://schemas.microsoft.com/office/drawing/2014/main" id="{843FCEB9-A00E-949B-AA60-E2E4A058FC1A}"/>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484120" y="2297692"/>
                  <a:ext cx="1158107" cy="444526"/>
                </a:xfrm>
                <a:prstGeom prst="rect">
                  <a:avLst/>
                </a:prstGeom>
              </p:spPr>
            </p:pic>
            <p:pic>
              <p:nvPicPr>
                <p:cNvPr id="52" name="Picture 51">
                  <a:extLst>
                    <a:ext uri="{FF2B5EF4-FFF2-40B4-BE49-F238E27FC236}">
                      <a16:creationId xmlns:a16="http://schemas.microsoft.com/office/drawing/2014/main" id="{5B8D4C0B-A5FF-F55B-1EB9-1857FC4168A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349775" y="3879525"/>
                  <a:ext cx="1426739" cy="440251"/>
                </a:xfrm>
                <a:prstGeom prst="rect">
                  <a:avLst/>
                </a:prstGeom>
              </p:spPr>
            </p:pic>
            <p:pic>
              <p:nvPicPr>
                <p:cNvPr id="60" name="Picture 59">
                  <a:extLst>
                    <a:ext uri="{FF2B5EF4-FFF2-40B4-BE49-F238E27FC236}">
                      <a16:creationId xmlns:a16="http://schemas.microsoft.com/office/drawing/2014/main" id="{B792559E-BCB8-86C9-6FC5-146D3CABB52D}"/>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144902" y="2368616"/>
                  <a:ext cx="1040268" cy="293134"/>
                </a:xfrm>
                <a:prstGeom prst="rect">
                  <a:avLst/>
                </a:prstGeom>
              </p:spPr>
            </p:pic>
            <p:pic>
              <p:nvPicPr>
                <p:cNvPr id="10" name="Billede 9" descr="Et billede, der indeholder Font/skrifttype, Grafik, grafisk design, typografi&#10;&#10;Automatisk genereret beskrivelse">
                  <a:extLst>
                    <a:ext uri="{FF2B5EF4-FFF2-40B4-BE49-F238E27FC236}">
                      <a16:creationId xmlns:a16="http://schemas.microsoft.com/office/drawing/2014/main" id="{32632EC8-AB71-B425-6A38-D846FC43CFB1}"/>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7231355" y="3155319"/>
                  <a:ext cx="931666" cy="277680"/>
                </a:xfrm>
                <a:prstGeom prst="rect">
                  <a:avLst/>
                </a:prstGeom>
              </p:spPr>
            </p:pic>
            <p:pic>
              <p:nvPicPr>
                <p:cNvPr id="12" name="Billede 11" descr="Et billede, der indeholder Grafik, skærmbillede, Font/skrifttype, grafisk design&#10;&#10;Automatisk genereret beskrivelse">
                  <a:extLst>
                    <a:ext uri="{FF2B5EF4-FFF2-40B4-BE49-F238E27FC236}">
                      <a16:creationId xmlns:a16="http://schemas.microsoft.com/office/drawing/2014/main" id="{F35A84CB-001B-F20A-9F41-B99F07D051DE}"/>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7118370" y="3895473"/>
                  <a:ext cx="1100755" cy="344481"/>
                </a:xfrm>
                <a:prstGeom prst="rect">
                  <a:avLst/>
                </a:prstGeom>
              </p:spPr>
            </p:pic>
            <p:sp>
              <p:nvSpPr>
                <p:cNvPr id="9" name="Rectangle 44">
                  <a:extLst>
                    <a:ext uri="{FF2B5EF4-FFF2-40B4-BE49-F238E27FC236}">
                      <a16:creationId xmlns:a16="http://schemas.microsoft.com/office/drawing/2014/main" id="{DF58AD83-0135-9204-E963-0661E78F3C0D}"/>
                    </a:ext>
                  </a:extLst>
                </p:cNvPr>
                <p:cNvSpPr/>
                <p:nvPr/>
              </p:nvSpPr>
              <p:spPr>
                <a:xfrm>
                  <a:off x="6907413" y="4522603"/>
                  <a:ext cx="1588001" cy="6949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14" name="Billede 13" descr="Et billede, der indeholder tekst, Font/skrifttype, Elektrisk blå, Grafik&#10;&#10;Automatisk genereret beskrivelse">
                  <a:extLst>
                    <a:ext uri="{FF2B5EF4-FFF2-40B4-BE49-F238E27FC236}">
                      <a16:creationId xmlns:a16="http://schemas.microsoft.com/office/drawing/2014/main" id="{F319E454-D7E8-73E0-0A55-CF5E2A3BC72A}"/>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7119089" y="4625547"/>
                  <a:ext cx="1206254" cy="488483"/>
                </a:xfrm>
                <a:prstGeom prst="rect">
                  <a:avLst/>
                </a:prstGeom>
              </p:spPr>
            </p:pic>
          </p:grpSp>
          <p:sp>
            <p:nvSpPr>
              <p:cNvPr id="13" name="Rectangle 41">
                <a:extLst>
                  <a:ext uri="{FF2B5EF4-FFF2-40B4-BE49-F238E27FC236}">
                    <a16:creationId xmlns:a16="http://schemas.microsoft.com/office/drawing/2014/main" id="{889517E1-C216-F9B8-5CA6-63A5CF12DA74}"/>
                  </a:ext>
                </a:extLst>
              </p:cNvPr>
              <p:cNvSpPr/>
              <p:nvPr/>
            </p:nvSpPr>
            <p:spPr>
              <a:xfrm>
                <a:off x="5239486" y="5293699"/>
                <a:ext cx="1582857"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grpSp>
        <p:pic>
          <p:nvPicPr>
            <p:cNvPr id="29" name="Billede 28" descr="Et billede, der indeholder Font/skrifttype, Grafik, typografi, grafisk design&#10;&#10;AI-genereret indhold kan være ukorrekt.">
              <a:extLst>
                <a:ext uri="{FF2B5EF4-FFF2-40B4-BE49-F238E27FC236}">
                  <a16:creationId xmlns:a16="http://schemas.microsoft.com/office/drawing/2014/main" id="{79E6F5B8-2247-E8B1-9784-A699CB94BAB6}"/>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5448738" y="5585330"/>
              <a:ext cx="1166071" cy="147703"/>
            </a:xfrm>
            <a:prstGeom prst="rect">
              <a:avLst/>
            </a:prstGeom>
          </p:spPr>
        </p:pic>
      </p:grpSp>
      <p:grpSp>
        <p:nvGrpSpPr>
          <p:cNvPr id="16" name="Gruppe 15">
            <a:extLst>
              <a:ext uri="{FF2B5EF4-FFF2-40B4-BE49-F238E27FC236}">
                <a16:creationId xmlns:a16="http://schemas.microsoft.com/office/drawing/2014/main" id="{9939D856-DDC2-537D-C5D2-0E170971ED88}"/>
              </a:ext>
            </a:extLst>
          </p:cNvPr>
          <p:cNvGrpSpPr/>
          <p:nvPr/>
        </p:nvGrpSpPr>
        <p:grpSpPr>
          <a:xfrm>
            <a:off x="8674241" y="1898916"/>
            <a:ext cx="3291878" cy="4110277"/>
            <a:chOff x="8674241" y="1898916"/>
            <a:chExt cx="3291878" cy="4110277"/>
          </a:xfrm>
        </p:grpSpPr>
        <p:grpSp>
          <p:nvGrpSpPr>
            <p:cNvPr id="59" name="Gruppe 58">
              <a:extLst>
                <a:ext uri="{FF2B5EF4-FFF2-40B4-BE49-F238E27FC236}">
                  <a16:creationId xmlns:a16="http://schemas.microsoft.com/office/drawing/2014/main" id="{8F800EF4-1F6A-9DAE-201E-93BD79873473}"/>
                </a:ext>
              </a:extLst>
            </p:cNvPr>
            <p:cNvGrpSpPr/>
            <p:nvPr/>
          </p:nvGrpSpPr>
          <p:grpSpPr>
            <a:xfrm>
              <a:off x="8674241" y="1898916"/>
              <a:ext cx="3291878" cy="4110277"/>
              <a:chOff x="8674241" y="1898916"/>
              <a:chExt cx="3291878" cy="4110277"/>
            </a:xfrm>
          </p:grpSpPr>
          <p:grpSp>
            <p:nvGrpSpPr>
              <p:cNvPr id="3" name="Gruppe 2">
                <a:extLst>
                  <a:ext uri="{FF2B5EF4-FFF2-40B4-BE49-F238E27FC236}">
                    <a16:creationId xmlns:a16="http://schemas.microsoft.com/office/drawing/2014/main" id="{87BCC4C0-2CBC-BE1F-9908-90CCCEDB0A0F}"/>
                  </a:ext>
                </a:extLst>
              </p:cNvPr>
              <p:cNvGrpSpPr/>
              <p:nvPr/>
            </p:nvGrpSpPr>
            <p:grpSpPr>
              <a:xfrm>
                <a:off x="8674241" y="1898916"/>
                <a:ext cx="3291878" cy="3344596"/>
                <a:chOff x="8674241" y="1898916"/>
                <a:chExt cx="3291878" cy="3344596"/>
              </a:xfrm>
            </p:grpSpPr>
            <p:grpSp>
              <p:nvGrpSpPr>
                <p:cNvPr id="34" name="Gruppe 33">
                  <a:extLst>
                    <a:ext uri="{FF2B5EF4-FFF2-40B4-BE49-F238E27FC236}">
                      <a16:creationId xmlns:a16="http://schemas.microsoft.com/office/drawing/2014/main" id="{B4B40AD0-B37A-260F-9D75-1CDF8352EFF6}"/>
                    </a:ext>
                  </a:extLst>
                </p:cNvPr>
                <p:cNvGrpSpPr/>
                <p:nvPr/>
              </p:nvGrpSpPr>
              <p:grpSpPr>
                <a:xfrm>
                  <a:off x="10373548" y="4529438"/>
                  <a:ext cx="1592571" cy="687724"/>
                  <a:chOff x="10373548" y="4529438"/>
                  <a:chExt cx="1592571" cy="687724"/>
                </a:xfrm>
              </p:grpSpPr>
              <p:sp>
                <p:nvSpPr>
                  <p:cNvPr id="5" name="Rectangle 38">
                    <a:extLst>
                      <a:ext uri="{FF2B5EF4-FFF2-40B4-BE49-F238E27FC236}">
                        <a16:creationId xmlns:a16="http://schemas.microsoft.com/office/drawing/2014/main" id="{34DBE3A1-F355-428D-1A37-EBD3C7A1C563}"/>
                      </a:ext>
                    </a:extLst>
                  </p:cNvPr>
                  <p:cNvSpPr/>
                  <p:nvPr/>
                </p:nvSpPr>
                <p:spPr>
                  <a:xfrm>
                    <a:off x="10373548" y="4529438"/>
                    <a:ext cx="1592571" cy="68772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63" name="Picture 62" descr="A picture containing font, text, screenshot, graphics&#10;&#10;Description automatically generated">
                    <a:extLst>
                      <a:ext uri="{FF2B5EF4-FFF2-40B4-BE49-F238E27FC236}">
                        <a16:creationId xmlns:a16="http://schemas.microsoft.com/office/drawing/2014/main" id="{35C38EE6-6135-4932-6139-DB80533823B4}"/>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0614887" y="4652113"/>
                    <a:ext cx="1118959" cy="451220"/>
                  </a:xfrm>
                  <a:prstGeom prst="rect">
                    <a:avLst/>
                  </a:prstGeom>
                </p:spPr>
              </p:pic>
            </p:grpSp>
            <p:grpSp>
              <p:nvGrpSpPr>
                <p:cNvPr id="25" name="Gruppe 24">
                  <a:extLst>
                    <a:ext uri="{FF2B5EF4-FFF2-40B4-BE49-F238E27FC236}">
                      <a16:creationId xmlns:a16="http://schemas.microsoft.com/office/drawing/2014/main" id="{B4211206-5518-F6CA-205F-D482BD33B40B}"/>
                    </a:ext>
                  </a:extLst>
                </p:cNvPr>
                <p:cNvGrpSpPr/>
                <p:nvPr/>
              </p:nvGrpSpPr>
              <p:grpSpPr>
                <a:xfrm>
                  <a:off x="8674241" y="1898916"/>
                  <a:ext cx="3285631" cy="3344596"/>
                  <a:chOff x="8674241" y="1898916"/>
                  <a:chExt cx="3285631" cy="3344596"/>
                </a:xfrm>
              </p:grpSpPr>
              <p:grpSp>
                <p:nvGrpSpPr>
                  <p:cNvPr id="36" name="Gruppe 35">
                    <a:extLst>
                      <a:ext uri="{FF2B5EF4-FFF2-40B4-BE49-F238E27FC236}">
                        <a16:creationId xmlns:a16="http://schemas.microsoft.com/office/drawing/2014/main" id="{D9CD1F0D-1CDA-8D05-7E17-5C28F0C9EF68}"/>
                      </a:ext>
                    </a:extLst>
                  </p:cNvPr>
                  <p:cNvGrpSpPr/>
                  <p:nvPr/>
                </p:nvGrpSpPr>
                <p:grpSpPr>
                  <a:xfrm>
                    <a:off x="8674241" y="1898916"/>
                    <a:ext cx="3285631" cy="2547121"/>
                    <a:chOff x="8674241" y="1898916"/>
                    <a:chExt cx="3285631" cy="2547121"/>
                  </a:xfrm>
                </p:grpSpPr>
                <p:sp>
                  <p:nvSpPr>
                    <p:cNvPr id="24" name="Rectangle 32">
                      <a:extLst>
                        <a:ext uri="{FF2B5EF4-FFF2-40B4-BE49-F238E27FC236}">
                          <a16:creationId xmlns:a16="http://schemas.microsoft.com/office/drawing/2014/main" id="{B7701452-BEAC-C103-0E28-B48FFD2D653B}"/>
                        </a:ext>
                      </a:extLst>
                    </p:cNvPr>
                    <p:cNvSpPr/>
                    <p:nvPr/>
                  </p:nvSpPr>
                  <p:spPr>
                    <a:xfrm>
                      <a:off x="8690328" y="3751293"/>
                      <a:ext cx="1592571"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23" name="Rectangle 32">
                      <a:extLst>
                        <a:ext uri="{FF2B5EF4-FFF2-40B4-BE49-F238E27FC236}">
                          <a16:creationId xmlns:a16="http://schemas.microsoft.com/office/drawing/2014/main" id="{803081DB-CE35-411F-050C-0BA7CE4250A9}"/>
                        </a:ext>
                      </a:extLst>
                    </p:cNvPr>
                    <p:cNvSpPr/>
                    <p:nvPr/>
                  </p:nvSpPr>
                  <p:spPr>
                    <a:xfrm>
                      <a:off x="8687557" y="2970667"/>
                      <a:ext cx="1592571"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22" name="Rectangle 32">
                      <a:extLst>
                        <a:ext uri="{FF2B5EF4-FFF2-40B4-BE49-F238E27FC236}">
                          <a16:creationId xmlns:a16="http://schemas.microsoft.com/office/drawing/2014/main" id="{14039AFB-9470-A9E1-1849-25C3E6C6D76B}"/>
                        </a:ext>
                      </a:extLst>
                    </p:cNvPr>
                    <p:cNvSpPr/>
                    <p:nvPr/>
                  </p:nvSpPr>
                  <p:spPr>
                    <a:xfrm>
                      <a:off x="10363203" y="2970701"/>
                      <a:ext cx="1592571"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20" name="Rectangle 32">
                      <a:extLst>
                        <a:ext uri="{FF2B5EF4-FFF2-40B4-BE49-F238E27FC236}">
                          <a16:creationId xmlns:a16="http://schemas.microsoft.com/office/drawing/2014/main" id="{AC1E8178-DD91-CDEE-7E3B-2F3E235018A6}"/>
                        </a:ext>
                      </a:extLst>
                    </p:cNvPr>
                    <p:cNvSpPr/>
                    <p:nvPr/>
                  </p:nvSpPr>
                  <p:spPr>
                    <a:xfrm>
                      <a:off x="10362856" y="2182105"/>
                      <a:ext cx="1592571"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19" name="Rectangle 32">
                      <a:extLst>
                        <a:ext uri="{FF2B5EF4-FFF2-40B4-BE49-F238E27FC236}">
                          <a16:creationId xmlns:a16="http://schemas.microsoft.com/office/drawing/2014/main" id="{9F4EBB6F-5CC8-1155-49A2-C45E1E762D46}"/>
                        </a:ext>
                      </a:extLst>
                    </p:cNvPr>
                    <p:cNvSpPr/>
                    <p:nvPr/>
                  </p:nvSpPr>
                  <p:spPr>
                    <a:xfrm>
                      <a:off x="8686467" y="2181440"/>
                      <a:ext cx="1592571"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18" name="Rectangle 32">
                      <a:extLst>
                        <a:ext uri="{FF2B5EF4-FFF2-40B4-BE49-F238E27FC236}">
                          <a16:creationId xmlns:a16="http://schemas.microsoft.com/office/drawing/2014/main" id="{C2B4846D-176B-22B8-E9D1-35D815C729F7}"/>
                        </a:ext>
                      </a:extLst>
                    </p:cNvPr>
                    <p:cNvSpPr/>
                    <p:nvPr/>
                  </p:nvSpPr>
                  <p:spPr>
                    <a:xfrm>
                      <a:off x="10367301" y="3744961"/>
                      <a:ext cx="1592571"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47" name="Picture 46">
                      <a:extLst>
                        <a:ext uri="{FF2B5EF4-FFF2-40B4-BE49-F238E27FC236}">
                          <a16:creationId xmlns:a16="http://schemas.microsoft.com/office/drawing/2014/main" id="{FEAC2CAA-DD64-81D9-4783-D447A2A52AA8}"/>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8907462" y="3071685"/>
                      <a:ext cx="1122327" cy="469974"/>
                    </a:xfrm>
                    <a:prstGeom prst="rect">
                      <a:avLst/>
                    </a:prstGeom>
                  </p:spPr>
                </p:pic>
                <p:pic>
                  <p:nvPicPr>
                    <p:cNvPr id="49" name="Picture 48">
                      <a:extLst>
                        <a:ext uri="{FF2B5EF4-FFF2-40B4-BE49-F238E27FC236}">
                          <a16:creationId xmlns:a16="http://schemas.microsoft.com/office/drawing/2014/main" id="{533E6060-CFE2-317B-A808-04A44821EFB0}"/>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8793249" y="2380216"/>
                      <a:ext cx="1427536" cy="363932"/>
                    </a:xfrm>
                    <a:prstGeom prst="rect">
                      <a:avLst/>
                    </a:prstGeom>
                  </p:spPr>
                </p:pic>
                <p:pic>
                  <p:nvPicPr>
                    <p:cNvPr id="57" name="Picture 56">
                      <a:extLst>
                        <a:ext uri="{FF2B5EF4-FFF2-40B4-BE49-F238E27FC236}">
                          <a16:creationId xmlns:a16="http://schemas.microsoft.com/office/drawing/2014/main" id="{AFA7A5EC-45C1-678D-FC27-A631BAC0493C}"/>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10865678" y="2311724"/>
                      <a:ext cx="548475" cy="428738"/>
                    </a:xfrm>
                    <a:prstGeom prst="rect">
                      <a:avLst/>
                    </a:prstGeom>
                  </p:spPr>
                </p:pic>
                <p:pic>
                  <p:nvPicPr>
                    <p:cNvPr id="58" name="Billede 3">
                      <a:extLst>
                        <a:ext uri="{FF2B5EF4-FFF2-40B4-BE49-F238E27FC236}">
                          <a16:creationId xmlns:a16="http://schemas.microsoft.com/office/drawing/2014/main" id="{E2DC2036-D442-6FA3-2BDA-231415254C41}"/>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10523942" y="3076299"/>
                      <a:ext cx="1249256" cy="461248"/>
                    </a:xfrm>
                    <a:prstGeom prst="rect">
                      <a:avLst/>
                    </a:prstGeom>
                  </p:spPr>
                </p:pic>
                <p:pic>
                  <p:nvPicPr>
                    <p:cNvPr id="64" name="Picture 63" descr="A blue and white logo&#10;&#10;Description automatically generated with low confidence">
                      <a:extLst>
                        <a:ext uri="{FF2B5EF4-FFF2-40B4-BE49-F238E27FC236}">
                          <a16:creationId xmlns:a16="http://schemas.microsoft.com/office/drawing/2014/main" id="{EDF47F0C-549F-D4F8-FB07-C0CFF7366EDB}"/>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8712688" y="3822508"/>
                      <a:ext cx="1488068" cy="582827"/>
                    </a:xfrm>
                    <a:prstGeom prst="rect">
                      <a:avLst/>
                    </a:prstGeom>
                  </p:spPr>
                </p:pic>
                <p:sp>
                  <p:nvSpPr>
                    <p:cNvPr id="70" name="TextBox 69">
                      <a:extLst>
                        <a:ext uri="{FF2B5EF4-FFF2-40B4-BE49-F238E27FC236}">
                          <a16:creationId xmlns:a16="http://schemas.microsoft.com/office/drawing/2014/main" id="{22B5F2A9-9D84-44F1-CD75-FBCFF7A99184}"/>
                        </a:ext>
                      </a:extLst>
                    </p:cNvPr>
                    <p:cNvSpPr txBox="1"/>
                    <p:nvPr/>
                  </p:nvSpPr>
                  <p:spPr>
                    <a:xfrm>
                      <a:off x="8674241" y="1898916"/>
                      <a:ext cx="1488068" cy="16158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a:ln>
                            <a:noFill/>
                          </a:ln>
                          <a:solidFill>
                            <a:srgbClr val="FFFFFF"/>
                          </a:solidFill>
                          <a:effectLst/>
                          <a:uLnTx/>
                          <a:uFillTx/>
                          <a:latin typeface="Unica 77 LL TT"/>
                          <a:ea typeface="+mn-ea"/>
                          <a:cs typeface="+mn-cs"/>
                        </a:rPr>
                        <a:t>Associate partners </a:t>
                      </a:r>
                    </a:p>
                  </p:txBody>
                </p:sp>
                <p:pic>
                  <p:nvPicPr>
                    <p:cNvPr id="11" name="Billede 10">
                      <a:extLst>
                        <a:ext uri="{FF2B5EF4-FFF2-40B4-BE49-F238E27FC236}">
                          <a16:creationId xmlns:a16="http://schemas.microsoft.com/office/drawing/2014/main" id="{668BB055-B44C-1D24-52EF-16DBFC02D59F}"/>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10681604" y="3761655"/>
                      <a:ext cx="914024" cy="609350"/>
                    </a:xfrm>
                    <a:prstGeom prst="rect">
                      <a:avLst/>
                    </a:prstGeom>
                  </p:spPr>
                </p:pic>
              </p:grpSp>
              <p:sp>
                <p:nvSpPr>
                  <p:cNvPr id="8" name="Rectangle 38">
                    <a:extLst>
                      <a:ext uri="{FF2B5EF4-FFF2-40B4-BE49-F238E27FC236}">
                        <a16:creationId xmlns:a16="http://schemas.microsoft.com/office/drawing/2014/main" id="{06E4FF30-E429-7566-F037-9B9992269754}"/>
                      </a:ext>
                    </a:extLst>
                  </p:cNvPr>
                  <p:cNvSpPr/>
                  <p:nvPr/>
                </p:nvSpPr>
                <p:spPr>
                  <a:xfrm>
                    <a:off x="8686468" y="4538963"/>
                    <a:ext cx="1592570" cy="68772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17" name="Billede 16" descr="Et billede, der indeholder Grafik, Font/skrifttype, logo, grafisk design&#10;&#10;Indhold genereret af kunstig intelligens kan være forkert.">
                    <a:extLst>
                      <a:ext uri="{FF2B5EF4-FFF2-40B4-BE49-F238E27FC236}">
                        <a16:creationId xmlns:a16="http://schemas.microsoft.com/office/drawing/2014/main" id="{6BDA1DC2-0D5D-4DBA-9EAF-7FDF35753F87}"/>
                      </a:ext>
                    </a:extLst>
                  </p:cNvPr>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8945580" y="4496381"/>
                    <a:ext cx="1046089" cy="747131"/>
                  </a:xfrm>
                  <a:prstGeom prst="rect">
                    <a:avLst/>
                  </a:prstGeom>
                </p:spPr>
              </p:pic>
            </p:grpSp>
          </p:grpSp>
          <p:sp>
            <p:nvSpPr>
              <p:cNvPr id="43" name="Rectangle 38">
                <a:extLst>
                  <a:ext uri="{FF2B5EF4-FFF2-40B4-BE49-F238E27FC236}">
                    <a16:creationId xmlns:a16="http://schemas.microsoft.com/office/drawing/2014/main" id="{261F46C1-C8EC-6D64-AAD9-3FD9E7C1E3F4}"/>
                  </a:ext>
                </a:extLst>
              </p:cNvPr>
              <p:cNvSpPr/>
              <p:nvPr/>
            </p:nvSpPr>
            <p:spPr>
              <a:xfrm>
                <a:off x="8686941" y="5321469"/>
                <a:ext cx="1592570" cy="68772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grpSp>
        <p:pic>
          <p:nvPicPr>
            <p:cNvPr id="69" name="Billede 68" descr="Et billede, der indeholder Font/skrifttype, Grafik, logo, rød&#10;&#10;AI-genereret indhold kan være ukorrekt.">
              <a:extLst>
                <a:ext uri="{FF2B5EF4-FFF2-40B4-BE49-F238E27FC236}">
                  <a16:creationId xmlns:a16="http://schemas.microsoft.com/office/drawing/2014/main" id="{20289E0D-B580-DB9A-17E2-DEA6AAA6438F}"/>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8974673" y="5548276"/>
              <a:ext cx="1067796" cy="229824"/>
            </a:xfrm>
            <a:prstGeom prst="rect">
              <a:avLst/>
            </a:prstGeom>
          </p:spPr>
        </p:pic>
      </p:grpSp>
    </p:spTree>
    <p:extLst>
      <p:ext uri="{BB962C8B-B14F-4D97-AF65-F5344CB8AC3E}">
        <p14:creationId xmlns:p14="http://schemas.microsoft.com/office/powerpoint/2010/main" val="19170230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up)">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wipe(up)">
                                      <p:cBhvr>
                                        <p:cTn id="12" dur="500"/>
                                        <p:tgtEl>
                                          <p:spTgt spid="3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2"/>
                                        </p:tgtEl>
                                        <p:attrNameLst>
                                          <p:attrName>style.visibility</p:attrName>
                                        </p:attrNameLst>
                                      </p:cBhvr>
                                      <p:to>
                                        <p:strVal val="visible"/>
                                      </p:to>
                                    </p:set>
                                    <p:animEffect transition="in" filter="wipe(up)">
                                      <p:cBhvr>
                                        <p:cTn id="17" dur="500"/>
                                        <p:tgtEl>
                                          <p:spTgt spid="3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9"/>
                                        </p:tgtEl>
                                        <p:attrNameLst>
                                          <p:attrName>style.visibility</p:attrName>
                                        </p:attrNameLst>
                                      </p:cBhvr>
                                      <p:to>
                                        <p:strVal val="visible"/>
                                      </p:to>
                                    </p:set>
                                    <p:animEffect transition="in" filter="wipe(up)">
                                      <p:cBhvr>
                                        <p:cTn id="22" dur="500"/>
                                        <p:tgtEl>
                                          <p:spTgt spid="3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41"/>
                                        </p:tgtEl>
                                        <p:attrNameLst>
                                          <p:attrName>style.visibility</p:attrName>
                                        </p:attrNameLst>
                                      </p:cBhvr>
                                      <p:to>
                                        <p:strVal val="visible"/>
                                      </p:to>
                                    </p:set>
                                    <p:animEffect transition="in" filter="wipe(up)">
                                      <p:cBhvr>
                                        <p:cTn id="27" dur="500"/>
                                        <p:tgtEl>
                                          <p:spTgt spid="41"/>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wipe(up)">
                                      <p:cBhvr>
                                        <p:cTn id="3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4632"/>
        </a:solidFill>
        <a:effectLst/>
      </p:bgPr>
    </p:bg>
    <p:spTree>
      <p:nvGrpSpPr>
        <p:cNvPr id="1" name=""/>
        <p:cNvGrpSpPr/>
        <p:nvPr/>
      </p:nvGrpSpPr>
      <p:grpSpPr>
        <a:xfrm>
          <a:off x="0" y="0"/>
          <a:ext cx="0" cy="0"/>
          <a:chOff x="0" y="0"/>
          <a:chExt cx="0" cy="0"/>
        </a:xfrm>
      </p:grpSpPr>
      <p:pic>
        <p:nvPicPr>
          <p:cNvPr id="60" name="Picture 59">
            <a:extLst>
              <a:ext uri="{FF2B5EF4-FFF2-40B4-BE49-F238E27FC236}">
                <a16:creationId xmlns:a16="http://schemas.microsoft.com/office/drawing/2014/main" id="{E7AEABA2-2C80-C840-B38D-EA202F1DE31E}"/>
              </a:ext>
            </a:extLst>
          </p:cNvPr>
          <p:cNvPicPr>
            <a:picLocks noChangeAspect="1"/>
          </p:cNvPicPr>
          <p:nvPr/>
        </p:nvPicPr>
        <p:blipFill rotWithShape="1">
          <a:blip r:embed="rId3">
            <a:extLst>
              <a:ext uri="{28A0092B-C50C-407E-A947-70E740481C1C}">
                <a14:useLocalDpi xmlns:a14="http://schemas.microsoft.com/office/drawing/2010/main" val="0"/>
              </a:ext>
            </a:extLst>
          </a:blip>
          <a:srcRect l="-24298" r="-24298"/>
          <a:stretch/>
        </p:blipFill>
        <p:spPr>
          <a:xfrm>
            <a:off x="7804628" y="443163"/>
            <a:ext cx="4636766" cy="6414838"/>
          </a:xfrm>
          <a:prstGeom prst="rect">
            <a:avLst/>
          </a:prstGeom>
        </p:spPr>
      </p:pic>
      <p:sp>
        <p:nvSpPr>
          <p:cNvPr id="121" name="TextBox 120">
            <a:extLst>
              <a:ext uri="{FF2B5EF4-FFF2-40B4-BE49-F238E27FC236}">
                <a16:creationId xmlns:a16="http://schemas.microsoft.com/office/drawing/2014/main" id="{037EC864-456D-37F8-A712-32116FA0B496}"/>
              </a:ext>
            </a:extLst>
          </p:cNvPr>
          <p:cNvSpPr txBox="1"/>
          <p:nvPr/>
        </p:nvSpPr>
        <p:spPr>
          <a:xfrm>
            <a:off x="6884457" y="5977342"/>
            <a:ext cx="2677749"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1400" b="0" i="0" u="none" strike="noStrike" kern="1200" cap="none" spc="0" normalizeH="0" baseline="0" noProof="0">
                <a:ln>
                  <a:noFill/>
                </a:ln>
                <a:solidFill>
                  <a:srgbClr val="FFFFFF"/>
                </a:solidFill>
                <a:effectLst/>
                <a:uLnTx/>
                <a:uFillTx/>
                <a:latin typeface="Unica_77LL-Regular"/>
                <a:ea typeface="+mn-ea"/>
                <a:cs typeface="+mn-cs"/>
              </a:rPr>
              <a:t>HM King Frederik </a:t>
            </a:r>
            <a:r>
              <a:rPr kumimoji="0" lang="en-GB" sz="1400" b="0" i="0" u="none" strike="noStrike" kern="1200" cap="none" spc="0" normalizeH="0" baseline="0" noProof="0">
                <a:ln>
                  <a:noFill/>
                </a:ln>
                <a:solidFill>
                  <a:srgbClr val="FFFFFF"/>
                </a:solidFill>
                <a:effectLst/>
                <a:uLnTx/>
                <a:uFillTx/>
                <a:latin typeface="Unica_77LL-Regular"/>
                <a:ea typeface="+mn-ea"/>
                <a:cs typeface="+mn-cs"/>
              </a:rPr>
              <a:t>of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FFFFFF"/>
                </a:solidFill>
                <a:effectLst/>
                <a:uLnTx/>
                <a:uFillTx/>
                <a:latin typeface="Unica_77LL-Regular"/>
                <a:ea typeface="+mn-ea"/>
                <a:cs typeface="+mn-cs"/>
              </a:rPr>
              <a:t>Denmark</a:t>
            </a:r>
          </a:p>
        </p:txBody>
      </p:sp>
      <p:grpSp>
        <p:nvGrpSpPr>
          <p:cNvPr id="92" name="Gruppe 91">
            <a:extLst>
              <a:ext uri="{FF2B5EF4-FFF2-40B4-BE49-F238E27FC236}">
                <a16:creationId xmlns:a16="http://schemas.microsoft.com/office/drawing/2014/main" id="{D7D8AA8E-A18B-8532-49B8-F5F6DCE6BFFA}"/>
              </a:ext>
            </a:extLst>
          </p:cNvPr>
          <p:cNvGrpSpPr/>
          <p:nvPr/>
        </p:nvGrpSpPr>
        <p:grpSpPr>
          <a:xfrm>
            <a:off x="305410" y="1760419"/>
            <a:ext cx="7363456" cy="3249334"/>
            <a:chOff x="305410" y="1760419"/>
            <a:chExt cx="7363456" cy="3249334"/>
          </a:xfrm>
        </p:grpSpPr>
        <p:grpSp>
          <p:nvGrpSpPr>
            <p:cNvPr id="7" name="Gruppe 6">
              <a:extLst>
                <a:ext uri="{FF2B5EF4-FFF2-40B4-BE49-F238E27FC236}">
                  <a16:creationId xmlns:a16="http://schemas.microsoft.com/office/drawing/2014/main" id="{EDA401DC-D14B-AA6A-D794-4AAD5BCDF0C8}"/>
                </a:ext>
              </a:extLst>
            </p:cNvPr>
            <p:cNvGrpSpPr/>
            <p:nvPr/>
          </p:nvGrpSpPr>
          <p:grpSpPr>
            <a:xfrm>
              <a:off x="3370309" y="4577518"/>
              <a:ext cx="896563" cy="393517"/>
              <a:chOff x="3370309" y="4583868"/>
              <a:chExt cx="1582857" cy="694744"/>
            </a:xfrm>
          </p:grpSpPr>
          <p:sp>
            <p:nvSpPr>
              <p:cNvPr id="5" name="Rectangle 41">
                <a:extLst>
                  <a:ext uri="{FF2B5EF4-FFF2-40B4-BE49-F238E27FC236}">
                    <a16:creationId xmlns:a16="http://schemas.microsoft.com/office/drawing/2014/main" id="{ACBBC0CC-11D2-6F59-40C5-CD161CFB887D}"/>
                  </a:ext>
                </a:extLst>
              </p:cNvPr>
              <p:cNvSpPr/>
              <p:nvPr/>
            </p:nvSpPr>
            <p:spPr>
              <a:xfrm>
                <a:off x="3370309" y="4583868"/>
                <a:ext cx="1582857"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6" name="Billede 5" descr="Et billede, der indeholder Font/skrifttype, Grafik, typografi, grafisk design&#10;&#10;AI-genereret indhold kan være ukorrekt.">
                <a:extLst>
                  <a:ext uri="{FF2B5EF4-FFF2-40B4-BE49-F238E27FC236}">
                    <a16:creationId xmlns:a16="http://schemas.microsoft.com/office/drawing/2014/main" id="{8C8C26CB-CC20-4839-8883-486F69EBBE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82736" y="4869149"/>
                <a:ext cx="1166071" cy="147703"/>
              </a:xfrm>
              <a:prstGeom prst="rect">
                <a:avLst/>
              </a:prstGeom>
            </p:spPr>
          </p:pic>
        </p:grpSp>
        <p:grpSp>
          <p:nvGrpSpPr>
            <p:cNvPr id="91" name="Gruppe 90">
              <a:extLst>
                <a:ext uri="{FF2B5EF4-FFF2-40B4-BE49-F238E27FC236}">
                  <a16:creationId xmlns:a16="http://schemas.microsoft.com/office/drawing/2014/main" id="{60AEF7AC-0FCB-D917-E22D-392AFE9E9555}"/>
                </a:ext>
              </a:extLst>
            </p:cNvPr>
            <p:cNvGrpSpPr/>
            <p:nvPr/>
          </p:nvGrpSpPr>
          <p:grpSpPr>
            <a:xfrm>
              <a:off x="305410" y="1760419"/>
              <a:ext cx="7363456" cy="3249334"/>
              <a:chOff x="305410" y="1760419"/>
              <a:chExt cx="7363456" cy="3249334"/>
            </a:xfrm>
          </p:grpSpPr>
          <p:grpSp>
            <p:nvGrpSpPr>
              <p:cNvPr id="125" name="Gruppe 124">
                <a:extLst>
                  <a:ext uri="{FF2B5EF4-FFF2-40B4-BE49-F238E27FC236}">
                    <a16:creationId xmlns:a16="http://schemas.microsoft.com/office/drawing/2014/main" id="{697308CA-E82A-EF12-5ADC-3F8875042DD4}"/>
                  </a:ext>
                </a:extLst>
              </p:cNvPr>
              <p:cNvGrpSpPr/>
              <p:nvPr/>
            </p:nvGrpSpPr>
            <p:grpSpPr>
              <a:xfrm>
                <a:off x="305410" y="1760419"/>
                <a:ext cx="7363456" cy="2768167"/>
                <a:chOff x="305410" y="1760419"/>
                <a:chExt cx="7363456" cy="2768167"/>
              </a:xfrm>
            </p:grpSpPr>
            <p:sp>
              <p:nvSpPr>
                <p:cNvPr id="43" name="Text Placeholder 1">
                  <a:extLst>
                    <a:ext uri="{FF2B5EF4-FFF2-40B4-BE49-F238E27FC236}">
                      <a16:creationId xmlns:a16="http://schemas.microsoft.com/office/drawing/2014/main" id="{EE453759-84A6-9E34-A060-135879285ADF}"/>
                    </a:ext>
                  </a:extLst>
                </p:cNvPr>
                <p:cNvSpPr txBox="1">
                  <a:spLocks/>
                </p:cNvSpPr>
                <p:nvPr/>
              </p:nvSpPr>
              <p:spPr>
                <a:xfrm>
                  <a:off x="305410" y="1760419"/>
                  <a:ext cx="7363456" cy="682989"/>
                </a:xfrm>
                <a:prstGeom prst="rect">
                  <a:avLst/>
                </a:prstGeom>
              </p:spPr>
              <p:txBody>
                <a:bodyPr lIns="0" tIns="0" rIns="0" bIns="0"/>
                <a:lstStyle>
                  <a:lvl1pPr marL="0" indent="0" algn="l" defTabSz="360000" rtl="0" eaLnBrk="1" latinLnBrk="0" hangingPunct="1">
                    <a:lnSpc>
                      <a:spcPct val="90000"/>
                    </a:lnSpc>
                    <a:spcBef>
                      <a:spcPts val="0"/>
                    </a:spcBef>
                    <a:buFont typeface="Arial" panose="020B0604020202020204" pitchFamily="34" charset="0"/>
                    <a:buNone/>
                    <a:defRPr lang="da-DK" sz="3000" b="1" kern="1200">
                      <a:solidFill>
                        <a:srgbClr val="FFFFFF"/>
                      </a:solidFill>
                      <a:latin typeface="Unica 77 LL" panose="020B0504010101010104" pitchFamily="34" charset="0"/>
                      <a:ea typeface="+mn-ea"/>
                      <a:cs typeface="Unica 77 LL" panose="020B0504010101010104" pitchFamily="34" charset="0"/>
                    </a:defRPr>
                  </a:lvl1pPr>
                  <a:lvl2pPr marL="6858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360000" rtl="0" eaLnBrk="1" fontAlgn="auto" latinLnBrk="0" hangingPunct="1">
                    <a:lnSpc>
                      <a:spcPct val="90000"/>
                    </a:lnSpc>
                    <a:spcBef>
                      <a:spcPts val="0"/>
                    </a:spcBef>
                    <a:spcAft>
                      <a:spcPts val="0"/>
                    </a:spcAft>
                    <a:buClrTx/>
                    <a:buSzTx/>
                    <a:buFont typeface="Arial" panose="020B0604020202020204" pitchFamily="34" charset="0"/>
                    <a:buNone/>
                    <a:tabLst/>
                    <a:defRPr/>
                  </a:pPr>
                  <a:r>
                    <a:rPr kumimoji="0" lang="en-GB" sz="2000" b="1" i="0" u="none" strike="noStrike" kern="1200" cap="none" spc="0" normalizeH="0" baseline="0" noProof="0">
                      <a:ln>
                        <a:noFill/>
                      </a:ln>
                      <a:solidFill>
                        <a:srgbClr val="FFFFFF"/>
                      </a:solidFill>
                      <a:effectLst/>
                      <a:uLnTx/>
                      <a:uFillTx/>
                      <a:latin typeface="Unica 77 LL" panose="020B0504010101010104" pitchFamily="34" charset="0"/>
                      <a:ea typeface="+mn-ea"/>
                      <a:cs typeface="Unica 77 LL" panose="020B0504010101010104" pitchFamily="34" charset="0"/>
                    </a:rPr>
                    <a:t>Public-private partnership</a:t>
                  </a:r>
                </a:p>
              </p:txBody>
            </p:sp>
            <p:grpSp>
              <p:nvGrpSpPr>
                <p:cNvPr id="44" name="Group 43">
                  <a:extLst>
                    <a:ext uri="{FF2B5EF4-FFF2-40B4-BE49-F238E27FC236}">
                      <a16:creationId xmlns:a16="http://schemas.microsoft.com/office/drawing/2014/main" id="{8E751856-9AD6-2E8F-06B2-C6E09AB24828}"/>
                    </a:ext>
                  </a:extLst>
                </p:cNvPr>
                <p:cNvGrpSpPr/>
                <p:nvPr/>
              </p:nvGrpSpPr>
              <p:grpSpPr>
                <a:xfrm>
                  <a:off x="354074" y="2155093"/>
                  <a:ext cx="7204964" cy="401344"/>
                  <a:chOff x="355479" y="1117345"/>
                  <a:chExt cx="11466633" cy="638737"/>
                </a:xfrm>
              </p:grpSpPr>
              <p:sp>
                <p:nvSpPr>
                  <p:cNvPr id="45" name="Freeform 7">
                    <a:extLst>
                      <a:ext uri="{FF2B5EF4-FFF2-40B4-BE49-F238E27FC236}">
                        <a16:creationId xmlns:a16="http://schemas.microsoft.com/office/drawing/2014/main" id="{887717F9-C0CF-2336-908A-C2B5819E7745}"/>
                      </a:ext>
                    </a:extLst>
                  </p:cNvPr>
                  <p:cNvSpPr/>
                  <p:nvPr/>
                </p:nvSpPr>
                <p:spPr>
                  <a:xfrm flipV="1">
                    <a:off x="400050" y="1415668"/>
                    <a:ext cx="11405870" cy="45719"/>
                  </a:xfrm>
                  <a:custGeom>
                    <a:avLst/>
                    <a:gdLst>
                      <a:gd name="connsiteX0" fmla="*/ 0 w 11372850"/>
                      <a:gd name="connsiteY0" fmla="*/ 0 h 6350"/>
                      <a:gd name="connsiteX1" fmla="*/ 11372850 w 11372850"/>
                      <a:gd name="connsiteY1" fmla="*/ 0 h 6350"/>
                    </a:gdLst>
                    <a:ahLst/>
                    <a:cxnLst>
                      <a:cxn ang="0">
                        <a:pos x="connsiteX0" y="connsiteY0"/>
                      </a:cxn>
                      <a:cxn ang="0">
                        <a:pos x="connsiteX1" y="connsiteY1"/>
                      </a:cxn>
                    </a:cxnLst>
                    <a:rect l="l" t="t" r="r" b="b"/>
                    <a:pathLst>
                      <a:path w="11372850" h="6350">
                        <a:moveTo>
                          <a:pt x="0" y="0"/>
                        </a:moveTo>
                        <a:lnTo>
                          <a:pt x="11372850" y="0"/>
                        </a:lnTo>
                      </a:path>
                    </a:pathLst>
                  </a:custGeom>
                  <a:ln w="3810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A77E"/>
                      </a:solidFill>
                      <a:effectLst/>
                      <a:uLnTx/>
                      <a:uFillTx/>
                      <a:latin typeface="Unica 77 LL TT"/>
                      <a:ea typeface="+mn-ea"/>
                      <a:cs typeface="+mn-cs"/>
                    </a:endParaRPr>
                  </a:p>
                </p:txBody>
              </p:sp>
              <p:sp>
                <p:nvSpPr>
                  <p:cNvPr id="46" name="Freeform 8">
                    <a:extLst>
                      <a:ext uri="{FF2B5EF4-FFF2-40B4-BE49-F238E27FC236}">
                        <a16:creationId xmlns:a16="http://schemas.microsoft.com/office/drawing/2014/main" id="{4429FCA5-3BF8-0484-3063-EF8DFBF2AE98}"/>
                      </a:ext>
                    </a:extLst>
                  </p:cNvPr>
                  <p:cNvSpPr/>
                  <p:nvPr/>
                </p:nvSpPr>
                <p:spPr>
                  <a:xfrm>
                    <a:off x="381002" y="1432230"/>
                    <a:ext cx="6350" cy="323852"/>
                  </a:xfrm>
                  <a:custGeom>
                    <a:avLst/>
                    <a:gdLst>
                      <a:gd name="connsiteX0" fmla="*/ 0 w 6350"/>
                      <a:gd name="connsiteY0" fmla="*/ 0 h 323850"/>
                      <a:gd name="connsiteX1" fmla="*/ 0 w 6350"/>
                      <a:gd name="connsiteY1" fmla="*/ 323850 h 323850"/>
                    </a:gdLst>
                    <a:ahLst/>
                    <a:cxnLst>
                      <a:cxn ang="0">
                        <a:pos x="connsiteX0" y="connsiteY0"/>
                      </a:cxn>
                      <a:cxn ang="0">
                        <a:pos x="connsiteX1" y="connsiteY1"/>
                      </a:cxn>
                    </a:cxnLst>
                    <a:rect l="l" t="t" r="r" b="b"/>
                    <a:pathLst>
                      <a:path w="6350" h="323850">
                        <a:moveTo>
                          <a:pt x="0" y="0"/>
                        </a:moveTo>
                        <a:lnTo>
                          <a:pt x="0" y="323850"/>
                        </a:lnTo>
                      </a:path>
                    </a:pathLst>
                  </a:custGeom>
                  <a:ln w="3810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A77E"/>
                      </a:solidFill>
                      <a:effectLst/>
                      <a:uLnTx/>
                      <a:uFillTx/>
                      <a:latin typeface="Unica 77 LL TT"/>
                      <a:ea typeface="+mn-ea"/>
                      <a:cs typeface="+mn-cs"/>
                    </a:endParaRPr>
                  </a:p>
                </p:txBody>
              </p:sp>
              <p:sp>
                <p:nvSpPr>
                  <p:cNvPr id="47" name="Freeform 9">
                    <a:extLst>
                      <a:ext uri="{FF2B5EF4-FFF2-40B4-BE49-F238E27FC236}">
                        <a16:creationId xmlns:a16="http://schemas.microsoft.com/office/drawing/2014/main" id="{7702E339-1082-D114-62CD-FEE1B49C30A5}"/>
                      </a:ext>
                    </a:extLst>
                  </p:cNvPr>
                  <p:cNvSpPr/>
                  <p:nvPr/>
                </p:nvSpPr>
                <p:spPr>
                  <a:xfrm flipH="1">
                    <a:off x="11760201" y="1430957"/>
                    <a:ext cx="45719" cy="323852"/>
                  </a:xfrm>
                  <a:custGeom>
                    <a:avLst/>
                    <a:gdLst>
                      <a:gd name="connsiteX0" fmla="*/ 0 w 6350"/>
                      <a:gd name="connsiteY0" fmla="*/ 0 h 323850"/>
                      <a:gd name="connsiteX1" fmla="*/ 0 w 6350"/>
                      <a:gd name="connsiteY1" fmla="*/ 323850 h 323850"/>
                    </a:gdLst>
                    <a:ahLst/>
                    <a:cxnLst>
                      <a:cxn ang="0">
                        <a:pos x="connsiteX0" y="connsiteY0"/>
                      </a:cxn>
                      <a:cxn ang="0">
                        <a:pos x="connsiteX1" y="connsiteY1"/>
                      </a:cxn>
                    </a:cxnLst>
                    <a:rect l="l" t="t" r="r" b="b"/>
                    <a:pathLst>
                      <a:path w="6350" h="323850">
                        <a:moveTo>
                          <a:pt x="0" y="0"/>
                        </a:moveTo>
                        <a:lnTo>
                          <a:pt x="0" y="323850"/>
                        </a:lnTo>
                      </a:path>
                    </a:pathLst>
                  </a:custGeom>
                  <a:ln w="3810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A77E"/>
                      </a:solidFill>
                      <a:effectLst/>
                      <a:uLnTx/>
                      <a:uFillTx/>
                      <a:latin typeface="Unica 77 LL TT"/>
                      <a:ea typeface="+mn-ea"/>
                      <a:cs typeface="+mn-cs"/>
                    </a:endParaRPr>
                  </a:p>
                </p:txBody>
              </p:sp>
              <p:sp>
                <p:nvSpPr>
                  <p:cNvPr id="48" name="Freeform 11">
                    <a:extLst>
                      <a:ext uri="{FF2B5EF4-FFF2-40B4-BE49-F238E27FC236}">
                        <a16:creationId xmlns:a16="http://schemas.microsoft.com/office/drawing/2014/main" id="{010B0B6C-91D5-0984-3F2F-0DC7F0923FBB}"/>
                      </a:ext>
                    </a:extLst>
                  </p:cNvPr>
                  <p:cNvSpPr/>
                  <p:nvPr/>
                </p:nvSpPr>
                <p:spPr>
                  <a:xfrm>
                    <a:off x="6099511" y="1118483"/>
                    <a:ext cx="6350" cy="323852"/>
                  </a:xfrm>
                  <a:custGeom>
                    <a:avLst/>
                    <a:gdLst>
                      <a:gd name="connsiteX0" fmla="*/ 0 w 6350"/>
                      <a:gd name="connsiteY0" fmla="*/ 0 h 323850"/>
                      <a:gd name="connsiteX1" fmla="*/ 0 w 6350"/>
                      <a:gd name="connsiteY1" fmla="*/ 323850 h 323850"/>
                    </a:gdLst>
                    <a:ahLst/>
                    <a:cxnLst>
                      <a:cxn ang="0">
                        <a:pos x="connsiteX0" y="connsiteY0"/>
                      </a:cxn>
                      <a:cxn ang="0">
                        <a:pos x="connsiteX1" y="connsiteY1"/>
                      </a:cxn>
                    </a:cxnLst>
                    <a:rect l="l" t="t" r="r" b="b"/>
                    <a:pathLst>
                      <a:path w="6350" h="323850">
                        <a:moveTo>
                          <a:pt x="0" y="0"/>
                        </a:moveTo>
                        <a:lnTo>
                          <a:pt x="0" y="323850"/>
                        </a:lnTo>
                      </a:path>
                    </a:pathLst>
                  </a:custGeom>
                  <a:ln w="3810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A77E"/>
                      </a:solidFill>
                      <a:effectLst/>
                      <a:uLnTx/>
                      <a:uFillTx/>
                      <a:latin typeface="Unica 77 LL TT"/>
                      <a:ea typeface="+mn-ea"/>
                      <a:cs typeface="+mn-cs"/>
                    </a:endParaRPr>
                  </a:p>
                </p:txBody>
              </p:sp>
              <p:sp>
                <p:nvSpPr>
                  <p:cNvPr id="49" name="TextBox 48">
                    <a:extLst>
                      <a:ext uri="{FF2B5EF4-FFF2-40B4-BE49-F238E27FC236}">
                        <a16:creationId xmlns:a16="http://schemas.microsoft.com/office/drawing/2014/main" id="{95B26994-4BCC-1F69-6EC9-EAF6B6B956D1}"/>
                      </a:ext>
                    </a:extLst>
                  </p:cNvPr>
                  <p:cNvSpPr txBox="1"/>
                  <p:nvPr/>
                </p:nvSpPr>
                <p:spPr>
                  <a:xfrm>
                    <a:off x="355479" y="1117345"/>
                    <a:ext cx="1229869" cy="195930"/>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0" normalizeH="0" baseline="0" noProof="0">
                        <a:ln>
                          <a:noFill/>
                        </a:ln>
                        <a:solidFill>
                          <a:srgbClr val="FFFFFF"/>
                        </a:solidFill>
                        <a:effectLst/>
                        <a:uLnTx/>
                        <a:uFillTx/>
                        <a:latin typeface="Unica 77 LL TT"/>
                        <a:ea typeface="+mn-ea"/>
                        <a:cs typeface="+mn-cs"/>
                      </a:rPr>
                      <a:t>Public</a:t>
                    </a:r>
                  </a:p>
                </p:txBody>
              </p:sp>
              <p:sp>
                <p:nvSpPr>
                  <p:cNvPr id="50" name="TextBox 49">
                    <a:extLst>
                      <a:ext uri="{FF2B5EF4-FFF2-40B4-BE49-F238E27FC236}">
                        <a16:creationId xmlns:a16="http://schemas.microsoft.com/office/drawing/2014/main" id="{88C57D27-AF83-70BA-1EEC-59990F667425}"/>
                      </a:ext>
                    </a:extLst>
                  </p:cNvPr>
                  <p:cNvSpPr txBox="1"/>
                  <p:nvPr/>
                </p:nvSpPr>
                <p:spPr>
                  <a:xfrm>
                    <a:off x="10592243" y="1117347"/>
                    <a:ext cx="1229869" cy="195930"/>
                  </a:xfrm>
                  <a:prstGeom prst="rect">
                    <a:avLst/>
                  </a:prstGeom>
                  <a:noFill/>
                </p:spPr>
                <p:txBody>
                  <a:bodyPr wrap="squar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800" b="1" i="0" u="none" strike="noStrike" kern="1200" cap="none" spc="0" normalizeH="0" baseline="0" noProof="0">
                        <a:ln>
                          <a:noFill/>
                        </a:ln>
                        <a:solidFill>
                          <a:srgbClr val="FFFFFF"/>
                        </a:solidFill>
                        <a:effectLst/>
                        <a:uLnTx/>
                        <a:uFillTx/>
                        <a:latin typeface="Unica 77 LL TT"/>
                        <a:ea typeface="+mn-ea"/>
                        <a:cs typeface="+mn-cs"/>
                      </a:rPr>
                      <a:t>Private</a:t>
                    </a:r>
                  </a:p>
                </p:txBody>
              </p:sp>
            </p:grpSp>
            <p:sp>
              <p:nvSpPr>
                <p:cNvPr id="42" name="TextBox 41">
                  <a:extLst>
                    <a:ext uri="{FF2B5EF4-FFF2-40B4-BE49-F238E27FC236}">
                      <a16:creationId xmlns:a16="http://schemas.microsoft.com/office/drawing/2014/main" id="{D5394199-22E6-EDA2-FEBF-B71EF94C5EBB}"/>
                    </a:ext>
                  </a:extLst>
                </p:cNvPr>
                <p:cNvSpPr txBox="1"/>
                <p:nvPr/>
              </p:nvSpPr>
              <p:spPr>
                <a:xfrm>
                  <a:off x="1734003" y="2577051"/>
                  <a:ext cx="1263713" cy="123111"/>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srgbClr val="FFFFFF"/>
                      </a:solidFill>
                      <a:effectLst/>
                      <a:uLnTx/>
                      <a:uFillTx/>
                      <a:latin typeface="Unica 77 LL TT"/>
                      <a:ea typeface="+mn-ea"/>
                      <a:cs typeface="+mn-cs"/>
                    </a:rPr>
                    <a:t>Business organisations</a:t>
                  </a:r>
                </a:p>
              </p:txBody>
            </p:sp>
            <p:sp>
              <p:nvSpPr>
                <p:cNvPr id="95" name="TextBox 94">
                  <a:extLst>
                    <a:ext uri="{FF2B5EF4-FFF2-40B4-BE49-F238E27FC236}">
                      <a16:creationId xmlns:a16="http://schemas.microsoft.com/office/drawing/2014/main" id="{2BDCD9CC-2086-0217-8EF4-6768C58EAE6A}"/>
                    </a:ext>
                  </a:extLst>
                </p:cNvPr>
                <p:cNvSpPr txBox="1"/>
                <p:nvPr/>
              </p:nvSpPr>
              <p:spPr>
                <a:xfrm>
                  <a:off x="3379242" y="2584130"/>
                  <a:ext cx="1172392" cy="123111"/>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srgbClr val="FFFFFF"/>
                      </a:solidFill>
                      <a:effectLst/>
                      <a:uLnTx/>
                      <a:uFillTx/>
                      <a:latin typeface="Unica 77 LL TT"/>
                      <a:ea typeface="+mn-ea"/>
                      <a:cs typeface="+mn-cs"/>
                    </a:rPr>
                    <a:t>Strategic partners </a:t>
                  </a:r>
                </a:p>
              </p:txBody>
            </p:sp>
            <p:sp>
              <p:nvSpPr>
                <p:cNvPr id="118" name="TextBox 117">
                  <a:extLst>
                    <a:ext uri="{FF2B5EF4-FFF2-40B4-BE49-F238E27FC236}">
                      <a16:creationId xmlns:a16="http://schemas.microsoft.com/office/drawing/2014/main" id="{02B2007A-8C05-B736-463E-6E6CA1CDA393}"/>
                    </a:ext>
                  </a:extLst>
                </p:cNvPr>
                <p:cNvSpPr txBox="1"/>
                <p:nvPr/>
              </p:nvSpPr>
              <p:spPr>
                <a:xfrm>
                  <a:off x="5589247" y="2579376"/>
                  <a:ext cx="1032923" cy="123111"/>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srgbClr val="FFFFFF"/>
                      </a:solidFill>
                      <a:effectLst/>
                      <a:uLnTx/>
                      <a:uFillTx/>
                      <a:latin typeface="Unica 77 LL TT"/>
                      <a:ea typeface="+mn-ea"/>
                      <a:cs typeface="+mn-cs"/>
                    </a:rPr>
                    <a:t>Associate partners </a:t>
                  </a:r>
                </a:p>
              </p:txBody>
            </p:sp>
            <p:sp>
              <p:nvSpPr>
                <p:cNvPr id="76" name="TextBox 75">
                  <a:extLst>
                    <a:ext uri="{FF2B5EF4-FFF2-40B4-BE49-F238E27FC236}">
                      <a16:creationId xmlns:a16="http://schemas.microsoft.com/office/drawing/2014/main" id="{EFE50811-9D0E-3B9D-2A81-A67C77A11723}"/>
                    </a:ext>
                  </a:extLst>
                </p:cNvPr>
                <p:cNvSpPr txBox="1"/>
                <p:nvPr/>
              </p:nvSpPr>
              <p:spPr>
                <a:xfrm>
                  <a:off x="398866" y="2578897"/>
                  <a:ext cx="1172392" cy="123111"/>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srgbClr val="FFFFFF"/>
                      </a:solidFill>
                      <a:effectLst/>
                      <a:uLnTx/>
                      <a:uFillTx/>
                      <a:latin typeface="Unica 77 LL TT"/>
                      <a:ea typeface="+mn-ea"/>
                      <a:cs typeface="+mn-cs"/>
                    </a:rPr>
                    <a:t>Government</a:t>
                  </a:r>
                </a:p>
              </p:txBody>
            </p:sp>
            <p:grpSp>
              <p:nvGrpSpPr>
                <p:cNvPr id="8" name="Gruppe 7">
                  <a:extLst>
                    <a:ext uri="{FF2B5EF4-FFF2-40B4-BE49-F238E27FC236}">
                      <a16:creationId xmlns:a16="http://schemas.microsoft.com/office/drawing/2014/main" id="{1B78778A-D54A-F30D-D777-2C5B861FBB39}"/>
                    </a:ext>
                  </a:extLst>
                </p:cNvPr>
                <p:cNvGrpSpPr/>
                <p:nvPr/>
              </p:nvGrpSpPr>
              <p:grpSpPr>
                <a:xfrm>
                  <a:off x="1593394" y="2802996"/>
                  <a:ext cx="1160496" cy="1283554"/>
                  <a:chOff x="2499656" y="2168526"/>
                  <a:chExt cx="2053195" cy="2270914"/>
                </a:xfrm>
              </p:grpSpPr>
              <p:sp>
                <p:nvSpPr>
                  <p:cNvPr id="12" name="Rectangle 99">
                    <a:extLst>
                      <a:ext uri="{FF2B5EF4-FFF2-40B4-BE49-F238E27FC236}">
                        <a16:creationId xmlns:a16="http://schemas.microsoft.com/office/drawing/2014/main" id="{6C5A417E-C791-69BA-3179-DD04E5C8225A}"/>
                      </a:ext>
                    </a:extLst>
                  </p:cNvPr>
                  <p:cNvSpPr/>
                  <p:nvPr/>
                </p:nvSpPr>
                <p:spPr>
                  <a:xfrm>
                    <a:off x="2499656" y="2964530"/>
                    <a:ext cx="2053195" cy="6949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13" name="Rectangle 65">
                    <a:extLst>
                      <a:ext uri="{FF2B5EF4-FFF2-40B4-BE49-F238E27FC236}">
                        <a16:creationId xmlns:a16="http://schemas.microsoft.com/office/drawing/2014/main" id="{79BCF37D-20D3-FF52-A0DE-5B07A9859F9E}"/>
                      </a:ext>
                    </a:extLst>
                  </p:cNvPr>
                  <p:cNvSpPr/>
                  <p:nvPr/>
                </p:nvSpPr>
                <p:spPr>
                  <a:xfrm>
                    <a:off x="2499656" y="3744640"/>
                    <a:ext cx="2053195" cy="6948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14" name="Rectangle 66">
                    <a:extLst>
                      <a:ext uri="{FF2B5EF4-FFF2-40B4-BE49-F238E27FC236}">
                        <a16:creationId xmlns:a16="http://schemas.microsoft.com/office/drawing/2014/main" id="{6BAB031E-6198-FB1A-39A7-13C3F65DC525}"/>
                      </a:ext>
                    </a:extLst>
                  </p:cNvPr>
                  <p:cNvSpPr/>
                  <p:nvPr/>
                </p:nvSpPr>
                <p:spPr>
                  <a:xfrm>
                    <a:off x="2499656" y="2168526"/>
                    <a:ext cx="2053195" cy="70455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16" name="Billede 7" descr="Et billede, der indeholder tekst, skilt&#10;&#10;Automatisk genereret beskrivelse">
                    <a:extLst>
                      <a:ext uri="{FF2B5EF4-FFF2-40B4-BE49-F238E27FC236}">
                        <a16:creationId xmlns:a16="http://schemas.microsoft.com/office/drawing/2014/main" id="{A341D27E-FA98-3F84-F204-5AD97E58CBF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72910" y="3054356"/>
                    <a:ext cx="1150192" cy="498541"/>
                  </a:xfrm>
                  <a:prstGeom prst="rect">
                    <a:avLst/>
                  </a:prstGeom>
                </p:spPr>
              </p:pic>
              <p:pic>
                <p:nvPicPr>
                  <p:cNvPr id="17" name="Picture 143" descr="A picture containing text, circle, font, screenshot&#10;&#10;Description automatically generated">
                    <a:extLst>
                      <a:ext uri="{FF2B5EF4-FFF2-40B4-BE49-F238E27FC236}">
                        <a16:creationId xmlns:a16="http://schemas.microsoft.com/office/drawing/2014/main" id="{7DC10697-1CE3-770A-6051-1CE72E36388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59528" y="3764839"/>
                    <a:ext cx="1176957" cy="662038"/>
                  </a:xfrm>
                  <a:prstGeom prst="rect">
                    <a:avLst/>
                  </a:prstGeom>
                </p:spPr>
              </p:pic>
              <p:pic>
                <p:nvPicPr>
                  <p:cNvPr id="18" name="Picture 6" descr="A purple and black logo&#10;&#10;Description automatically generated">
                    <a:extLst>
                      <a:ext uri="{FF2B5EF4-FFF2-40B4-BE49-F238E27FC236}">
                        <a16:creationId xmlns:a16="http://schemas.microsoft.com/office/drawing/2014/main" id="{39E0A344-6830-A743-CB19-12738D06E09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099390" y="2302800"/>
                    <a:ext cx="704324" cy="463527"/>
                  </a:xfrm>
                  <a:prstGeom prst="rect">
                    <a:avLst/>
                  </a:prstGeom>
                </p:spPr>
              </p:pic>
            </p:grpSp>
            <p:grpSp>
              <p:nvGrpSpPr>
                <p:cNvPr id="35" name="Gruppe 34">
                  <a:extLst>
                    <a:ext uri="{FF2B5EF4-FFF2-40B4-BE49-F238E27FC236}">
                      <a16:creationId xmlns:a16="http://schemas.microsoft.com/office/drawing/2014/main" id="{304D8EC5-74AB-6B07-3182-E7AF766A7D54}"/>
                    </a:ext>
                  </a:extLst>
                </p:cNvPr>
                <p:cNvGrpSpPr/>
                <p:nvPr/>
              </p:nvGrpSpPr>
              <p:grpSpPr>
                <a:xfrm>
                  <a:off x="3365382" y="2800219"/>
                  <a:ext cx="1847538" cy="1721872"/>
                  <a:chOff x="5229235" y="2180285"/>
                  <a:chExt cx="3268735" cy="3046402"/>
                </a:xfrm>
              </p:grpSpPr>
              <p:sp>
                <p:nvSpPr>
                  <p:cNvPr id="36" name="Rectangle 32">
                    <a:extLst>
                      <a:ext uri="{FF2B5EF4-FFF2-40B4-BE49-F238E27FC236}">
                        <a16:creationId xmlns:a16="http://schemas.microsoft.com/office/drawing/2014/main" id="{C16E8B8F-83D6-D864-ACE4-443CF726B5AC}"/>
                      </a:ext>
                    </a:extLst>
                  </p:cNvPr>
                  <p:cNvSpPr/>
                  <p:nvPr/>
                </p:nvSpPr>
                <p:spPr>
                  <a:xfrm>
                    <a:off x="6900903" y="2180534"/>
                    <a:ext cx="1592571"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37" name="Rectangle 44">
                    <a:extLst>
                      <a:ext uri="{FF2B5EF4-FFF2-40B4-BE49-F238E27FC236}">
                        <a16:creationId xmlns:a16="http://schemas.microsoft.com/office/drawing/2014/main" id="{7B81E9F2-8EE6-6E82-DFBF-CE7ECDE505B4}"/>
                      </a:ext>
                    </a:extLst>
                  </p:cNvPr>
                  <p:cNvSpPr/>
                  <p:nvPr/>
                </p:nvSpPr>
                <p:spPr>
                  <a:xfrm>
                    <a:off x="6907413" y="2965450"/>
                    <a:ext cx="1588001" cy="68960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38" name="Rectangle 44">
                    <a:extLst>
                      <a:ext uri="{FF2B5EF4-FFF2-40B4-BE49-F238E27FC236}">
                        <a16:creationId xmlns:a16="http://schemas.microsoft.com/office/drawing/2014/main" id="{A38684AC-046C-900C-3FED-3B639A85CB11}"/>
                      </a:ext>
                    </a:extLst>
                  </p:cNvPr>
                  <p:cNvSpPr/>
                  <p:nvPr/>
                </p:nvSpPr>
                <p:spPr>
                  <a:xfrm>
                    <a:off x="6905399" y="3741738"/>
                    <a:ext cx="1592571" cy="697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40" name="Rectangle 37">
                    <a:extLst>
                      <a:ext uri="{FF2B5EF4-FFF2-40B4-BE49-F238E27FC236}">
                        <a16:creationId xmlns:a16="http://schemas.microsoft.com/office/drawing/2014/main" id="{91A27F9C-3F9D-5A6C-905F-0023C488BF21}"/>
                      </a:ext>
                    </a:extLst>
                  </p:cNvPr>
                  <p:cNvSpPr/>
                  <p:nvPr/>
                </p:nvSpPr>
                <p:spPr>
                  <a:xfrm>
                    <a:off x="5229237" y="2965450"/>
                    <a:ext cx="1586234" cy="68960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DCF7DB"/>
                        </a:solidFill>
                        <a:effectLst/>
                        <a:uLnTx/>
                        <a:uFillTx/>
                        <a:latin typeface="Unica 77 LL TT"/>
                        <a:ea typeface="+mn-ea"/>
                        <a:cs typeface="+mn-cs"/>
                      </a:rPr>
                      <a:t>       </a:t>
                    </a:r>
                  </a:p>
                </p:txBody>
              </p:sp>
              <p:sp>
                <p:nvSpPr>
                  <p:cNvPr id="51" name="Rectangle 39">
                    <a:extLst>
                      <a:ext uri="{FF2B5EF4-FFF2-40B4-BE49-F238E27FC236}">
                        <a16:creationId xmlns:a16="http://schemas.microsoft.com/office/drawing/2014/main" id="{340AEFEA-C55F-3642-1E01-D78889136594}"/>
                      </a:ext>
                    </a:extLst>
                  </p:cNvPr>
                  <p:cNvSpPr/>
                  <p:nvPr/>
                </p:nvSpPr>
                <p:spPr>
                  <a:xfrm>
                    <a:off x="5229235" y="3741737"/>
                    <a:ext cx="1586235" cy="6985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52" name="Rectangle 41">
                    <a:extLst>
                      <a:ext uri="{FF2B5EF4-FFF2-40B4-BE49-F238E27FC236}">
                        <a16:creationId xmlns:a16="http://schemas.microsoft.com/office/drawing/2014/main" id="{284AB283-90AC-4CAA-CC47-B426AC01653C}"/>
                      </a:ext>
                    </a:extLst>
                  </p:cNvPr>
                  <p:cNvSpPr/>
                  <p:nvPr/>
                </p:nvSpPr>
                <p:spPr>
                  <a:xfrm>
                    <a:off x="5232613" y="4531943"/>
                    <a:ext cx="1582857"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53" name="Rectangle 43">
                    <a:extLst>
                      <a:ext uri="{FF2B5EF4-FFF2-40B4-BE49-F238E27FC236}">
                        <a16:creationId xmlns:a16="http://schemas.microsoft.com/office/drawing/2014/main" id="{D04DBA90-E20C-5515-B86F-AA0013A64115}"/>
                      </a:ext>
                    </a:extLst>
                  </p:cNvPr>
                  <p:cNvSpPr/>
                  <p:nvPr/>
                </p:nvSpPr>
                <p:spPr>
                  <a:xfrm>
                    <a:off x="5229237" y="2180285"/>
                    <a:ext cx="1586234" cy="6949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54" name="Picture 47">
                    <a:extLst>
                      <a:ext uri="{FF2B5EF4-FFF2-40B4-BE49-F238E27FC236}">
                        <a16:creationId xmlns:a16="http://schemas.microsoft.com/office/drawing/2014/main" id="{E7FF4639-B14D-9769-C888-08E3A50219D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68343" y="2890185"/>
                    <a:ext cx="1525145" cy="829213"/>
                  </a:xfrm>
                  <a:prstGeom prst="rect">
                    <a:avLst/>
                  </a:prstGeom>
                </p:spPr>
              </p:pic>
              <p:pic>
                <p:nvPicPr>
                  <p:cNvPr id="55" name="Picture 49">
                    <a:extLst>
                      <a:ext uri="{FF2B5EF4-FFF2-40B4-BE49-F238E27FC236}">
                        <a16:creationId xmlns:a16="http://schemas.microsoft.com/office/drawing/2014/main" id="{CC566035-86AC-B236-26A5-E98A65CC5E6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578765" y="4726012"/>
                    <a:ext cx="891119" cy="307436"/>
                  </a:xfrm>
                  <a:prstGeom prst="rect">
                    <a:avLst/>
                  </a:prstGeom>
                </p:spPr>
              </p:pic>
              <p:pic>
                <p:nvPicPr>
                  <p:cNvPr id="56" name="Picture 50">
                    <a:extLst>
                      <a:ext uri="{FF2B5EF4-FFF2-40B4-BE49-F238E27FC236}">
                        <a16:creationId xmlns:a16="http://schemas.microsoft.com/office/drawing/2014/main" id="{FD47361F-9F9F-89CD-10AB-79DF9BE82C9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484120" y="2297692"/>
                    <a:ext cx="1158107" cy="444526"/>
                  </a:xfrm>
                  <a:prstGeom prst="rect">
                    <a:avLst/>
                  </a:prstGeom>
                </p:spPr>
              </p:pic>
              <p:pic>
                <p:nvPicPr>
                  <p:cNvPr id="57" name="Picture 51">
                    <a:extLst>
                      <a:ext uri="{FF2B5EF4-FFF2-40B4-BE49-F238E27FC236}">
                        <a16:creationId xmlns:a16="http://schemas.microsoft.com/office/drawing/2014/main" id="{F965D384-B3E8-0038-70D1-78A193A53FA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349775" y="3879525"/>
                    <a:ext cx="1426739" cy="440251"/>
                  </a:xfrm>
                  <a:prstGeom prst="rect">
                    <a:avLst/>
                  </a:prstGeom>
                </p:spPr>
              </p:pic>
              <p:pic>
                <p:nvPicPr>
                  <p:cNvPr id="58" name="Picture 59">
                    <a:extLst>
                      <a:ext uri="{FF2B5EF4-FFF2-40B4-BE49-F238E27FC236}">
                        <a16:creationId xmlns:a16="http://schemas.microsoft.com/office/drawing/2014/main" id="{03E00052-9DC2-B8B8-AB92-25802D7B0947}"/>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144902" y="2368616"/>
                    <a:ext cx="1040268" cy="293134"/>
                  </a:xfrm>
                  <a:prstGeom prst="rect">
                    <a:avLst/>
                  </a:prstGeom>
                </p:spPr>
              </p:pic>
              <p:pic>
                <p:nvPicPr>
                  <p:cNvPr id="59" name="Billede 58" descr="Et billede, der indeholder Font/skrifttype, Grafik, grafisk design, typografi&#10;&#10;Automatisk genereret beskrivelse">
                    <a:extLst>
                      <a:ext uri="{FF2B5EF4-FFF2-40B4-BE49-F238E27FC236}">
                        <a16:creationId xmlns:a16="http://schemas.microsoft.com/office/drawing/2014/main" id="{DCE0E734-5D82-7478-4520-8D0C1502624B}"/>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231355" y="3155319"/>
                    <a:ext cx="931666" cy="277680"/>
                  </a:xfrm>
                  <a:prstGeom prst="rect">
                    <a:avLst/>
                  </a:prstGeom>
                </p:spPr>
              </p:pic>
              <p:pic>
                <p:nvPicPr>
                  <p:cNvPr id="61" name="Billede 60" descr="Et billede, der indeholder Grafik, skærmbillede, Font/skrifttype, grafisk design&#10;&#10;Automatisk genereret beskrivelse">
                    <a:extLst>
                      <a:ext uri="{FF2B5EF4-FFF2-40B4-BE49-F238E27FC236}">
                        <a16:creationId xmlns:a16="http://schemas.microsoft.com/office/drawing/2014/main" id="{E1C46821-36B6-93AC-C160-6553C9A9804D}"/>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7118370" y="3895473"/>
                    <a:ext cx="1100755" cy="344481"/>
                  </a:xfrm>
                  <a:prstGeom prst="rect">
                    <a:avLst/>
                  </a:prstGeom>
                </p:spPr>
              </p:pic>
              <p:sp>
                <p:nvSpPr>
                  <p:cNvPr id="63" name="Rectangle 44">
                    <a:extLst>
                      <a:ext uri="{FF2B5EF4-FFF2-40B4-BE49-F238E27FC236}">
                        <a16:creationId xmlns:a16="http://schemas.microsoft.com/office/drawing/2014/main" id="{E41BF627-5D89-BCC6-2A4F-024C69600290}"/>
                      </a:ext>
                    </a:extLst>
                  </p:cNvPr>
                  <p:cNvSpPr/>
                  <p:nvPr/>
                </p:nvSpPr>
                <p:spPr>
                  <a:xfrm>
                    <a:off x="6907413" y="4522603"/>
                    <a:ext cx="1588001" cy="6949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66" name="Billede 65" descr="Et billede, der indeholder tekst, Font/skrifttype, Elektrisk blå, Grafik&#10;&#10;Automatisk genereret beskrivelse">
                    <a:extLst>
                      <a:ext uri="{FF2B5EF4-FFF2-40B4-BE49-F238E27FC236}">
                        <a16:creationId xmlns:a16="http://schemas.microsoft.com/office/drawing/2014/main" id="{3AB8FC7A-C749-3EF1-9FF3-4395B4F0DD60}"/>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7119089" y="4625547"/>
                    <a:ext cx="1206254" cy="488483"/>
                  </a:xfrm>
                  <a:prstGeom prst="rect">
                    <a:avLst/>
                  </a:prstGeom>
                </p:spPr>
              </p:pic>
            </p:grpSp>
            <p:grpSp>
              <p:nvGrpSpPr>
                <p:cNvPr id="69" name="Gruppe 68">
                  <a:extLst>
                    <a:ext uri="{FF2B5EF4-FFF2-40B4-BE49-F238E27FC236}">
                      <a16:creationId xmlns:a16="http://schemas.microsoft.com/office/drawing/2014/main" id="{3F6346D3-9DB1-1AC8-51E2-C3F2B6A8FFED}"/>
                    </a:ext>
                  </a:extLst>
                </p:cNvPr>
                <p:cNvGrpSpPr/>
                <p:nvPr/>
              </p:nvGrpSpPr>
              <p:grpSpPr>
                <a:xfrm>
                  <a:off x="363692" y="2800219"/>
                  <a:ext cx="1169833" cy="1728367"/>
                  <a:chOff x="351697" y="2169042"/>
                  <a:chExt cx="2069713" cy="3057893"/>
                </a:xfrm>
              </p:grpSpPr>
              <p:sp>
                <p:nvSpPr>
                  <p:cNvPr id="70" name="Rectangle 140">
                    <a:extLst>
                      <a:ext uri="{FF2B5EF4-FFF2-40B4-BE49-F238E27FC236}">
                        <a16:creationId xmlns:a16="http://schemas.microsoft.com/office/drawing/2014/main" id="{6C8B7A81-A9D9-7152-B7FA-D2C473AB0BCD}"/>
                      </a:ext>
                    </a:extLst>
                  </p:cNvPr>
                  <p:cNvSpPr/>
                  <p:nvPr/>
                </p:nvSpPr>
                <p:spPr>
                  <a:xfrm>
                    <a:off x="351697" y="3744640"/>
                    <a:ext cx="2061894" cy="6948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75" name="Rectangle 139">
                    <a:extLst>
                      <a:ext uri="{FF2B5EF4-FFF2-40B4-BE49-F238E27FC236}">
                        <a16:creationId xmlns:a16="http://schemas.microsoft.com/office/drawing/2014/main" id="{4A23A5B2-685F-83D3-A028-D3462A6B4488}"/>
                      </a:ext>
                    </a:extLst>
                  </p:cNvPr>
                  <p:cNvSpPr/>
                  <p:nvPr/>
                </p:nvSpPr>
                <p:spPr>
                  <a:xfrm>
                    <a:off x="351697" y="2966484"/>
                    <a:ext cx="2061894" cy="6913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77" name="Rectangle 133">
                    <a:extLst>
                      <a:ext uri="{FF2B5EF4-FFF2-40B4-BE49-F238E27FC236}">
                        <a16:creationId xmlns:a16="http://schemas.microsoft.com/office/drawing/2014/main" id="{58C91490-1BBB-489A-0BE7-9BC3DF677650}"/>
                      </a:ext>
                    </a:extLst>
                  </p:cNvPr>
                  <p:cNvSpPr/>
                  <p:nvPr/>
                </p:nvSpPr>
                <p:spPr>
                  <a:xfrm>
                    <a:off x="357589" y="2169042"/>
                    <a:ext cx="2063821" cy="70993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82" name="Picture 134">
                    <a:extLst>
                      <a:ext uri="{FF2B5EF4-FFF2-40B4-BE49-F238E27FC236}">
                        <a16:creationId xmlns:a16="http://schemas.microsoft.com/office/drawing/2014/main" id="{1A385342-6F54-09D7-1074-CA46B9E44D48}"/>
                      </a:ext>
                    </a:extLst>
                  </p:cNvPr>
                  <p:cNvPicPr>
                    <a:picLocks noChangeAspect="1"/>
                  </p:cNvPicPr>
                  <p:nvPr/>
                </p:nvPicPr>
                <p:blipFill rotWithShape="1">
                  <a:blip r:embed="rId16">
                    <a:extLst>
                      <a:ext uri="{28A0092B-C50C-407E-A947-70E740481C1C}">
                        <a14:useLocalDpi xmlns:a14="http://schemas.microsoft.com/office/drawing/2010/main" val="0"/>
                      </a:ext>
                    </a:extLst>
                  </a:blip>
                  <a:srcRect l="74446" t="56309"/>
                  <a:stretch/>
                </p:blipFill>
                <p:spPr>
                  <a:xfrm>
                    <a:off x="640173" y="2274496"/>
                    <a:ext cx="1488023" cy="431489"/>
                  </a:xfrm>
                  <a:prstGeom prst="rect">
                    <a:avLst/>
                  </a:prstGeom>
                </p:spPr>
              </p:pic>
              <p:sp>
                <p:nvSpPr>
                  <p:cNvPr id="85" name="Rectangle 141">
                    <a:extLst>
                      <a:ext uri="{FF2B5EF4-FFF2-40B4-BE49-F238E27FC236}">
                        <a16:creationId xmlns:a16="http://schemas.microsoft.com/office/drawing/2014/main" id="{C0097388-372D-2246-FD76-DA50F83B5877}"/>
                      </a:ext>
                    </a:extLst>
                  </p:cNvPr>
                  <p:cNvSpPr/>
                  <p:nvPr/>
                </p:nvSpPr>
                <p:spPr>
                  <a:xfrm>
                    <a:off x="351697" y="4532135"/>
                    <a:ext cx="2053195" cy="6948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86" name="Picture 137">
                    <a:extLst>
                      <a:ext uri="{FF2B5EF4-FFF2-40B4-BE49-F238E27FC236}">
                        <a16:creationId xmlns:a16="http://schemas.microsoft.com/office/drawing/2014/main" id="{F1BF5BE3-7907-C95B-26FD-1CDE7255500F}"/>
                      </a:ext>
                    </a:extLst>
                  </p:cNvPr>
                  <p:cNvPicPr>
                    <a:picLocks noChangeAspect="1"/>
                  </p:cNvPicPr>
                  <p:nvPr/>
                </p:nvPicPr>
                <p:blipFill rotWithShape="1">
                  <a:blip r:embed="rId16">
                    <a:extLst>
                      <a:ext uri="{28A0092B-C50C-407E-A947-70E740481C1C}">
                        <a14:useLocalDpi xmlns:a14="http://schemas.microsoft.com/office/drawing/2010/main" val="0"/>
                      </a:ext>
                    </a:extLst>
                  </a:blip>
                  <a:srcRect l="-888" t="56306" r="76774" b="-13967"/>
                  <a:stretch/>
                </p:blipFill>
                <p:spPr>
                  <a:xfrm>
                    <a:off x="612959" y="4557497"/>
                    <a:ext cx="1515237" cy="614457"/>
                  </a:xfrm>
                  <a:prstGeom prst="rect">
                    <a:avLst/>
                  </a:prstGeom>
                </p:spPr>
              </p:pic>
              <p:pic>
                <p:nvPicPr>
                  <p:cNvPr id="101" name="Billede 100" descr="Et billede, der indeholder Font/skrifttype, skærmbillede, tekst, Grafik&#10;&#10;Automatisk genereret beskrivelse">
                    <a:extLst>
                      <a:ext uri="{FF2B5EF4-FFF2-40B4-BE49-F238E27FC236}">
                        <a16:creationId xmlns:a16="http://schemas.microsoft.com/office/drawing/2014/main" id="{FC38F39F-4906-ADE3-7047-108998573B0B}"/>
                      </a:ext>
                    </a:extLst>
                  </p:cNvPr>
                  <p:cNvPicPr>
                    <a:picLocks noChangeAspect="1"/>
                  </p:cNvPicPr>
                  <p:nvPr/>
                </p:nvPicPr>
                <p:blipFill>
                  <a:blip r:embed="rId17">
                    <a:extLst>
                      <a:ext uri="{28A0092B-C50C-407E-A947-70E740481C1C}">
                        <a14:useLocalDpi xmlns:a14="http://schemas.microsoft.com/office/drawing/2010/main" val="0"/>
                      </a:ext>
                    </a:extLst>
                  </a:blip>
                  <a:srcRect r="9374"/>
                  <a:stretch/>
                </p:blipFill>
                <p:spPr>
                  <a:xfrm>
                    <a:off x="463055" y="3087619"/>
                    <a:ext cx="1887703" cy="452229"/>
                  </a:xfrm>
                  <a:prstGeom prst="rect">
                    <a:avLst/>
                  </a:prstGeom>
                </p:spPr>
              </p:pic>
              <p:pic>
                <p:nvPicPr>
                  <p:cNvPr id="120" name="Billede 119" descr="Et billede, der indeholder Font/skrifttype, skærmbillede, Grafik, design&#10;&#10;Automatisk genereret beskrivelse">
                    <a:extLst>
                      <a:ext uri="{FF2B5EF4-FFF2-40B4-BE49-F238E27FC236}">
                        <a16:creationId xmlns:a16="http://schemas.microsoft.com/office/drawing/2014/main" id="{07E03546-F13E-C79D-EC99-10004F6FE480}"/>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689676" y="3927835"/>
                    <a:ext cx="1434463" cy="528170"/>
                  </a:xfrm>
                  <a:prstGeom prst="rect">
                    <a:avLst/>
                  </a:prstGeom>
                </p:spPr>
              </p:pic>
            </p:grpSp>
          </p:grpSp>
          <p:grpSp>
            <p:nvGrpSpPr>
              <p:cNvPr id="90" name="Gruppe 89">
                <a:extLst>
                  <a:ext uri="{FF2B5EF4-FFF2-40B4-BE49-F238E27FC236}">
                    <a16:creationId xmlns:a16="http://schemas.microsoft.com/office/drawing/2014/main" id="{A9315246-2306-87B6-3BBB-FA5CDFC6A681}"/>
                  </a:ext>
                </a:extLst>
              </p:cNvPr>
              <p:cNvGrpSpPr/>
              <p:nvPr/>
            </p:nvGrpSpPr>
            <p:grpSpPr>
              <a:xfrm>
                <a:off x="5583460" y="2794689"/>
                <a:ext cx="1730008" cy="2215064"/>
                <a:chOff x="4982419" y="1997054"/>
                <a:chExt cx="3279652" cy="3827753"/>
              </a:xfrm>
            </p:grpSpPr>
            <p:grpSp>
              <p:nvGrpSpPr>
                <p:cNvPr id="9" name="Gruppe 8">
                  <a:extLst>
                    <a:ext uri="{FF2B5EF4-FFF2-40B4-BE49-F238E27FC236}">
                      <a16:creationId xmlns:a16="http://schemas.microsoft.com/office/drawing/2014/main" id="{F2783325-C67B-F707-48C3-8EE0BE74A077}"/>
                    </a:ext>
                  </a:extLst>
                </p:cNvPr>
                <p:cNvGrpSpPr/>
                <p:nvPr/>
              </p:nvGrpSpPr>
              <p:grpSpPr>
                <a:xfrm>
                  <a:off x="4982419" y="1997054"/>
                  <a:ext cx="3279652" cy="3827753"/>
                  <a:chOff x="8686467" y="2181440"/>
                  <a:chExt cx="3279652" cy="3827753"/>
                </a:xfrm>
              </p:grpSpPr>
              <p:grpSp>
                <p:nvGrpSpPr>
                  <p:cNvPr id="10" name="Gruppe 9">
                    <a:extLst>
                      <a:ext uri="{FF2B5EF4-FFF2-40B4-BE49-F238E27FC236}">
                        <a16:creationId xmlns:a16="http://schemas.microsoft.com/office/drawing/2014/main" id="{CE82BE2B-7719-E980-5193-4E59E8B6679F}"/>
                      </a:ext>
                    </a:extLst>
                  </p:cNvPr>
                  <p:cNvGrpSpPr/>
                  <p:nvPr/>
                </p:nvGrpSpPr>
                <p:grpSpPr>
                  <a:xfrm>
                    <a:off x="8686467" y="2181440"/>
                    <a:ext cx="3279652" cy="3062072"/>
                    <a:chOff x="8686467" y="2181440"/>
                    <a:chExt cx="3279652" cy="3062072"/>
                  </a:xfrm>
                </p:grpSpPr>
                <p:grpSp>
                  <p:nvGrpSpPr>
                    <p:cNvPr id="15" name="Gruppe 14">
                      <a:extLst>
                        <a:ext uri="{FF2B5EF4-FFF2-40B4-BE49-F238E27FC236}">
                          <a16:creationId xmlns:a16="http://schemas.microsoft.com/office/drawing/2014/main" id="{579BE4D5-B293-09F5-5074-D562EC9C91F5}"/>
                        </a:ext>
                      </a:extLst>
                    </p:cNvPr>
                    <p:cNvGrpSpPr/>
                    <p:nvPr/>
                  </p:nvGrpSpPr>
                  <p:grpSpPr>
                    <a:xfrm>
                      <a:off x="10373548" y="4529438"/>
                      <a:ext cx="1592571" cy="687724"/>
                      <a:chOff x="10373548" y="4529438"/>
                      <a:chExt cx="1592571" cy="687724"/>
                    </a:xfrm>
                  </p:grpSpPr>
                  <p:sp>
                    <p:nvSpPr>
                      <p:cNvPr id="87" name="Rectangle 38">
                        <a:extLst>
                          <a:ext uri="{FF2B5EF4-FFF2-40B4-BE49-F238E27FC236}">
                            <a16:creationId xmlns:a16="http://schemas.microsoft.com/office/drawing/2014/main" id="{7D2B7D94-9CF1-B824-85F7-74B334A01E4D}"/>
                          </a:ext>
                        </a:extLst>
                      </p:cNvPr>
                      <p:cNvSpPr/>
                      <p:nvPr/>
                    </p:nvSpPr>
                    <p:spPr>
                      <a:xfrm>
                        <a:off x="10373548" y="4529438"/>
                        <a:ext cx="1592571" cy="68772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88" name="Picture 62" descr="A picture containing font, text, screenshot, graphics&#10;&#10;Description automatically generated">
                        <a:extLst>
                          <a:ext uri="{FF2B5EF4-FFF2-40B4-BE49-F238E27FC236}">
                            <a16:creationId xmlns:a16="http://schemas.microsoft.com/office/drawing/2014/main" id="{EC5546B7-15D3-9C6C-0B70-48CF056EBF34}"/>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10614887" y="4652113"/>
                        <a:ext cx="1118959" cy="451220"/>
                      </a:xfrm>
                      <a:prstGeom prst="rect">
                        <a:avLst/>
                      </a:prstGeom>
                    </p:spPr>
                  </p:pic>
                </p:grpSp>
                <p:grpSp>
                  <p:nvGrpSpPr>
                    <p:cNvPr id="31" name="Gruppe 30">
                      <a:extLst>
                        <a:ext uri="{FF2B5EF4-FFF2-40B4-BE49-F238E27FC236}">
                          <a16:creationId xmlns:a16="http://schemas.microsoft.com/office/drawing/2014/main" id="{AE953D74-18A0-0AD5-EFDC-EA037B91FA7F}"/>
                        </a:ext>
                      </a:extLst>
                    </p:cNvPr>
                    <p:cNvGrpSpPr/>
                    <p:nvPr/>
                  </p:nvGrpSpPr>
                  <p:grpSpPr>
                    <a:xfrm>
                      <a:off x="8686467" y="2181440"/>
                      <a:ext cx="3273405" cy="3062072"/>
                      <a:chOff x="8686467" y="2181440"/>
                      <a:chExt cx="3273405" cy="3062072"/>
                    </a:xfrm>
                  </p:grpSpPr>
                  <p:grpSp>
                    <p:nvGrpSpPr>
                      <p:cNvPr id="33" name="Gruppe 32">
                        <a:extLst>
                          <a:ext uri="{FF2B5EF4-FFF2-40B4-BE49-F238E27FC236}">
                            <a16:creationId xmlns:a16="http://schemas.microsoft.com/office/drawing/2014/main" id="{407BA7CE-8C0B-CD1C-BC94-9DDF5DF92297}"/>
                          </a:ext>
                        </a:extLst>
                      </p:cNvPr>
                      <p:cNvGrpSpPr/>
                      <p:nvPr/>
                    </p:nvGrpSpPr>
                    <p:grpSpPr>
                      <a:xfrm>
                        <a:off x="8686467" y="2181440"/>
                        <a:ext cx="3273405" cy="2264597"/>
                        <a:chOff x="8686467" y="2181440"/>
                        <a:chExt cx="3273405" cy="2264597"/>
                      </a:xfrm>
                    </p:grpSpPr>
                    <p:sp>
                      <p:nvSpPr>
                        <p:cNvPr id="62" name="Rectangle 32">
                          <a:extLst>
                            <a:ext uri="{FF2B5EF4-FFF2-40B4-BE49-F238E27FC236}">
                              <a16:creationId xmlns:a16="http://schemas.microsoft.com/office/drawing/2014/main" id="{977BE79E-8813-660C-2FC3-C16B0C6B6915}"/>
                            </a:ext>
                          </a:extLst>
                        </p:cNvPr>
                        <p:cNvSpPr/>
                        <p:nvPr/>
                      </p:nvSpPr>
                      <p:spPr>
                        <a:xfrm>
                          <a:off x="8690328" y="3751293"/>
                          <a:ext cx="1592571"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64" name="Rectangle 32">
                          <a:extLst>
                            <a:ext uri="{FF2B5EF4-FFF2-40B4-BE49-F238E27FC236}">
                              <a16:creationId xmlns:a16="http://schemas.microsoft.com/office/drawing/2014/main" id="{A817F630-837F-7D79-2A02-77166A34FAB3}"/>
                            </a:ext>
                          </a:extLst>
                        </p:cNvPr>
                        <p:cNvSpPr/>
                        <p:nvPr/>
                      </p:nvSpPr>
                      <p:spPr>
                        <a:xfrm>
                          <a:off x="8687557" y="2970667"/>
                          <a:ext cx="1592571"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65" name="Rectangle 32">
                          <a:extLst>
                            <a:ext uri="{FF2B5EF4-FFF2-40B4-BE49-F238E27FC236}">
                              <a16:creationId xmlns:a16="http://schemas.microsoft.com/office/drawing/2014/main" id="{122F64ED-CAE7-1833-85C8-9EDA01E0F207}"/>
                            </a:ext>
                          </a:extLst>
                        </p:cNvPr>
                        <p:cNvSpPr/>
                        <p:nvPr/>
                      </p:nvSpPr>
                      <p:spPr>
                        <a:xfrm>
                          <a:off x="10363203" y="2970701"/>
                          <a:ext cx="1592571"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67" name="Rectangle 32">
                          <a:extLst>
                            <a:ext uri="{FF2B5EF4-FFF2-40B4-BE49-F238E27FC236}">
                              <a16:creationId xmlns:a16="http://schemas.microsoft.com/office/drawing/2014/main" id="{D96A6915-D6ED-195A-2674-2EDA7D608F8C}"/>
                            </a:ext>
                          </a:extLst>
                        </p:cNvPr>
                        <p:cNvSpPr/>
                        <p:nvPr/>
                      </p:nvSpPr>
                      <p:spPr>
                        <a:xfrm>
                          <a:off x="10362856" y="2182105"/>
                          <a:ext cx="1592571"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68" name="Rectangle 32">
                          <a:extLst>
                            <a:ext uri="{FF2B5EF4-FFF2-40B4-BE49-F238E27FC236}">
                              <a16:creationId xmlns:a16="http://schemas.microsoft.com/office/drawing/2014/main" id="{DCB0C3EF-6D97-08C7-9BB2-11E678637F0F}"/>
                            </a:ext>
                          </a:extLst>
                        </p:cNvPr>
                        <p:cNvSpPr/>
                        <p:nvPr/>
                      </p:nvSpPr>
                      <p:spPr>
                        <a:xfrm>
                          <a:off x="8686467" y="2181440"/>
                          <a:ext cx="1592571"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71" name="Rectangle 32">
                          <a:extLst>
                            <a:ext uri="{FF2B5EF4-FFF2-40B4-BE49-F238E27FC236}">
                              <a16:creationId xmlns:a16="http://schemas.microsoft.com/office/drawing/2014/main" id="{EA6DC70D-E61E-8F68-061D-B9A18CFF4FED}"/>
                            </a:ext>
                          </a:extLst>
                        </p:cNvPr>
                        <p:cNvSpPr/>
                        <p:nvPr/>
                      </p:nvSpPr>
                      <p:spPr>
                        <a:xfrm>
                          <a:off x="10367301" y="3744961"/>
                          <a:ext cx="1592571" cy="694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72" name="Picture 46">
                          <a:extLst>
                            <a:ext uri="{FF2B5EF4-FFF2-40B4-BE49-F238E27FC236}">
                              <a16:creationId xmlns:a16="http://schemas.microsoft.com/office/drawing/2014/main" id="{3ABCDD59-30FF-A359-A70D-DF786440CCCF}"/>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8907462" y="3071685"/>
                          <a:ext cx="1122327" cy="469974"/>
                        </a:xfrm>
                        <a:prstGeom prst="rect">
                          <a:avLst/>
                        </a:prstGeom>
                      </p:spPr>
                    </p:pic>
                    <p:pic>
                      <p:nvPicPr>
                        <p:cNvPr id="78" name="Picture 48">
                          <a:extLst>
                            <a:ext uri="{FF2B5EF4-FFF2-40B4-BE49-F238E27FC236}">
                              <a16:creationId xmlns:a16="http://schemas.microsoft.com/office/drawing/2014/main" id="{DD9A919D-101B-52BA-0CC5-A4532863B6A2}"/>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8793249" y="2380216"/>
                          <a:ext cx="1427536" cy="363932"/>
                        </a:xfrm>
                        <a:prstGeom prst="rect">
                          <a:avLst/>
                        </a:prstGeom>
                      </p:spPr>
                    </p:pic>
                    <p:pic>
                      <p:nvPicPr>
                        <p:cNvPr id="79" name="Picture 56">
                          <a:extLst>
                            <a:ext uri="{FF2B5EF4-FFF2-40B4-BE49-F238E27FC236}">
                              <a16:creationId xmlns:a16="http://schemas.microsoft.com/office/drawing/2014/main" id="{AA3A324C-0DC4-571E-0162-446EDE3E16F4}"/>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10865678" y="2311724"/>
                          <a:ext cx="548475" cy="428738"/>
                        </a:xfrm>
                        <a:prstGeom prst="rect">
                          <a:avLst/>
                        </a:prstGeom>
                      </p:spPr>
                    </p:pic>
                    <p:pic>
                      <p:nvPicPr>
                        <p:cNvPr id="80" name="Billede 3">
                          <a:extLst>
                            <a:ext uri="{FF2B5EF4-FFF2-40B4-BE49-F238E27FC236}">
                              <a16:creationId xmlns:a16="http://schemas.microsoft.com/office/drawing/2014/main" id="{68182531-D33E-F4FF-4EC4-3C7D00326914}"/>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10523942" y="3076299"/>
                          <a:ext cx="1249256" cy="461248"/>
                        </a:xfrm>
                        <a:prstGeom prst="rect">
                          <a:avLst/>
                        </a:prstGeom>
                      </p:spPr>
                    </p:pic>
                    <p:pic>
                      <p:nvPicPr>
                        <p:cNvPr id="81" name="Picture 63" descr="A blue and white logo&#10;&#10;Description automatically generated with low confidence">
                          <a:extLst>
                            <a:ext uri="{FF2B5EF4-FFF2-40B4-BE49-F238E27FC236}">
                              <a16:creationId xmlns:a16="http://schemas.microsoft.com/office/drawing/2014/main" id="{A06F4228-5C47-3826-2D8C-9F83E6049A0B}"/>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8712688" y="3822508"/>
                          <a:ext cx="1488068" cy="582827"/>
                        </a:xfrm>
                        <a:prstGeom prst="rect">
                          <a:avLst/>
                        </a:prstGeom>
                      </p:spPr>
                    </p:pic>
                    <p:pic>
                      <p:nvPicPr>
                        <p:cNvPr id="84" name="Billede 83">
                          <a:extLst>
                            <a:ext uri="{FF2B5EF4-FFF2-40B4-BE49-F238E27FC236}">
                              <a16:creationId xmlns:a16="http://schemas.microsoft.com/office/drawing/2014/main" id="{DF3EC7C3-F937-E8BB-CB5C-73BA23EA73E4}"/>
                            </a:ext>
                          </a:extLst>
                        </p:cNvPr>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10681604" y="3761655"/>
                          <a:ext cx="914024" cy="609350"/>
                        </a:xfrm>
                        <a:prstGeom prst="rect">
                          <a:avLst/>
                        </a:prstGeom>
                      </p:spPr>
                    </p:pic>
                  </p:grpSp>
                  <p:sp>
                    <p:nvSpPr>
                      <p:cNvPr id="39" name="Rectangle 38">
                        <a:extLst>
                          <a:ext uri="{FF2B5EF4-FFF2-40B4-BE49-F238E27FC236}">
                            <a16:creationId xmlns:a16="http://schemas.microsoft.com/office/drawing/2014/main" id="{B85B3AF0-FD26-7DFE-3793-2014028408F1}"/>
                          </a:ext>
                        </a:extLst>
                      </p:cNvPr>
                      <p:cNvSpPr/>
                      <p:nvPr/>
                    </p:nvSpPr>
                    <p:spPr>
                      <a:xfrm>
                        <a:off x="8686468" y="4538963"/>
                        <a:ext cx="1592570" cy="68772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41" name="Billede 40" descr="Et billede, der indeholder Grafik, Font/skrifttype, logo, grafisk design&#10;&#10;Indhold genereret af kunstig intelligens kan være forkert.">
                        <a:extLst>
                          <a:ext uri="{FF2B5EF4-FFF2-40B4-BE49-F238E27FC236}">
                            <a16:creationId xmlns:a16="http://schemas.microsoft.com/office/drawing/2014/main" id="{4A2DB8E7-D717-5012-A500-C0433EDB0902}"/>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8945580" y="4496381"/>
                        <a:ext cx="1046089" cy="747131"/>
                      </a:xfrm>
                      <a:prstGeom prst="rect">
                        <a:avLst/>
                      </a:prstGeom>
                    </p:spPr>
                  </p:pic>
                </p:grpSp>
              </p:grpSp>
              <p:sp>
                <p:nvSpPr>
                  <p:cNvPr id="11" name="Rectangle 38">
                    <a:extLst>
                      <a:ext uri="{FF2B5EF4-FFF2-40B4-BE49-F238E27FC236}">
                        <a16:creationId xmlns:a16="http://schemas.microsoft.com/office/drawing/2014/main" id="{B9958B87-301D-D13E-6D6D-8F035E7F27FC}"/>
                      </a:ext>
                    </a:extLst>
                  </p:cNvPr>
                  <p:cNvSpPr/>
                  <p:nvPr/>
                </p:nvSpPr>
                <p:spPr>
                  <a:xfrm>
                    <a:off x="8686941" y="5321469"/>
                    <a:ext cx="1592570" cy="68772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grpSp>
            <p:pic>
              <p:nvPicPr>
                <p:cNvPr id="89" name="Billede 88" descr="Et billede, der indeholder Font/skrifttype, Grafik, logo, rød&#10;&#10;AI-genereret indhold kan være ukorrekt.">
                  <a:extLst>
                    <a:ext uri="{FF2B5EF4-FFF2-40B4-BE49-F238E27FC236}">
                      <a16:creationId xmlns:a16="http://schemas.microsoft.com/office/drawing/2014/main" id="{8ECF6D12-B92B-29E6-F529-3073E536730D}"/>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5257945" y="5366033"/>
                  <a:ext cx="1067796" cy="229824"/>
                </a:xfrm>
                <a:prstGeom prst="rect">
                  <a:avLst/>
                </a:prstGeom>
              </p:spPr>
            </p:pic>
          </p:grpSp>
        </p:grpSp>
      </p:grpSp>
    </p:spTree>
    <p:extLst>
      <p:ext uri="{BB962C8B-B14F-4D97-AF65-F5344CB8AC3E}">
        <p14:creationId xmlns:p14="http://schemas.microsoft.com/office/powerpoint/2010/main" val="28824872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92"/>
                                        </p:tgtEl>
                                        <p:attrNameLst>
                                          <p:attrName>style.visibility</p:attrName>
                                        </p:attrNameLst>
                                      </p:cBhvr>
                                      <p:to>
                                        <p:strVal val="visible"/>
                                      </p:to>
                                    </p:set>
                                    <p:animEffect transition="in" filter="wipe(up)">
                                      <p:cBhvr>
                                        <p:cTn id="7" dur="500"/>
                                        <p:tgtEl>
                                          <p:spTgt spid="9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121"/>
                                        </p:tgtEl>
                                        <p:attrNameLst>
                                          <p:attrName>style.visibility</p:attrName>
                                        </p:attrNameLst>
                                      </p:cBhvr>
                                      <p:to>
                                        <p:strVal val="visible"/>
                                      </p:to>
                                    </p:set>
                                    <p:animEffect transition="in" filter="wipe(up)">
                                      <p:cBhvr>
                                        <p:cTn id="12" dur="500"/>
                                        <p:tgtEl>
                                          <p:spTgt spid="1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0"/>
                                        </p:tgtEl>
                                        <p:attrNameLst>
                                          <p:attrName>style.visibility</p:attrName>
                                        </p:attrNameLst>
                                      </p:cBhvr>
                                      <p:to>
                                        <p:strVal val="visible"/>
                                      </p:to>
                                    </p:set>
                                    <p:animEffect transition="in" filter="fade">
                                      <p:cBhvr>
                                        <p:cTn id="17" dur="500"/>
                                        <p:tgtEl>
                                          <p:spTgt spid="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B3DEDF16-D381-CF7E-DD0A-63FAFA88A6A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227513" y="1785114"/>
            <a:ext cx="7663949" cy="5422176"/>
          </a:xfrm>
          <a:prstGeom prst="rect">
            <a:avLst/>
          </a:prstGeom>
        </p:spPr>
      </p:pic>
      <p:sp>
        <p:nvSpPr>
          <p:cNvPr id="2" name="Text Placeholder 1">
            <a:extLst>
              <a:ext uri="{FF2B5EF4-FFF2-40B4-BE49-F238E27FC236}">
                <a16:creationId xmlns:a16="http://schemas.microsoft.com/office/drawing/2014/main" id="{2F33437F-3A43-359D-D58B-72E8A951E7DD}"/>
              </a:ext>
            </a:extLst>
          </p:cNvPr>
          <p:cNvSpPr>
            <a:spLocks noGrp="1"/>
          </p:cNvSpPr>
          <p:nvPr>
            <p:ph type="body" sz="quarter" idx="14"/>
          </p:nvPr>
        </p:nvSpPr>
        <p:spPr/>
        <p:txBody>
          <a:bodyPr/>
          <a:lstStyle/>
          <a:p>
            <a:r>
              <a:rPr lang="en-US" sz="3000" spc="56">
                <a:solidFill>
                  <a:schemeClr val="accent1"/>
                </a:solidFill>
                <a:latin typeface="+mj-lt"/>
              </a:rPr>
              <a:t>Bridging the green gap </a:t>
            </a:r>
            <a:br>
              <a:rPr lang="en-US" sz="3000" spc="56">
                <a:solidFill>
                  <a:schemeClr val="accent1"/>
                </a:solidFill>
                <a:latin typeface="+mj-lt"/>
              </a:rPr>
            </a:br>
            <a:r>
              <a:rPr lang="en-US" sz="3000" spc="56">
                <a:solidFill>
                  <a:schemeClr val="accent1"/>
                </a:solidFill>
                <a:latin typeface="+mj-lt"/>
              </a:rPr>
              <a:t>between the public and private sector </a:t>
            </a:r>
          </a:p>
        </p:txBody>
      </p:sp>
      <p:sp>
        <p:nvSpPr>
          <p:cNvPr id="3" name="Content Placeholder 2">
            <a:extLst>
              <a:ext uri="{FF2B5EF4-FFF2-40B4-BE49-F238E27FC236}">
                <a16:creationId xmlns:a16="http://schemas.microsoft.com/office/drawing/2014/main" id="{731133BA-B268-E6CF-A828-52B51C58DE65}"/>
              </a:ext>
            </a:extLst>
          </p:cNvPr>
          <p:cNvSpPr>
            <a:spLocks noGrp="1"/>
          </p:cNvSpPr>
          <p:nvPr>
            <p:ph idx="1"/>
          </p:nvPr>
        </p:nvSpPr>
        <p:spPr>
          <a:xfrm>
            <a:off x="414339" y="1817371"/>
            <a:ext cx="9381172" cy="487719"/>
          </a:xfrm>
        </p:spPr>
        <p:txBody>
          <a:bodyPr>
            <a:normAutofit fontScale="92500" lnSpcReduction="20000"/>
          </a:bodyPr>
          <a:lstStyle/>
          <a:p>
            <a:pPr>
              <a:lnSpc>
                <a:spcPct val="110000"/>
              </a:lnSpc>
            </a:pPr>
            <a:r>
              <a:rPr lang="en-US" sz="1800">
                <a:solidFill>
                  <a:schemeClr val="accent1"/>
                </a:solidFill>
                <a:latin typeface="+mn-lt"/>
              </a:rPr>
              <a:t>We are the one-point entry to both the public and the private sector, gathering </a:t>
            </a:r>
            <a:br>
              <a:rPr lang="en-US" sz="1800">
                <a:solidFill>
                  <a:schemeClr val="accent1"/>
                </a:solidFill>
                <a:latin typeface="+mn-lt"/>
              </a:rPr>
            </a:br>
            <a:r>
              <a:rPr lang="en-US" sz="1800">
                <a:solidFill>
                  <a:schemeClr val="accent1"/>
                </a:solidFill>
                <a:latin typeface="+mn-lt"/>
              </a:rPr>
              <a:t>state-of-the-art green knowledge and solutions from Denmark. </a:t>
            </a:r>
          </a:p>
          <a:p>
            <a:endParaRPr lang="en-DK">
              <a:latin typeface="+mn-lt"/>
            </a:endParaRPr>
          </a:p>
        </p:txBody>
      </p:sp>
      <p:sp>
        <p:nvSpPr>
          <p:cNvPr id="10" name="Content Placeholder 2">
            <a:extLst>
              <a:ext uri="{FF2B5EF4-FFF2-40B4-BE49-F238E27FC236}">
                <a16:creationId xmlns:a16="http://schemas.microsoft.com/office/drawing/2014/main" id="{AD67253A-263F-B094-2888-F920D2555889}"/>
              </a:ext>
            </a:extLst>
          </p:cNvPr>
          <p:cNvSpPr txBox="1">
            <a:spLocks/>
          </p:cNvSpPr>
          <p:nvPr/>
        </p:nvSpPr>
        <p:spPr>
          <a:xfrm>
            <a:off x="408590" y="3613659"/>
            <a:ext cx="2386011" cy="1919604"/>
          </a:xfrm>
          <a:prstGeom prst="rect">
            <a:avLst/>
          </a:prstGeom>
        </p:spPr>
        <p:txBody>
          <a:bodyPr vert="horz" lIns="0" tIns="0" rIns="0" bIns="0"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da-DK" sz="1800" b="0" i="0" kern="1200">
                <a:solidFill>
                  <a:schemeClr val="accent1"/>
                </a:solidFill>
                <a:latin typeface="Unica 77 LL" panose="020B0504010101010104" pitchFamily="34" charset="0"/>
                <a:ea typeface="+mn-ea"/>
                <a:cs typeface="Unica 77 LL" panose="020B0504010101010104" pitchFamily="34" charset="77"/>
              </a:defRPr>
            </a:lvl1pPr>
            <a:lvl2pPr marL="457200" indent="0" algn="l" defTabSz="914400" rtl="0" eaLnBrk="1" latinLnBrk="0" hangingPunct="1">
              <a:lnSpc>
                <a:spcPct val="90000"/>
              </a:lnSpc>
              <a:spcBef>
                <a:spcPts val="500"/>
              </a:spcBef>
              <a:buFont typeface="Arial" panose="020B0604020202020204" pitchFamily="34" charset="0"/>
              <a:buNone/>
              <a:defRPr lang="da-DK" sz="1800" kern="1200">
                <a:solidFill>
                  <a:schemeClr val="accent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14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a:ln>
                  <a:noFill/>
                </a:ln>
                <a:solidFill>
                  <a:srgbClr val="00A77E">
                    <a:lumMod val="50000"/>
                  </a:srgbClr>
                </a:solidFill>
                <a:effectLst/>
                <a:uLnTx/>
                <a:uFillTx/>
                <a:latin typeface="Unica_77LL-Bold"/>
                <a:ea typeface="+mn-ea"/>
                <a:cs typeface="Unica 77 LL" panose="020B0504010101010104" pitchFamily="34" charset="77"/>
              </a:rPr>
              <a:t>Public sector</a:t>
            </a:r>
          </a:p>
          <a:p>
            <a:pPr marL="0" marR="0" lvl="0" indent="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00A77E">
                    <a:lumMod val="50000"/>
                  </a:srgbClr>
                </a:solidFill>
                <a:effectLst/>
                <a:uLnTx/>
                <a:uFillTx/>
                <a:latin typeface="Unica_77LL-Regular"/>
                <a:ea typeface="+mn-ea"/>
                <a:cs typeface="Unica 77 LL" panose="020B0504010101010104" pitchFamily="34" charset="77"/>
              </a:rPr>
              <a:t>Government</a:t>
            </a:r>
          </a:p>
          <a:p>
            <a:pPr marL="0" marR="0" lvl="0" indent="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00A77E">
                    <a:lumMod val="50000"/>
                  </a:srgbClr>
                </a:solidFill>
                <a:effectLst/>
                <a:uLnTx/>
                <a:uFillTx/>
                <a:latin typeface="Unica_77LL-Regular"/>
                <a:ea typeface="+mn-ea"/>
                <a:cs typeface="Unica 77 LL" panose="020B0504010101010104" pitchFamily="34" charset="77"/>
              </a:rPr>
              <a:t>Universities</a:t>
            </a:r>
          </a:p>
          <a:p>
            <a:pPr marL="0" marR="0" lvl="0" indent="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00A77E">
                    <a:lumMod val="50000"/>
                  </a:srgbClr>
                </a:solidFill>
                <a:effectLst/>
                <a:uLnTx/>
                <a:uFillTx/>
                <a:latin typeface="Unica_77LL-Regular"/>
                <a:ea typeface="+mn-ea"/>
                <a:cs typeface="Unica 77 LL" panose="020B0504010101010104" pitchFamily="34" charset="77"/>
              </a:rPr>
              <a:t>Public sector</a:t>
            </a:r>
          </a:p>
          <a:p>
            <a:pPr marL="0" marR="0" lvl="0" indent="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00A77E">
                    <a:lumMod val="50000"/>
                  </a:srgbClr>
                </a:solidFill>
                <a:effectLst/>
                <a:uLnTx/>
                <a:uFillTx/>
                <a:latin typeface="Unica_77LL-Regular"/>
                <a:ea typeface="+mn-ea"/>
                <a:cs typeface="Unica 77 LL" panose="020B0504010101010104" pitchFamily="34" charset="77"/>
              </a:rPr>
              <a:t>Foundations</a:t>
            </a:r>
          </a:p>
          <a:p>
            <a:pPr marL="0" marR="0" lvl="0" indent="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400" b="0" i="0" u="none" strike="noStrike" kern="1200" cap="none" spc="0" normalizeH="0" baseline="0" noProof="0">
              <a:ln>
                <a:noFill/>
              </a:ln>
              <a:solidFill>
                <a:srgbClr val="00A77E">
                  <a:lumMod val="50000"/>
                </a:srgbClr>
              </a:solidFill>
              <a:effectLst/>
              <a:uLnTx/>
              <a:uFillTx/>
              <a:latin typeface="Unica_77LL-Regular"/>
              <a:ea typeface="+mn-ea"/>
              <a:cs typeface="Unica 77 LL" panose="020B0504010101010104" pitchFamily="34" charset="77"/>
            </a:endParaRPr>
          </a:p>
          <a:p>
            <a:pPr marL="0" marR="0" lvl="0" indent="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400" b="0" i="0" u="none" strike="noStrike" kern="1200" cap="none" spc="0" normalizeH="0" baseline="0" noProof="0">
              <a:ln>
                <a:noFill/>
              </a:ln>
              <a:solidFill>
                <a:srgbClr val="00A77E">
                  <a:lumMod val="50000"/>
                </a:srgbClr>
              </a:solidFill>
              <a:effectLst/>
              <a:uLnTx/>
              <a:uFillTx/>
              <a:latin typeface="Unica_77LL-Regular"/>
              <a:ea typeface="+mn-ea"/>
              <a:cs typeface="Unica 77 LL" panose="020B0504010101010104" pitchFamily="34" charset="77"/>
            </a:endParaRPr>
          </a:p>
          <a:p>
            <a:pPr marL="0" marR="0" lvl="0" indent="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DK" sz="1800" b="0" i="0" u="none" strike="noStrike" kern="1200" cap="none" spc="0" normalizeH="0" baseline="0" noProof="0">
              <a:ln>
                <a:noFill/>
              </a:ln>
              <a:solidFill>
                <a:srgbClr val="00A77E">
                  <a:lumMod val="50000"/>
                </a:srgbClr>
              </a:solidFill>
              <a:effectLst/>
              <a:uLnTx/>
              <a:uFillTx/>
              <a:latin typeface="Unica_77LL-Regular"/>
              <a:ea typeface="+mn-ea"/>
              <a:cs typeface="Unica 77 LL" panose="020B0504010101010104" pitchFamily="34" charset="77"/>
            </a:endParaRPr>
          </a:p>
        </p:txBody>
      </p:sp>
      <p:sp>
        <p:nvSpPr>
          <p:cNvPr id="11" name="Content Placeholder 2">
            <a:extLst>
              <a:ext uri="{FF2B5EF4-FFF2-40B4-BE49-F238E27FC236}">
                <a16:creationId xmlns:a16="http://schemas.microsoft.com/office/drawing/2014/main" id="{D8CAFA53-0F49-E306-CE47-9C19E19974C1}"/>
              </a:ext>
            </a:extLst>
          </p:cNvPr>
          <p:cNvSpPr txBox="1">
            <a:spLocks/>
          </p:cNvSpPr>
          <p:nvPr/>
        </p:nvSpPr>
        <p:spPr>
          <a:xfrm>
            <a:off x="9291194" y="3613659"/>
            <a:ext cx="2386011" cy="1919604"/>
          </a:xfrm>
          <a:prstGeom prst="rect">
            <a:avLst/>
          </a:prstGeom>
        </p:spPr>
        <p:txBody>
          <a:bodyPr vert="horz" lIns="0" tIns="0" rIns="0" bIns="0"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da-DK" sz="1800" b="0" i="0" kern="1200">
                <a:solidFill>
                  <a:schemeClr val="accent1"/>
                </a:solidFill>
                <a:latin typeface="Unica 77 LL" panose="020B0504010101010104" pitchFamily="34" charset="0"/>
                <a:ea typeface="+mn-ea"/>
                <a:cs typeface="Unica 77 LL" panose="020B0504010101010104" pitchFamily="34" charset="77"/>
              </a:defRPr>
            </a:lvl1pPr>
            <a:lvl2pPr marL="457200" indent="0" algn="l" defTabSz="914400" rtl="0" eaLnBrk="1" latinLnBrk="0" hangingPunct="1">
              <a:lnSpc>
                <a:spcPct val="90000"/>
              </a:lnSpc>
              <a:spcBef>
                <a:spcPts val="500"/>
              </a:spcBef>
              <a:buFont typeface="Arial" panose="020B0604020202020204" pitchFamily="34" charset="0"/>
              <a:buNone/>
              <a:defRPr lang="da-DK" sz="1800" kern="1200">
                <a:solidFill>
                  <a:schemeClr val="accent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14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a:ln>
                  <a:noFill/>
                </a:ln>
                <a:solidFill>
                  <a:srgbClr val="00A77E">
                    <a:lumMod val="50000"/>
                  </a:srgbClr>
                </a:solidFill>
                <a:effectLst/>
                <a:uLnTx/>
                <a:uFillTx/>
                <a:latin typeface="Unica_77LL-Bold"/>
                <a:ea typeface="+mn-ea"/>
                <a:cs typeface="Unica 77 LL" panose="020B0504010101010104" pitchFamily="34" charset="77"/>
              </a:rPr>
              <a:t>Private sector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00A77E">
                    <a:lumMod val="50000"/>
                  </a:srgbClr>
                </a:solidFill>
                <a:effectLst/>
                <a:uLnTx/>
                <a:uFillTx/>
                <a:latin typeface="Unica_77LL-Regular"/>
                <a:ea typeface="+mn-ea"/>
                <a:cs typeface="Unica 77 LL" panose="020B0504010101010104" pitchFamily="34" charset="77"/>
              </a:rPr>
              <a:t>Companies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00A77E">
                    <a:lumMod val="50000"/>
                  </a:srgbClr>
                </a:solidFill>
                <a:effectLst/>
                <a:uLnTx/>
                <a:uFillTx/>
                <a:latin typeface="Unica_77LL-Regular"/>
                <a:ea typeface="+mn-ea"/>
                <a:cs typeface="Unica 77 LL" panose="020B0504010101010104" pitchFamily="34" charset="77"/>
              </a:rPr>
              <a:t>Unions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00A77E">
                    <a:lumMod val="50000"/>
                  </a:srgbClr>
                </a:solidFill>
                <a:effectLst/>
                <a:uLnTx/>
                <a:uFillTx/>
                <a:latin typeface="Unica_77LL-Regular"/>
                <a:ea typeface="+mn-ea"/>
                <a:cs typeface="Unica 77 LL" panose="020B0504010101010104" pitchFamily="34" charset="77"/>
              </a:rPr>
              <a:t>Business </a:t>
            </a:r>
            <a:r>
              <a:rPr kumimoji="0" lang="en-US" sz="1400" b="0" i="0" u="none" strike="noStrike" kern="1200" cap="none" spc="0" normalizeH="0" baseline="0" noProof="0" err="1">
                <a:ln>
                  <a:noFill/>
                </a:ln>
                <a:solidFill>
                  <a:srgbClr val="00A77E">
                    <a:lumMod val="50000"/>
                  </a:srgbClr>
                </a:solidFill>
                <a:effectLst/>
                <a:uLnTx/>
                <a:uFillTx/>
                <a:latin typeface="Unica_77LL-Regular"/>
                <a:ea typeface="+mn-ea"/>
                <a:cs typeface="Unica 77 LL" panose="020B0504010101010104" pitchFamily="34" charset="77"/>
              </a:rPr>
              <a:t>organisations</a:t>
            </a:r>
            <a:endParaRPr kumimoji="0" lang="en-US" sz="1400" b="0" i="0" u="none" strike="noStrike" kern="1200" cap="none" spc="0" normalizeH="0" baseline="0" noProof="0">
              <a:ln>
                <a:noFill/>
              </a:ln>
              <a:solidFill>
                <a:srgbClr val="00A77E">
                  <a:lumMod val="50000"/>
                </a:srgbClr>
              </a:solidFill>
              <a:effectLst/>
              <a:uLnTx/>
              <a:uFillTx/>
              <a:latin typeface="Unica_77LL-Regular"/>
              <a:ea typeface="+mn-ea"/>
              <a:cs typeface="Unica 77 LL" panose="020B0504010101010104" pitchFamily="34" charset="77"/>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a:ln>
                  <a:noFill/>
                </a:ln>
                <a:solidFill>
                  <a:srgbClr val="00A77E">
                    <a:lumMod val="50000"/>
                  </a:srgbClr>
                </a:solidFill>
                <a:effectLst/>
                <a:uLnTx/>
                <a:uFillTx/>
                <a:latin typeface="Unica_77LL-Regular"/>
                <a:ea typeface="+mn-ea"/>
                <a:cs typeface="Unica 77 LL" panose="020B0504010101010104" pitchFamily="34" charset="77"/>
              </a:rPr>
              <a:t>Financial institutions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400" b="0" i="0" u="none" strike="noStrike" kern="1200" cap="none" spc="0" normalizeH="0" baseline="0" noProof="0">
              <a:ln>
                <a:noFill/>
              </a:ln>
              <a:solidFill>
                <a:srgbClr val="00A77E">
                  <a:lumMod val="50000"/>
                </a:srgbClr>
              </a:solidFill>
              <a:effectLst/>
              <a:uLnTx/>
              <a:uFillTx/>
              <a:latin typeface="Unica_77LL-Regular"/>
              <a:ea typeface="+mn-ea"/>
              <a:cs typeface="Unica 77 LL" panose="020B0504010101010104" pitchFamily="34" charset="77"/>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400" b="0" i="0" u="none" strike="noStrike" kern="1200" cap="none" spc="0" normalizeH="0" baseline="0" noProof="0">
              <a:ln>
                <a:noFill/>
              </a:ln>
              <a:solidFill>
                <a:srgbClr val="00A77E">
                  <a:lumMod val="50000"/>
                </a:srgbClr>
              </a:solidFill>
              <a:effectLst/>
              <a:uLnTx/>
              <a:uFillTx/>
              <a:latin typeface="Unica_77LL-Regular"/>
              <a:ea typeface="+mn-ea"/>
              <a:cs typeface="Unica 77 LL" panose="020B0504010101010104" pitchFamily="34" charset="77"/>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DK" sz="1800" b="0" i="0" u="none" strike="noStrike" kern="1200" cap="none" spc="0" normalizeH="0" baseline="0" noProof="0">
              <a:ln>
                <a:noFill/>
              </a:ln>
              <a:solidFill>
                <a:srgbClr val="00A77E">
                  <a:lumMod val="50000"/>
                </a:srgbClr>
              </a:solidFill>
              <a:effectLst/>
              <a:uLnTx/>
              <a:uFillTx/>
              <a:latin typeface="Unica_77LL-Regular"/>
              <a:ea typeface="+mn-ea"/>
              <a:cs typeface="Unica 77 LL" panose="020B0504010101010104" pitchFamily="34" charset="77"/>
            </a:endParaRPr>
          </a:p>
        </p:txBody>
      </p:sp>
      <p:pic>
        <p:nvPicPr>
          <p:cNvPr id="16" name="Picture 15" descr="A black and white sign with white text&#10;&#10;Description automatically generated">
            <a:extLst>
              <a:ext uri="{FF2B5EF4-FFF2-40B4-BE49-F238E27FC236}">
                <a16:creationId xmlns:a16="http://schemas.microsoft.com/office/drawing/2014/main" id="{5C50A380-3885-C87E-B533-3ED7F59C15C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31535" y="4131996"/>
            <a:ext cx="728412" cy="728412"/>
          </a:xfrm>
          <a:prstGeom prst="rect">
            <a:avLst/>
          </a:prstGeom>
        </p:spPr>
      </p:pic>
    </p:spTree>
    <p:extLst>
      <p:ext uri="{BB962C8B-B14F-4D97-AF65-F5344CB8AC3E}">
        <p14:creationId xmlns:p14="http://schemas.microsoft.com/office/powerpoint/2010/main" val="1411113218"/>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0-#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up)">
                                      <p:cBhvr>
                                        <p:cTn id="21" dur="500"/>
                                        <p:tgtEl>
                                          <p:spTgt spid="10"/>
                                        </p:tgtEl>
                                      </p:cBhvr>
                                    </p:animEffect>
                                  </p:childTnLst>
                                </p:cTn>
                              </p:par>
                              <p:par>
                                <p:cTn id="22" presetID="22" presetClass="entr" presetSubtype="1" fill="hold" grpId="0" nodeType="withEffect">
                                  <p:stCondLst>
                                    <p:cond delay="1000"/>
                                  </p:stCondLst>
                                  <p:childTnLst>
                                    <p:set>
                                      <p:cBhvr>
                                        <p:cTn id="23" dur="1" fill="hold">
                                          <p:stCondLst>
                                            <p:cond delay="0"/>
                                          </p:stCondLst>
                                        </p:cTn>
                                        <p:tgtEl>
                                          <p:spTgt spid="11"/>
                                        </p:tgtEl>
                                        <p:attrNameLst>
                                          <p:attrName>style.visibility</p:attrName>
                                        </p:attrNameLst>
                                      </p:cBhvr>
                                      <p:to>
                                        <p:strVal val="visible"/>
                                      </p:to>
                                    </p:set>
                                    <p:animEffect transition="in" filter="wipe(up)">
                                      <p:cBhvr>
                                        <p:cTn id="24" dur="500"/>
                                        <p:tgtEl>
                                          <p:spTgt spid="11"/>
                                        </p:tgtEl>
                                      </p:cBhvr>
                                    </p:animEffect>
                                  </p:childTnLst>
                                </p:cTn>
                              </p:par>
                            </p:childTnLst>
                          </p:cTn>
                        </p:par>
                        <p:par>
                          <p:cTn id="25" fill="hold">
                            <p:stCondLst>
                              <p:cond delay="1500"/>
                            </p:stCondLst>
                            <p:childTnLst>
                              <p:par>
                                <p:cTn id="26" presetID="1" presetClass="entr" presetSubtype="0" fill="hold" nodeType="afterEffect">
                                  <p:stCondLst>
                                    <p:cond delay="1000"/>
                                  </p:stCondLst>
                                  <p:childTnLst>
                                    <p:set>
                                      <p:cBhvr>
                                        <p:cTn id="27"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build="p"/>
      <p:bldP spid="10" grpId="0"/>
      <p:bldP spid="1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4715077" y="2465581"/>
            <a:ext cx="6791123" cy="3648069"/>
          </a:xfrm>
          <a:prstGeom prst="rect">
            <a:avLst/>
          </a:prstGeom>
        </p:spPr>
      </p:pic>
      <p:grpSp>
        <p:nvGrpSpPr>
          <p:cNvPr id="3" name="Group 3"/>
          <p:cNvGrpSpPr/>
          <p:nvPr/>
        </p:nvGrpSpPr>
        <p:grpSpPr>
          <a:xfrm>
            <a:off x="5840370" y="3303793"/>
            <a:ext cx="593225" cy="593225"/>
            <a:chOff x="0" y="0"/>
            <a:chExt cx="812800" cy="812800"/>
          </a:xfrm>
        </p:grpSpPr>
        <p:sp>
          <p:nvSpPr>
            <p:cNvPr id="4" name="Freeform 4"/>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19486A">
                <a:alpha val="68627"/>
              </a:srgbClr>
            </a:solidFill>
          </p:spPr>
          <p:txBody>
            <a:bodyPr/>
            <a:lstStyle/>
            <a:p>
              <a:endParaRPr lang="da-DK"/>
            </a:p>
          </p:txBody>
        </p:sp>
        <p:sp>
          <p:nvSpPr>
            <p:cNvPr id="5" name="TextBox 5"/>
            <p:cNvSpPr txBox="1"/>
            <p:nvPr/>
          </p:nvSpPr>
          <p:spPr>
            <a:xfrm>
              <a:off x="76200" y="0"/>
              <a:ext cx="660400" cy="736600"/>
            </a:xfrm>
            <a:prstGeom prst="rect">
              <a:avLst/>
            </a:prstGeom>
          </p:spPr>
          <p:txBody>
            <a:bodyPr lIns="33867" tIns="33867" rIns="33867" bIns="33867" rtlCol="0" anchor="ctr"/>
            <a:lstStyle/>
            <a:p>
              <a:pPr algn="ctr">
                <a:lnSpc>
                  <a:spcPts val="1680"/>
                </a:lnSpc>
              </a:pPr>
              <a:endParaRPr sz="1200"/>
            </a:p>
          </p:txBody>
        </p:sp>
      </p:grpSp>
      <p:grpSp>
        <p:nvGrpSpPr>
          <p:cNvPr id="6" name="Group 6"/>
          <p:cNvGrpSpPr/>
          <p:nvPr/>
        </p:nvGrpSpPr>
        <p:grpSpPr>
          <a:xfrm>
            <a:off x="7635843" y="3128853"/>
            <a:ext cx="977685" cy="977685"/>
            <a:chOff x="0" y="0"/>
            <a:chExt cx="812800" cy="812800"/>
          </a:xfrm>
        </p:grpSpPr>
        <p:sp>
          <p:nvSpPr>
            <p:cNvPr id="7" name="Freeform 7"/>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C92D5">
                <a:alpha val="68627"/>
              </a:srgbClr>
            </a:solidFill>
          </p:spPr>
          <p:txBody>
            <a:bodyPr/>
            <a:lstStyle/>
            <a:p>
              <a:endParaRPr lang="da-DK"/>
            </a:p>
          </p:txBody>
        </p:sp>
        <p:sp>
          <p:nvSpPr>
            <p:cNvPr id="8" name="TextBox 8"/>
            <p:cNvSpPr txBox="1"/>
            <p:nvPr/>
          </p:nvSpPr>
          <p:spPr>
            <a:xfrm>
              <a:off x="76200" y="0"/>
              <a:ext cx="660400" cy="736600"/>
            </a:xfrm>
            <a:prstGeom prst="rect">
              <a:avLst/>
            </a:prstGeom>
          </p:spPr>
          <p:txBody>
            <a:bodyPr lIns="33867" tIns="33867" rIns="33867" bIns="33867" rtlCol="0" anchor="ctr"/>
            <a:lstStyle/>
            <a:p>
              <a:pPr algn="ctr">
                <a:lnSpc>
                  <a:spcPts val="1680"/>
                </a:lnSpc>
              </a:pPr>
              <a:endParaRPr sz="1200"/>
            </a:p>
          </p:txBody>
        </p:sp>
      </p:grpSp>
      <p:grpSp>
        <p:nvGrpSpPr>
          <p:cNvPr id="9" name="Group 9"/>
          <p:cNvGrpSpPr/>
          <p:nvPr/>
        </p:nvGrpSpPr>
        <p:grpSpPr>
          <a:xfrm>
            <a:off x="9261663" y="3303792"/>
            <a:ext cx="879460" cy="879460"/>
            <a:chOff x="0" y="0"/>
            <a:chExt cx="812800" cy="812800"/>
          </a:xfrm>
        </p:grpSpPr>
        <p:sp>
          <p:nvSpPr>
            <p:cNvPr id="10" name="Freeform 10"/>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3EDAD8">
                <a:alpha val="68627"/>
              </a:srgbClr>
            </a:solidFill>
          </p:spPr>
          <p:txBody>
            <a:bodyPr/>
            <a:lstStyle/>
            <a:p>
              <a:endParaRPr lang="da-DK"/>
            </a:p>
          </p:txBody>
        </p:sp>
        <p:sp>
          <p:nvSpPr>
            <p:cNvPr id="11" name="TextBox 11"/>
            <p:cNvSpPr txBox="1"/>
            <p:nvPr/>
          </p:nvSpPr>
          <p:spPr>
            <a:xfrm>
              <a:off x="76200" y="0"/>
              <a:ext cx="660400" cy="736600"/>
            </a:xfrm>
            <a:prstGeom prst="rect">
              <a:avLst/>
            </a:prstGeom>
          </p:spPr>
          <p:txBody>
            <a:bodyPr lIns="33867" tIns="33867" rIns="33867" bIns="33867" rtlCol="0" anchor="ctr"/>
            <a:lstStyle/>
            <a:p>
              <a:pPr algn="ctr">
                <a:lnSpc>
                  <a:spcPts val="1680"/>
                </a:lnSpc>
              </a:pPr>
              <a:endParaRPr sz="1200"/>
            </a:p>
          </p:txBody>
        </p:sp>
      </p:grpSp>
      <p:grpSp>
        <p:nvGrpSpPr>
          <p:cNvPr id="12" name="Group 12"/>
          <p:cNvGrpSpPr/>
          <p:nvPr/>
        </p:nvGrpSpPr>
        <p:grpSpPr>
          <a:xfrm>
            <a:off x="6595484" y="4749645"/>
            <a:ext cx="505358" cy="505358"/>
            <a:chOff x="0" y="0"/>
            <a:chExt cx="812800" cy="812800"/>
          </a:xfrm>
        </p:grpSpPr>
        <p:sp>
          <p:nvSpPr>
            <p:cNvPr id="13" name="Freeform 13"/>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5E48">
                <a:alpha val="68627"/>
              </a:srgbClr>
            </a:solidFill>
          </p:spPr>
          <p:txBody>
            <a:bodyPr/>
            <a:lstStyle/>
            <a:p>
              <a:endParaRPr lang="da-DK"/>
            </a:p>
          </p:txBody>
        </p:sp>
        <p:sp>
          <p:nvSpPr>
            <p:cNvPr id="14" name="TextBox 14"/>
            <p:cNvSpPr txBox="1"/>
            <p:nvPr/>
          </p:nvSpPr>
          <p:spPr>
            <a:xfrm>
              <a:off x="76200" y="0"/>
              <a:ext cx="660400" cy="736600"/>
            </a:xfrm>
            <a:prstGeom prst="rect">
              <a:avLst/>
            </a:prstGeom>
          </p:spPr>
          <p:txBody>
            <a:bodyPr lIns="33867" tIns="33867" rIns="33867" bIns="33867" rtlCol="0" anchor="ctr"/>
            <a:lstStyle/>
            <a:p>
              <a:pPr algn="ctr">
                <a:lnSpc>
                  <a:spcPts val="1680"/>
                </a:lnSpc>
              </a:pPr>
              <a:endParaRPr sz="1200"/>
            </a:p>
          </p:txBody>
        </p:sp>
      </p:grpSp>
      <p:grpSp>
        <p:nvGrpSpPr>
          <p:cNvPr id="15" name="Group 15"/>
          <p:cNvGrpSpPr/>
          <p:nvPr/>
        </p:nvGrpSpPr>
        <p:grpSpPr>
          <a:xfrm>
            <a:off x="8293588" y="4463197"/>
            <a:ext cx="446631" cy="446631"/>
            <a:chOff x="0" y="0"/>
            <a:chExt cx="812800" cy="812800"/>
          </a:xfrm>
        </p:grpSpPr>
        <p:sp>
          <p:nvSpPr>
            <p:cNvPr id="16" name="Freeform 16"/>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A3EA8F">
                <a:alpha val="68627"/>
              </a:srgbClr>
            </a:solidFill>
          </p:spPr>
          <p:txBody>
            <a:bodyPr/>
            <a:lstStyle/>
            <a:p>
              <a:endParaRPr lang="da-DK"/>
            </a:p>
          </p:txBody>
        </p:sp>
        <p:sp>
          <p:nvSpPr>
            <p:cNvPr id="17" name="TextBox 17"/>
            <p:cNvSpPr txBox="1"/>
            <p:nvPr/>
          </p:nvSpPr>
          <p:spPr>
            <a:xfrm>
              <a:off x="76200" y="0"/>
              <a:ext cx="660400" cy="736600"/>
            </a:xfrm>
            <a:prstGeom prst="rect">
              <a:avLst/>
            </a:prstGeom>
          </p:spPr>
          <p:txBody>
            <a:bodyPr lIns="33867" tIns="33867" rIns="33867" bIns="33867" rtlCol="0" anchor="ctr"/>
            <a:lstStyle/>
            <a:p>
              <a:pPr algn="ctr">
                <a:lnSpc>
                  <a:spcPts val="1680"/>
                </a:lnSpc>
              </a:pPr>
              <a:endParaRPr sz="1200"/>
            </a:p>
          </p:txBody>
        </p:sp>
      </p:grpSp>
      <p:grpSp>
        <p:nvGrpSpPr>
          <p:cNvPr id="18" name="Group 18"/>
          <p:cNvGrpSpPr/>
          <p:nvPr/>
        </p:nvGrpSpPr>
        <p:grpSpPr>
          <a:xfrm>
            <a:off x="10251991" y="5211314"/>
            <a:ext cx="228055" cy="228055"/>
            <a:chOff x="0" y="0"/>
            <a:chExt cx="812800" cy="812800"/>
          </a:xfrm>
        </p:grpSpPr>
        <p:sp>
          <p:nvSpPr>
            <p:cNvPr id="19" name="Freeform 19"/>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0F3070">
                <a:alpha val="68627"/>
              </a:srgbClr>
            </a:solidFill>
          </p:spPr>
          <p:txBody>
            <a:bodyPr/>
            <a:lstStyle/>
            <a:p>
              <a:endParaRPr lang="da-DK"/>
            </a:p>
          </p:txBody>
        </p:sp>
        <p:sp>
          <p:nvSpPr>
            <p:cNvPr id="20" name="TextBox 20"/>
            <p:cNvSpPr txBox="1"/>
            <p:nvPr/>
          </p:nvSpPr>
          <p:spPr>
            <a:xfrm>
              <a:off x="76200" y="0"/>
              <a:ext cx="660400" cy="736600"/>
            </a:xfrm>
            <a:prstGeom prst="rect">
              <a:avLst/>
            </a:prstGeom>
          </p:spPr>
          <p:txBody>
            <a:bodyPr lIns="33867" tIns="33867" rIns="33867" bIns="33867" rtlCol="0" anchor="ctr"/>
            <a:lstStyle/>
            <a:p>
              <a:pPr algn="ctr">
                <a:lnSpc>
                  <a:spcPts val="1680"/>
                </a:lnSpc>
              </a:pPr>
              <a:endParaRPr sz="1200"/>
            </a:p>
          </p:txBody>
        </p:sp>
      </p:grpSp>
      <p:sp>
        <p:nvSpPr>
          <p:cNvPr id="21" name="TextBox 21"/>
          <p:cNvSpPr txBox="1"/>
          <p:nvPr/>
        </p:nvSpPr>
        <p:spPr>
          <a:xfrm>
            <a:off x="685800" y="779165"/>
            <a:ext cx="4821514" cy="552139"/>
          </a:xfrm>
          <a:prstGeom prst="rect">
            <a:avLst/>
          </a:prstGeom>
        </p:spPr>
        <p:txBody>
          <a:bodyPr wrap="square" lIns="0" tIns="0" rIns="0" bIns="0" rtlCol="0" anchor="t">
            <a:spAutoFit/>
          </a:bodyPr>
          <a:lstStyle/>
          <a:p>
            <a:pPr>
              <a:lnSpc>
                <a:spcPts val="4667"/>
              </a:lnSpc>
            </a:pPr>
            <a:r>
              <a:rPr lang="en-US" sz="3000" spc="56">
                <a:solidFill>
                  <a:schemeClr val="accent1"/>
                </a:solidFill>
                <a:latin typeface="+mj-lt"/>
              </a:rPr>
              <a:t>Our global impact</a:t>
            </a:r>
          </a:p>
        </p:txBody>
      </p:sp>
      <p:sp>
        <p:nvSpPr>
          <p:cNvPr id="22" name="TextBox 22"/>
          <p:cNvSpPr txBox="1"/>
          <p:nvPr/>
        </p:nvSpPr>
        <p:spPr>
          <a:xfrm>
            <a:off x="744354" y="1658706"/>
            <a:ext cx="3535846" cy="2136034"/>
          </a:xfrm>
          <a:prstGeom prst="rect">
            <a:avLst/>
          </a:prstGeom>
        </p:spPr>
        <p:txBody>
          <a:bodyPr lIns="0" tIns="0" rIns="0" bIns="0" rtlCol="0" anchor="t">
            <a:spAutoFit/>
          </a:bodyPr>
          <a:lstStyle/>
          <a:p>
            <a:pPr>
              <a:lnSpc>
                <a:spcPts val="2053"/>
              </a:lnSpc>
              <a:spcBef>
                <a:spcPct val="0"/>
              </a:spcBef>
            </a:pPr>
            <a:r>
              <a:rPr lang="en-US" sz="1467" b="1">
                <a:solidFill>
                  <a:schemeClr val="accent1"/>
                </a:solidFill>
                <a:latin typeface="+mj-lt"/>
              </a:rPr>
              <a:t>Every year, State of Green welcomes hundreds of delegations from all over the world at House of Green and engages international decision makers through online and in-person events.</a:t>
            </a:r>
          </a:p>
          <a:p>
            <a:pPr>
              <a:lnSpc>
                <a:spcPts val="2053"/>
              </a:lnSpc>
              <a:spcBef>
                <a:spcPct val="0"/>
              </a:spcBef>
            </a:pPr>
            <a:endParaRPr lang="en-US" sz="1467" b="1">
              <a:solidFill>
                <a:schemeClr val="accent1"/>
              </a:solidFill>
              <a:latin typeface="+mj-lt"/>
            </a:endParaRPr>
          </a:p>
          <a:p>
            <a:pPr>
              <a:lnSpc>
                <a:spcPts val="2053"/>
              </a:lnSpc>
              <a:spcBef>
                <a:spcPct val="0"/>
              </a:spcBef>
            </a:pPr>
            <a:r>
              <a:rPr lang="en-US" sz="1467" b="1">
                <a:solidFill>
                  <a:schemeClr val="accent1"/>
                </a:solidFill>
                <a:latin typeface="+mj-lt"/>
              </a:rPr>
              <a:t>In 2025, State of Green welcomed more than 174 delegations at House of Green.</a:t>
            </a:r>
          </a:p>
        </p:txBody>
      </p:sp>
      <p:sp>
        <p:nvSpPr>
          <p:cNvPr id="24" name="AutoShape 24"/>
          <p:cNvSpPr/>
          <p:nvPr/>
        </p:nvSpPr>
        <p:spPr>
          <a:xfrm rot="5400000">
            <a:off x="7563290" y="2481306"/>
            <a:ext cx="1269693" cy="0"/>
          </a:xfrm>
          <a:prstGeom prst="line">
            <a:avLst/>
          </a:prstGeom>
          <a:ln w="38100" cap="flat">
            <a:solidFill>
              <a:srgbClr val="3B88AD"/>
            </a:solidFill>
            <a:prstDash val="sysDot"/>
            <a:headEnd type="none" w="sm" len="sm"/>
            <a:tailEnd type="none" w="sm" len="sm"/>
          </a:ln>
        </p:spPr>
        <p:txBody>
          <a:bodyPr/>
          <a:lstStyle/>
          <a:p>
            <a:endParaRPr lang="da-DK"/>
          </a:p>
        </p:txBody>
      </p:sp>
      <p:sp>
        <p:nvSpPr>
          <p:cNvPr id="25" name="AutoShape 25"/>
          <p:cNvSpPr/>
          <p:nvPr/>
        </p:nvSpPr>
        <p:spPr>
          <a:xfrm rot="5400000">
            <a:off x="8860187" y="2524767"/>
            <a:ext cx="1532651" cy="0"/>
          </a:xfrm>
          <a:prstGeom prst="line">
            <a:avLst/>
          </a:prstGeom>
          <a:ln w="38100" cap="flat">
            <a:solidFill>
              <a:srgbClr val="86EAE9"/>
            </a:solidFill>
            <a:prstDash val="sysDot"/>
            <a:headEnd type="none" w="sm" len="sm"/>
            <a:tailEnd type="none" w="sm" len="sm"/>
          </a:ln>
        </p:spPr>
        <p:txBody>
          <a:bodyPr/>
          <a:lstStyle/>
          <a:p>
            <a:endParaRPr lang="da-DK"/>
          </a:p>
        </p:txBody>
      </p:sp>
      <p:sp>
        <p:nvSpPr>
          <p:cNvPr id="26" name="AutoShape 26"/>
          <p:cNvSpPr/>
          <p:nvPr/>
        </p:nvSpPr>
        <p:spPr>
          <a:xfrm rot="5400000">
            <a:off x="5490934" y="2745761"/>
            <a:ext cx="1266699" cy="0"/>
          </a:xfrm>
          <a:prstGeom prst="line">
            <a:avLst/>
          </a:prstGeom>
          <a:ln w="38100" cap="flat">
            <a:solidFill>
              <a:srgbClr val="0F3070"/>
            </a:solidFill>
            <a:prstDash val="sysDot"/>
            <a:headEnd type="none" w="sm" len="sm"/>
            <a:tailEnd type="none" w="sm" len="sm"/>
          </a:ln>
        </p:spPr>
        <p:txBody>
          <a:bodyPr/>
          <a:lstStyle/>
          <a:p>
            <a:endParaRPr lang="da-DK"/>
          </a:p>
        </p:txBody>
      </p:sp>
      <p:sp>
        <p:nvSpPr>
          <p:cNvPr id="27" name="AutoShape 27"/>
          <p:cNvSpPr/>
          <p:nvPr/>
        </p:nvSpPr>
        <p:spPr>
          <a:xfrm rot="-10799999">
            <a:off x="5628226" y="4989624"/>
            <a:ext cx="967257" cy="0"/>
          </a:xfrm>
          <a:prstGeom prst="line">
            <a:avLst/>
          </a:prstGeom>
          <a:ln w="38100" cap="flat">
            <a:solidFill>
              <a:srgbClr val="FF5E48"/>
            </a:solidFill>
            <a:prstDash val="sysDot"/>
            <a:headEnd type="none" w="sm" len="sm"/>
            <a:tailEnd type="none" w="sm" len="sm"/>
          </a:ln>
        </p:spPr>
        <p:txBody>
          <a:bodyPr/>
          <a:lstStyle/>
          <a:p>
            <a:endParaRPr lang="da-DK"/>
          </a:p>
        </p:txBody>
      </p:sp>
      <p:sp>
        <p:nvSpPr>
          <p:cNvPr id="28" name="AutoShape 28"/>
          <p:cNvSpPr/>
          <p:nvPr/>
        </p:nvSpPr>
        <p:spPr>
          <a:xfrm rot="5400000">
            <a:off x="7991391" y="5462512"/>
            <a:ext cx="1130769" cy="0"/>
          </a:xfrm>
          <a:prstGeom prst="line">
            <a:avLst/>
          </a:prstGeom>
          <a:ln w="38100" cap="flat">
            <a:solidFill>
              <a:srgbClr val="A3EA8F"/>
            </a:solidFill>
            <a:prstDash val="sysDot"/>
            <a:headEnd type="none" w="sm" len="sm"/>
            <a:tailEnd type="none" w="sm" len="sm"/>
          </a:ln>
        </p:spPr>
        <p:txBody>
          <a:bodyPr/>
          <a:lstStyle/>
          <a:p>
            <a:endParaRPr lang="da-DK"/>
          </a:p>
        </p:txBody>
      </p:sp>
      <p:sp>
        <p:nvSpPr>
          <p:cNvPr id="29" name="AutoShape 29"/>
          <p:cNvSpPr/>
          <p:nvPr/>
        </p:nvSpPr>
        <p:spPr>
          <a:xfrm rot="5399999">
            <a:off x="10193967" y="5607201"/>
            <a:ext cx="360505" cy="0"/>
          </a:xfrm>
          <a:prstGeom prst="line">
            <a:avLst/>
          </a:prstGeom>
          <a:ln w="38100" cap="flat">
            <a:solidFill>
              <a:srgbClr val="0F3070"/>
            </a:solidFill>
            <a:prstDash val="sysDot"/>
            <a:headEnd type="none" w="sm" len="sm"/>
            <a:tailEnd type="none" w="sm" len="sm"/>
          </a:ln>
        </p:spPr>
        <p:txBody>
          <a:bodyPr/>
          <a:lstStyle/>
          <a:p>
            <a:endParaRPr lang="da-DK"/>
          </a:p>
        </p:txBody>
      </p:sp>
      <p:sp>
        <p:nvSpPr>
          <p:cNvPr id="36" name="TextBox 36"/>
          <p:cNvSpPr txBox="1"/>
          <p:nvPr/>
        </p:nvSpPr>
        <p:spPr>
          <a:xfrm>
            <a:off x="5060756" y="1532382"/>
            <a:ext cx="2152453" cy="436017"/>
          </a:xfrm>
          <a:prstGeom prst="rect">
            <a:avLst/>
          </a:prstGeom>
        </p:spPr>
        <p:txBody>
          <a:bodyPr lIns="0" tIns="0" rIns="0" bIns="0" rtlCol="0" anchor="t">
            <a:spAutoFit/>
          </a:bodyPr>
          <a:lstStyle/>
          <a:p>
            <a:pPr algn="ctr">
              <a:lnSpc>
                <a:spcPts val="1680"/>
              </a:lnSpc>
            </a:pPr>
            <a:r>
              <a:rPr lang="en-US" sz="1600" b="1">
                <a:solidFill>
                  <a:srgbClr val="0F3070"/>
                </a:solidFill>
                <a:latin typeface="Halvar Eng Lt" panose="00000406000000000000" pitchFamily="2" charset="0"/>
              </a:rPr>
              <a:t>North America</a:t>
            </a:r>
          </a:p>
          <a:p>
            <a:pPr algn="ctr">
              <a:lnSpc>
                <a:spcPts val="1680"/>
              </a:lnSpc>
            </a:pPr>
            <a:r>
              <a:rPr lang="en-US" sz="1600" b="1">
                <a:solidFill>
                  <a:srgbClr val="0F3070"/>
                </a:solidFill>
                <a:latin typeface="Halvar Eng Lt" panose="00000406000000000000" pitchFamily="2" charset="0"/>
              </a:rPr>
              <a:t>26</a:t>
            </a:r>
          </a:p>
        </p:txBody>
      </p:sp>
      <p:sp>
        <p:nvSpPr>
          <p:cNvPr id="37" name="TextBox 37"/>
          <p:cNvSpPr txBox="1"/>
          <p:nvPr/>
        </p:nvSpPr>
        <p:spPr>
          <a:xfrm>
            <a:off x="7109210" y="1307655"/>
            <a:ext cx="2152453" cy="436017"/>
          </a:xfrm>
          <a:prstGeom prst="rect">
            <a:avLst/>
          </a:prstGeom>
        </p:spPr>
        <p:txBody>
          <a:bodyPr wrap="square" lIns="0" tIns="0" rIns="0" bIns="0" rtlCol="0" anchor="t">
            <a:spAutoFit/>
          </a:bodyPr>
          <a:lstStyle/>
          <a:p>
            <a:pPr algn="ctr">
              <a:lnSpc>
                <a:spcPts val="1680"/>
              </a:lnSpc>
            </a:pPr>
            <a:r>
              <a:rPr lang="en-US" sz="1600" b="1">
                <a:solidFill>
                  <a:srgbClr val="0F3070"/>
                </a:solidFill>
                <a:latin typeface="Halvar Eng Lt" panose="00000406000000000000" pitchFamily="2" charset="0"/>
              </a:rPr>
              <a:t>Europe</a:t>
            </a:r>
          </a:p>
          <a:p>
            <a:pPr algn="ctr">
              <a:lnSpc>
                <a:spcPts val="1680"/>
              </a:lnSpc>
            </a:pPr>
            <a:r>
              <a:rPr lang="en-US" sz="1600" b="1">
                <a:solidFill>
                  <a:srgbClr val="0F3070"/>
                </a:solidFill>
                <a:latin typeface="Halvar Eng Lt" panose="00000406000000000000" pitchFamily="2" charset="0"/>
              </a:rPr>
              <a:t>66</a:t>
            </a:r>
          </a:p>
        </p:txBody>
      </p:sp>
      <p:sp>
        <p:nvSpPr>
          <p:cNvPr id="38" name="TextBox 38"/>
          <p:cNvSpPr txBox="1"/>
          <p:nvPr/>
        </p:nvSpPr>
        <p:spPr>
          <a:xfrm>
            <a:off x="8569475" y="1204722"/>
            <a:ext cx="2152453" cy="436017"/>
          </a:xfrm>
          <a:prstGeom prst="rect">
            <a:avLst/>
          </a:prstGeom>
        </p:spPr>
        <p:txBody>
          <a:bodyPr wrap="square" lIns="0" tIns="0" rIns="0" bIns="0" rtlCol="0" anchor="t">
            <a:spAutoFit/>
          </a:bodyPr>
          <a:lstStyle/>
          <a:p>
            <a:pPr algn="ctr">
              <a:lnSpc>
                <a:spcPts val="1680"/>
              </a:lnSpc>
            </a:pPr>
            <a:r>
              <a:rPr lang="en-US" sz="1600" b="1">
                <a:solidFill>
                  <a:srgbClr val="0F3070"/>
                </a:solidFill>
                <a:latin typeface="Halvar Eng Lt" panose="00000406000000000000" pitchFamily="2" charset="0"/>
              </a:rPr>
              <a:t>Asia</a:t>
            </a:r>
          </a:p>
          <a:p>
            <a:pPr algn="ctr">
              <a:lnSpc>
                <a:spcPts val="1680"/>
              </a:lnSpc>
            </a:pPr>
            <a:r>
              <a:rPr lang="en-US" sz="1600" b="1">
                <a:solidFill>
                  <a:srgbClr val="0F3070"/>
                </a:solidFill>
                <a:latin typeface="Halvar Eng Lt" panose="00000406000000000000" pitchFamily="2" charset="0"/>
              </a:rPr>
              <a:t>59</a:t>
            </a:r>
          </a:p>
        </p:txBody>
      </p:sp>
      <p:sp>
        <p:nvSpPr>
          <p:cNvPr id="39" name="TextBox 39"/>
          <p:cNvSpPr txBox="1"/>
          <p:nvPr/>
        </p:nvSpPr>
        <p:spPr>
          <a:xfrm>
            <a:off x="3846723" y="4721860"/>
            <a:ext cx="2152453" cy="436017"/>
          </a:xfrm>
          <a:prstGeom prst="rect">
            <a:avLst/>
          </a:prstGeom>
        </p:spPr>
        <p:txBody>
          <a:bodyPr lIns="0" tIns="0" rIns="0" bIns="0" rtlCol="0" anchor="t">
            <a:spAutoFit/>
          </a:bodyPr>
          <a:lstStyle/>
          <a:p>
            <a:pPr algn="ctr">
              <a:lnSpc>
                <a:spcPts val="1680"/>
              </a:lnSpc>
            </a:pPr>
            <a:r>
              <a:rPr lang="en-US" sz="1600" b="1">
                <a:solidFill>
                  <a:srgbClr val="0F3070"/>
                </a:solidFill>
                <a:latin typeface="Halvar Eng Lt" panose="00000406000000000000" pitchFamily="2" charset="0"/>
              </a:rPr>
              <a:t>South America</a:t>
            </a:r>
          </a:p>
          <a:p>
            <a:pPr algn="ctr">
              <a:lnSpc>
                <a:spcPts val="1680"/>
              </a:lnSpc>
            </a:pPr>
            <a:r>
              <a:rPr lang="en-US" sz="1600" b="1">
                <a:solidFill>
                  <a:srgbClr val="0F3070"/>
                </a:solidFill>
                <a:latin typeface="Halvar Eng Lt" panose="00000406000000000000" pitchFamily="2" charset="0"/>
              </a:rPr>
              <a:t>6</a:t>
            </a:r>
          </a:p>
        </p:txBody>
      </p:sp>
      <p:sp>
        <p:nvSpPr>
          <p:cNvPr id="40" name="TextBox 40"/>
          <p:cNvSpPr txBox="1"/>
          <p:nvPr/>
        </p:nvSpPr>
        <p:spPr>
          <a:xfrm>
            <a:off x="7493248" y="6075550"/>
            <a:ext cx="2152453" cy="436017"/>
          </a:xfrm>
          <a:prstGeom prst="rect">
            <a:avLst/>
          </a:prstGeom>
        </p:spPr>
        <p:txBody>
          <a:bodyPr wrap="square" lIns="0" tIns="0" rIns="0" bIns="0" rtlCol="0" anchor="t">
            <a:spAutoFit/>
          </a:bodyPr>
          <a:lstStyle/>
          <a:p>
            <a:pPr algn="ctr">
              <a:lnSpc>
                <a:spcPts val="1680"/>
              </a:lnSpc>
            </a:pPr>
            <a:r>
              <a:rPr lang="en-US" sz="1600" b="1">
                <a:solidFill>
                  <a:srgbClr val="0F3070"/>
                </a:solidFill>
                <a:latin typeface="Halvar Eng Lt" panose="00000406000000000000" pitchFamily="2" charset="0"/>
              </a:rPr>
              <a:t>Africa</a:t>
            </a:r>
          </a:p>
          <a:p>
            <a:pPr algn="ctr">
              <a:lnSpc>
                <a:spcPts val="1680"/>
              </a:lnSpc>
            </a:pPr>
            <a:r>
              <a:rPr lang="en-US" sz="1600" b="1">
                <a:solidFill>
                  <a:srgbClr val="0F3070"/>
                </a:solidFill>
                <a:latin typeface="Halvar Eng Lt" panose="00000406000000000000" pitchFamily="2" charset="0"/>
              </a:rPr>
              <a:t>9</a:t>
            </a:r>
          </a:p>
        </p:txBody>
      </p:sp>
      <p:sp>
        <p:nvSpPr>
          <p:cNvPr id="41" name="TextBox 41"/>
          <p:cNvSpPr txBox="1"/>
          <p:nvPr/>
        </p:nvSpPr>
        <p:spPr>
          <a:xfrm>
            <a:off x="9297992" y="5818817"/>
            <a:ext cx="2152453" cy="436017"/>
          </a:xfrm>
          <a:prstGeom prst="rect">
            <a:avLst/>
          </a:prstGeom>
        </p:spPr>
        <p:txBody>
          <a:bodyPr lIns="0" tIns="0" rIns="0" bIns="0" rtlCol="0" anchor="t">
            <a:spAutoFit/>
          </a:bodyPr>
          <a:lstStyle/>
          <a:p>
            <a:pPr algn="ctr">
              <a:lnSpc>
                <a:spcPts val="1680"/>
              </a:lnSpc>
            </a:pPr>
            <a:r>
              <a:rPr lang="en-US" sz="1600" b="1">
                <a:solidFill>
                  <a:srgbClr val="0F3070"/>
                </a:solidFill>
                <a:latin typeface="Halvar Eng Lt" panose="00000406000000000000" pitchFamily="2" charset="0"/>
              </a:rPr>
              <a:t>Oceania</a:t>
            </a:r>
          </a:p>
          <a:p>
            <a:pPr algn="ctr">
              <a:lnSpc>
                <a:spcPts val="1680"/>
              </a:lnSpc>
            </a:pPr>
            <a:r>
              <a:rPr lang="en-US" sz="1600" b="1">
                <a:solidFill>
                  <a:srgbClr val="0F3070"/>
                </a:solidFill>
                <a:latin typeface="Halvar Eng Lt" panose="00000406000000000000" pitchFamily="2" charset="0"/>
              </a:rPr>
              <a:t>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500" fill="hold"/>
                                        <p:tgtEl>
                                          <p:spTgt spid="21"/>
                                        </p:tgtEl>
                                        <p:attrNameLst>
                                          <p:attrName>ppt_x</p:attrName>
                                        </p:attrNameLst>
                                      </p:cBhvr>
                                      <p:tavLst>
                                        <p:tav tm="0">
                                          <p:val>
                                            <p:strVal val="0-#ppt_w/2"/>
                                          </p:val>
                                        </p:tav>
                                        <p:tav tm="100000">
                                          <p:val>
                                            <p:strVal val="#ppt_x"/>
                                          </p:val>
                                        </p:tav>
                                      </p:tavLst>
                                    </p:anim>
                                    <p:anim calcmode="lin" valueType="num">
                                      <p:cBhvr additive="base">
                                        <p:cTn id="8" dur="500" fill="hold"/>
                                        <p:tgtEl>
                                          <p:spTgt spid="21"/>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2"/>
                                        </p:tgtEl>
                                        <p:attrNameLst>
                                          <p:attrName>style.visibility</p:attrName>
                                        </p:attrNameLst>
                                      </p:cBhvr>
                                      <p:to>
                                        <p:strVal val="visible"/>
                                      </p:to>
                                    </p:set>
                                    <p:anim calcmode="lin" valueType="num">
                                      <p:cBhvr additive="base">
                                        <p:cTn id="11" dur="500" fill="hold"/>
                                        <p:tgtEl>
                                          <p:spTgt spid="22"/>
                                        </p:tgtEl>
                                        <p:attrNameLst>
                                          <p:attrName>ppt_x</p:attrName>
                                        </p:attrNameLst>
                                      </p:cBhvr>
                                      <p:tavLst>
                                        <p:tav tm="0">
                                          <p:val>
                                            <p:strVal val="0-#ppt_w/2"/>
                                          </p:val>
                                        </p:tav>
                                        <p:tav tm="100000">
                                          <p:val>
                                            <p:strVal val="#ppt_x"/>
                                          </p:val>
                                        </p:tav>
                                      </p:tavLst>
                                    </p:anim>
                                    <p:anim calcmode="lin" valueType="num">
                                      <p:cBhvr additive="base">
                                        <p:cTn id="12" dur="500" fill="hold"/>
                                        <p:tgtEl>
                                          <p:spTgt spid="22"/>
                                        </p:tgtEl>
                                        <p:attrNameLst>
                                          <p:attrName>ppt_y</p:attrName>
                                        </p:attrNameLst>
                                      </p:cBhvr>
                                      <p:tavLst>
                                        <p:tav tm="0">
                                          <p:val>
                                            <p:strVal val="#ppt_y"/>
                                          </p:val>
                                        </p:tav>
                                        <p:tav tm="100000">
                                          <p:val>
                                            <p:strVal val="#ppt_y"/>
                                          </p:val>
                                        </p:tav>
                                      </p:tavLst>
                                    </p:anim>
                                  </p:childTnLst>
                                </p:cTn>
                              </p:par>
                              <p:par>
                                <p:cTn id="13" presetID="1" presetClass="entr" presetSubtype="0" fill="hold" nodeType="with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par>
                          <p:cTn id="15" fill="hold">
                            <p:stCondLst>
                              <p:cond delay="500"/>
                            </p:stCondLst>
                            <p:childTnLst>
                              <p:par>
                                <p:cTn id="16" presetID="22" presetClass="entr" presetSubtype="4" fill="hold" nodeType="after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wipe(down)">
                                      <p:cBhvr>
                                        <p:cTn id="18" dur="500"/>
                                        <p:tgtEl>
                                          <p:spTgt spid="3"/>
                                        </p:tgtEl>
                                      </p:cBhvr>
                                    </p:animEffect>
                                  </p:childTnLst>
                                </p:cTn>
                              </p:par>
                            </p:childTnLst>
                          </p:cTn>
                        </p:par>
                        <p:par>
                          <p:cTn id="19" fill="hold">
                            <p:stCondLst>
                              <p:cond delay="1000"/>
                            </p:stCondLst>
                            <p:childTnLst>
                              <p:par>
                                <p:cTn id="20" presetID="22" presetClass="entr" presetSubtype="4" fill="hold" nodeType="after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wipe(down)">
                                      <p:cBhvr>
                                        <p:cTn id="22" dur="500"/>
                                        <p:tgtEl>
                                          <p:spTgt spid="26"/>
                                        </p:tgtEl>
                                      </p:cBhvr>
                                    </p:animEffect>
                                  </p:childTnLst>
                                </p:cTn>
                              </p:par>
                            </p:childTnLst>
                          </p:cTn>
                        </p:par>
                        <p:par>
                          <p:cTn id="23" fill="hold">
                            <p:stCondLst>
                              <p:cond delay="1500"/>
                            </p:stCondLst>
                            <p:childTnLst>
                              <p:par>
                                <p:cTn id="24" presetID="22" presetClass="entr" presetSubtype="4" fill="hold" grpId="0" nodeType="afterEffect">
                                  <p:stCondLst>
                                    <p:cond delay="0"/>
                                  </p:stCondLst>
                                  <p:childTnLst>
                                    <p:set>
                                      <p:cBhvr>
                                        <p:cTn id="25" dur="1" fill="hold">
                                          <p:stCondLst>
                                            <p:cond delay="0"/>
                                          </p:stCondLst>
                                        </p:cTn>
                                        <p:tgtEl>
                                          <p:spTgt spid="36"/>
                                        </p:tgtEl>
                                        <p:attrNameLst>
                                          <p:attrName>style.visibility</p:attrName>
                                        </p:attrNameLst>
                                      </p:cBhvr>
                                      <p:to>
                                        <p:strVal val="visible"/>
                                      </p:to>
                                    </p:set>
                                    <p:animEffect transition="in" filter="wipe(down)">
                                      <p:cBhvr>
                                        <p:cTn id="26" dur="500"/>
                                        <p:tgtEl>
                                          <p:spTgt spid="36"/>
                                        </p:tgtEl>
                                      </p:cBhvr>
                                    </p:animEffect>
                                  </p:childTnLst>
                                </p:cTn>
                              </p:par>
                            </p:childTnLst>
                          </p:cTn>
                        </p:par>
                        <p:par>
                          <p:cTn id="27" fill="hold">
                            <p:stCondLst>
                              <p:cond delay="2000"/>
                            </p:stCondLst>
                            <p:childTnLst>
                              <p:par>
                                <p:cTn id="28" presetID="22" presetClass="entr" presetSubtype="4" fill="hold" nodeType="after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wipe(down)">
                                      <p:cBhvr>
                                        <p:cTn id="30" dur="500"/>
                                        <p:tgtEl>
                                          <p:spTgt spid="6"/>
                                        </p:tgtEl>
                                      </p:cBhvr>
                                    </p:animEffect>
                                  </p:childTnLst>
                                </p:cTn>
                              </p:par>
                            </p:childTnLst>
                          </p:cTn>
                        </p:par>
                        <p:par>
                          <p:cTn id="31" fill="hold">
                            <p:stCondLst>
                              <p:cond delay="2500"/>
                            </p:stCondLst>
                            <p:childTnLst>
                              <p:par>
                                <p:cTn id="32" presetID="22" presetClass="entr" presetSubtype="4" fill="hold" nodeType="afterEffect">
                                  <p:stCondLst>
                                    <p:cond delay="0"/>
                                  </p:stCondLst>
                                  <p:childTnLst>
                                    <p:set>
                                      <p:cBhvr>
                                        <p:cTn id="33" dur="1" fill="hold">
                                          <p:stCondLst>
                                            <p:cond delay="0"/>
                                          </p:stCondLst>
                                        </p:cTn>
                                        <p:tgtEl>
                                          <p:spTgt spid="24"/>
                                        </p:tgtEl>
                                        <p:attrNameLst>
                                          <p:attrName>style.visibility</p:attrName>
                                        </p:attrNameLst>
                                      </p:cBhvr>
                                      <p:to>
                                        <p:strVal val="visible"/>
                                      </p:to>
                                    </p:set>
                                    <p:animEffect transition="in" filter="wipe(down)">
                                      <p:cBhvr>
                                        <p:cTn id="34" dur="500"/>
                                        <p:tgtEl>
                                          <p:spTgt spid="24"/>
                                        </p:tgtEl>
                                      </p:cBhvr>
                                    </p:animEffect>
                                  </p:childTnLst>
                                </p:cTn>
                              </p:par>
                            </p:childTnLst>
                          </p:cTn>
                        </p:par>
                        <p:par>
                          <p:cTn id="35" fill="hold">
                            <p:stCondLst>
                              <p:cond delay="3000"/>
                            </p:stCondLst>
                            <p:childTnLst>
                              <p:par>
                                <p:cTn id="36" presetID="22" presetClass="entr" presetSubtype="4" fill="hold" grpId="0" nodeType="afterEffect">
                                  <p:stCondLst>
                                    <p:cond delay="0"/>
                                  </p:stCondLst>
                                  <p:childTnLst>
                                    <p:set>
                                      <p:cBhvr>
                                        <p:cTn id="37" dur="1" fill="hold">
                                          <p:stCondLst>
                                            <p:cond delay="0"/>
                                          </p:stCondLst>
                                        </p:cTn>
                                        <p:tgtEl>
                                          <p:spTgt spid="37"/>
                                        </p:tgtEl>
                                        <p:attrNameLst>
                                          <p:attrName>style.visibility</p:attrName>
                                        </p:attrNameLst>
                                      </p:cBhvr>
                                      <p:to>
                                        <p:strVal val="visible"/>
                                      </p:to>
                                    </p:set>
                                    <p:animEffect transition="in" filter="wipe(down)">
                                      <p:cBhvr>
                                        <p:cTn id="38" dur="500"/>
                                        <p:tgtEl>
                                          <p:spTgt spid="37"/>
                                        </p:tgtEl>
                                      </p:cBhvr>
                                    </p:animEffect>
                                  </p:childTnLst>
                                </p:cTn>
                              </p:par>
                            </p:childTnLst>
                          </p:cTn>
                        </p:par>
                        <p:par>
                          <p:cTn id="39" fill="hold">
                            <p:stCondLst>
                              <p:cond delay="3500"/>
                            </p:stCondLst>
                            <p:childTnLst>
                              <p:par>
                                <p:cTn id="40" presetID="22" presetClass="entr" presetSubtype="4" fill="hold" nodeType="after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wipe(down)">
                                      <p:cBhvr>
                                        <p:cTn id="42" dur="500"/>
                                        <p:tgtEl>
                                          <p:spTgt spid="9"/>
                                        </p:tgtEl>
                                      </p:cBhvr>
                                    </p:animEffect>
                                  </p:childTnLst>
                                </p:cTn>
                              </p:par>
                            </p:childTnLst>
                          </p:cTn>
                        </p:par>
                        <p:par>
                          <p:cTn id="43" fill="hold">
                            <p:stCondLst>
                              <p:cond delay="4000"/>
                            </p:stCondLst>
                            <p:childTnLst>
                              <p:par>
                                <p:cTn id="44" presetID="22" presetClass="entr" presetSubtype="4" fill="hold" nodeType="afterEffect">
                                  <p:stCondLst>
                                    <p:cond delay="0"/>
                                  </p:stCondLst>
                                  <p:childTnLst>
                                    <p:set>
                                      <p:cBhvr>
                                        <p:cTn id="45" dur="1" fill="hold">
                                          <p:stCondLst>
                                            <p:cond delay="0"/>
                                          </p:stCondLst>
                                        </p:cTn>
                                        <p:tgtEl>
                                          <p:spTgt spid="25"/>
                                        </p:tgtEl>
                                        <p:attrNameLst>
                                          <p:attrName>style.visibility</p:attrName>
                                        </p:attrNameLst>
                                      </p:cBhvr>
                                      <p:to>
                                        <p:strVal val="visible"/>
                                      </p:to>
                                    </p:set>
                                    <p:animEffect transition="in" filter="wipe(down)">
                                      <p:cBhvr>
                                        <p:cTn id="46" dur="500"/>
                                        <p:tgtEl>
                                          <p:spTgt spid="25"/>
                                        </p:tgtEl>
                                      </p:cBhvr>
                                    </p:animEffect>
                                  </p:childTnLst>
                                </p:cTn>
                              </p:par>
                            </p:childTnLst>
                          </p:cTn>
                        </p:par>
                        <p:par>
                          <p:cTn id="47" fill="hold">
                            <p:stCondLst>
                              <p:cond delay="4500"/>
                            </p:stCondLst>
                            <p:childTnLst>
                              <p:par>
                                <p:cTn id="48" presetID="22" presetClass="entr" presetSubtype="4" fill="hold" grpId="0" nodeType="afterEffect">
                                  <p:stCondLst>
                                    <p:cond delay="0"/>
                                  </p:stCondLst>
                                  <p:childTnLst>
                                    <p:set>
                                      <p:cBhvr>
                                        <p:cTn id="49" dur="1" fill="hold">
                                          <p:stCondLst>
                                            <p:cond delay="0"/>
                                          </p:stCondLst>
                                        </p:cTn>
                                        <p:tgtEl>
                                          <p:spTgt spid="38"/>
                                        </p:tgtEl>
                                        <p:attrNameLst>
                                          <p:attrName>style.visibility</p:attrName>
                                        </p:attrNameLst>
                                      </p:cBhvr>
                                      <p:to>
                                        <p:strVal val="visible"/>
                                      </p:to>
                                    </p:set>
                                    <p:animEffect transition="in" filter="wipe(down)">
                                      <p:cBhvr>
                                        <p:cTn id="50" dur="500"/>
                                        <p:tgtEl>
                                          <p:spTgt spid="38"/>
                                        </p:tgtEl>
                                      </p:cBhvr>
                                    </p:animEffect>
                                  </p:childTnLst>
                                </p:cTn>
                              </p:par>
                            </p:childTnLst>
                          </p:cTn>
                        </p:par>
                        <p:par>
                          <p:cTn id="51" fill="hold">
                            <p:stCondLst>
                              <p:cond delay="5000"/>
                            </p:stCondLst>
                            <p:childTnLst>
                              <p:par>
                                <p:cTn id="52" presetID="22" presetClass="entr" presetSubtype="2" fill="hold" nodeType="afterEffect">
                                  <p:stCondLst>
                                    <p:cond delay="0"/>
                                  </p:stCondLst>
                                  <p:childTnLst>
                                    <p:set>
                                      <p:cBhvr>
                                        <p:cTn id="53" dur="1" fill="hold">
                                          <p:stCondLst>
                                            <p:cond delay="0"/>
                                          </p:stCondLst>
                                        </p:cTn>
                                        <p:tgtEl>
                                          <p:spTgt spid="12"/>
                                        </p:tgtEl>
                                        <p:attrNameLst>
                                          <p:attrName>style.visibility</p:attrName>
                                        </p:attrNameLst>
                                      </p:cBhvr>
                                      <p:to>
                                        <p:strVal val="visible"/>
                                      </p:to>
                                    </p:set>
                                    <p:animEffect transition="in" filter="wipe(right)">
                                      <p:cBhvr>
                                        <p:cTn id="54" dur="500"/>
                                        <p:tgtEl>
                                          <p:spTgt spid="12"/>
                                        </p:tgtEl>
                                      </p:cBhvr>
                                    </p:animEffect>
                                  </p:childTnLst>
                                </p:cTn>
                              </p:par>
                            </p:childTnLst>
                          </p:cTn>
                        </p:par>
                        <p:par>
                          <p:cTn id="55" fill="hold">
                            <p:stCondLst>
                              <p:cond delay="5500"/>
                            </p:stCondLst>
                            <p:childTnLst>
                              <p:par>
                                <p:cTn id="56" presetID="22" presetClass="entr" presetSubtype="2" fill="hold" nodeType="afterEffect">
                                  <p:stCondLst>
                                    <p:cond delay="0"/>
                                  </p:stCondLst>
                                  <p:childTnLst>
                                    <p:set>
                                      <p:cBhvr>
                                        <p:cTn id="57" dur="1" fill="hold">
                                          <p:stCondLst>
                                            <p:cond delay="0"/>
                                          </p:stCondLst>
                                        </p:cTn>
                                        <p:tgtEl>
                                          <p:spTgt spid="27"/>
                                        </p:tgtEl>
                                        <p:attrNameLst>
                                          <p:attrName>style.visibility</p:attrName>
                                        </p:attrNameLst>
                                      </p:cBhvr>
                                      <p:to>
                                        <p:strVal val="visible"/>
                                      </p:to>
                                    </p:set>
                                    <p:animEffect transition="in" filter="wipe(right)">
                                      <p:cBhvr>
                                        <p:cTn id="58" dur="500"/>
                                        <p:tgtEl>
                                          <p:spTgt spid="27"/>
                                        </p:tgtEl>
                                      </p:cBhvr>
                                    </p:animEffect>
                                  </p:childTnLst>
                                </p:cTn>
                              </p:par>
                              <p:par>
                                <p:cTn id="59" presetID="22" presetClass="entr" presetSubtype="2" fill="hold" grpId="0" nodeType="withEffect">
                                  <p:stCondLst>
                                    <p:cond delay="0"/>
                                  </p:stCondLst>
                                  <p:childTnLst>
                                    <p:set>
                                      <p:cBhvr>
                                        <p:cTn id="60" dur="1" fill="hold">
                                          <p:stCondLst>
                                            <p:cond delay="0"/>
                                          </p:stCondLst>
                                        </p:cTn>
                                        <p:tgtEl>
                                          <p:spTgt spid="39"/>
                                        </p:tgtEl>
                                        <p:attrNameLst>
                                          <p:attrName>style.visibility</p:attrName>
                                        </p:attrNameLst>
                                      </p:cBhvr>
                                      <p:to>
                                        <p:strVal val="visible"/>
                                      </p:to>
                                    </p:set>
                                    <p:animEffect transition="in" filter="wipe(right)">
                                      <p:cBhvr>
                                        <p:cTn id="61" dur="500"/>
                                        <p:tgtEl>
                                          <p:spTgt spid="39"/>
                                        </p:tgtEl>
                                      </p:cBhvr>
                                    </p:animEffect>
                                  </p:childTnLst>
                                </p:cTn>
                              </p:par>
                            </p:childTnLst>
                          </p:cTn>
                        </p:par>
                        <p:par>
                          <p:cTn id="62" fill="hold">
                            <p:stCondLst>
                              <p:cond delay="6000"/>
                            </p:stCondLst>
                            <p:childTnLst>
                              <p:par>
                                <p:cTn id="63" presetID="22" presetClass="entr" presetSubtype="1" fill="hold" nodeType="afterEffect">
                                  <p:stCondLst>
                                    <p:cond delay="0"/>
                                  </p:stCondLst>
                                  <p:childTnLst>
                                    <p:set>
                                      <p:cBhvr>
                                        <p:cTn id="64" dur="1" fill="hold">
                                          <p:stCondLst>
                                            <p:cond delay="0"/>
                                          </p:stCondLst>
                                        </p:cTn>
                                        <p:tgtEl>
                                          <p:spTgt spid="15"/>
                                        </p:tgtEl>
                                        <p:attrNameLst>
                                          <p:attrName>style.visibility</p:attrName>
                                        </p:attrNameLst>
                                      </p:cBhvr>
                                      <p:to>
                                        <p:strVal val="visible"/>
                                      </p:to>
                                    </p:set>
                                    <p:animEffect transition="in" filter="wipe(up)">
                                      <p:cBhvr>
                                        <p:cTn id="65" dur="500"/>
                                        <p:tgtEl>
                                          <p:spTgt spid="15"/>
                                        </p:tgtEl>
                                      </p:cBhvr>
                                    </p:animEffect>
                                  </p:childTnLst>
                                </p:cTn>
                              </p:par>
                            </p:childTnLst>
                          </p:cTn>
                        </p:par>
                        <p:par>
                          <p:cTn id="66" fill="hold">
                            <p:stCondLst>
                              <p:cond delay="6500"/>
                            </p:stCondLst>
                            <p:childTnLst>
                              <p:par>
                                <p:cTn id="67" presetID="22" presetClass="entr" presetSubtype="1" fill="hold" nodeType="afterEffect">
                                  <p:stCondLst>
                                    <p:cond delay="0"/>
                                  </p:stCondLst>
                                  <p:childTnLst>
                                    <p:set>
                                      <p:cBhvr>
                                        <p:cTn id="68" dur="1" fill="hold">
                                          <p:stCondLst>
                                            <p:cond delay="0"/>
                                          </p:stCondLst>
                                        </p:cTn>
                                        <p:tgtEl>
                                          <p:spTgt spid="28"/>
                                        </p:tgtEl>
                                        <p:attrNameLst>
                                          <p:attrName>style.visibility</p:attrName>
                                        </p:attrNameLst>
                                      </p:cBhvr>
                                      <p:to>
                                        <p:strVal val="visible"/>
                                      </p:to>
                                    </p:set>
                                    <p:animEffect transition="in" filter="wipe(up)">
                                      <p:cBhvr>
                                        <p:cTn id="69" dur="500"/>
                                        <p:tgtEl>
                                          <p:spTgt spid="28"/>
                                        </p:tgtEl>
                                      </p:cBhvr>
                                    </p:animEffect>
                                  </p:childTnLst>
                                </p:cTn>
                              </p:par>
                              <p:par>
                                <p:cTn id="70" presetID="22" presetClass="entr" presetSubtype="1" fill="hold" grpId="0" nodeType="withEffect">
                                  <p:stCondLst>
                                    <p:cond delay="0"/>
                                  </p:stCondLst>
                                  <p:childTnLst>
                                    <p:set>
                                      <p:cBhvr>
                                        <p:cTn id="71" dur="1" fill="hold">
                                          <p:stCondLst>
                                            <p:cond delay="0"/>
                                          </p:stCondLst>
                                        </p:cTn>
                                        <p:tgtEl>
                                          <p:spTgt spid="40"/>
                                        </p:tgtEl>
                                        <p:attrNameLst>
                                          <p:attrName>style.visibility</p:attrName>
                                        </p:attrNameLst>
                                      </p:cBhvr>
                                      <p:to>
                                        <p:strVal val="visible"/>
                                      </p:to>
                                    </p:set>
                                    <p:animEffect transition="in" filter="wipe(up)">
                                      <p:cBhvr>
                                        <p:cTn id="72" dur="500"/>
                                        <p:tgtEl>
                                          <p:spTgt spid="40"/>
                                        </p:tgtEl>
                                      </p:cBhvr>
                                    </p:animEffect>
                                  </p:childTnLst>
                                </p:cTn>
                              </p:par>
                            </p:childTnLst>
                          </p:cTn>
                        </p:par>
                        <p:par>
                          <p:cTn id="73" fill="hold">
                            <p:stCondLst>
                              <p:cond delay="7000"/>
                            </p:stCondLst>
                            <p:childTnLst>
                              <p:par>
                                <p:cTn id="74" presetID="22" presetClass="entr" presetSubtype="1" fill="hold" nodeType="afterEffect">
                                  <p:stCondLst>
                                    <p:cond delay="0"/>
                                  </p:stCondLst>
                                  <p:childTnLst>
                                    <p:set>
                                      <p:cBhvr>
                                        <p:cTn id="75" dur="1" fill="hold">
                                          <p:stCondLst>
                                            <p:cond delay="0"/>
                                          </p:stCondLst>
                                        </p:cTn>
                                        <p:tgtEl>
                                          <p:spTgt spid="18"/>
                                        </p:tgtEl>
                                        <p:attrNameLst>
                                          <p:attrName>style.visibility</p:attrName>
                                        </p:attrNameLst>
                                      </p:cBhvr>
                                      <p:to>
                                        <p:strVal val="visible"/>
                                      </p:to>
                                    </p:set>
                                    <p:animEffect transition="in" filter="wipe(up)">
                                      <p:cBhvr>
                                        <p:cTn id="76" dur="500"/>
                                        <p:tgtEl>
                                          <p:spTgt spid="18"/>
                                        </p:tgtEl>
                                      </p:cBhvr>
                                    </p:animEffect>
                                  </p:childTnLst>
                                </p:cTn>
                              </p:par>
                            </p:childTnLst>
                          </p:cTn>
                        </p:par>
                        <p:par>
                          <p:cTn id="77" fill="hold">
                            <p:stCondLst>
                              <p:cond delay="7500"/>
                            </p:stCondLst>
                            <p:childTnLst>
                              <p:par>
                                <p:cTn id="78" presetID="22" presetClass="entr" presetSubtype="1" fill="hold" nodeType="afterEffect">
                                  <p:stCondLst>
                                    <p:cond delay="0"/>
                                  </p:stCondLst>
                                  <p:childTnLst>
                                    <p:set>
                                      <p:cBhvr>
                                        <p:cTn id="79" dur="1" fill="hold">
                                          <p:stCondLst>
                                            <p:cond delay="0"/>
                                          </p:stCondLst>
                                        </p:cTn>
                                        <p:tgtEl>
                                          <p:spTgt spid="29"/>
                                        </p:tgtEl>
                                        <p:attrNameLst>
                                          <p:attrName>style.visibility</p:attrName>
                                        </p:attrNameLst>
                                      </p:cBhvr>
                                      <p:to>
                                        <p:strVal val="visible"/>
                                      </p:to>
                                    </p:set>
                                    <p:animEffect transition="in" filter="wipe(up)">
                                      <p:cBhvr>
                                        <p:cTn id="80" dur="500"/>
                                        <p:tgtEl>
                                          <p:spTgt spid="29"/>
                                        </p:tgtEl>
                                      </p:cBhvr>
                                    </p:animEffect>
                                  </p:childTnLst>
                                </p:cTn>
                              </p:par>
                            </p:childTnLst>
                          </p:cTn>
                        </p:par>
                        <p:par>
                          <p:cTn id="81" fill="hold">
                            <p:stCondLst>
                              <p:cond delay="8000"/>
                            </p:stCondLst>
                            <p:childTnLst>
                              <p:par>
                                <p:cTn id="82" presetID="22" presetClass="entr" presetSubtype="1" fill="hold" grpId="0" nodeType="afterEffect">
                                  <p:stCondLst>
                                    <p:cond delay="0"/>
                                  </p:stCondLst>
                                  <p:childTnLst>
                                    <p:set>
                                      <p:cBhvr>
                                        <p:cTn id="83" dur="1" fill="hold">
                                          <p:stCondLst>
                                            <p:cond delay="0"/>
                                          </p:stCondLst>
                                        </p:cTn>
                                        <p:tgtEl>
                                          <p:spTgt spid="41"/>
                                        </p:tgtEl>
                                        <p:attrNameLst>
                                          <p:attrName>style.visibility</p:attrName>
                                        </p:attrNameLst>
                                      </p:cBhvr>
                                      <p:to>
                                        <p:strVal val="visible"/>
                                      </p:to>
                                    </p:set>
                                    <p:animEffect transition="in" filter="wipe(up)">
                                      <p:cBhvr>
                                        <p:cTn id="84"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P spid="36" grpId="0"/>
      <p:bldP spid="37" grpId="0"/>
      <p:bldP spid="38" grpId="0"/>
      <p:bldP spid="39" grpId="0"/>
      <p:bldP spid="40" grpId="0"/>
      <p:bldP spid="4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1054906214-sd" descr="1054906214-sd">
            <a:hlinkClick r:id="" action="ppaction://media"/>
            <a:extLst>
              <a:ext uri="{FF2B5EF4-FFF2-40B4-BE49-F238E27FC236}">
                <a16:creationId xmlns:a16="http://schemas.microsoft.com/office/drawing/2014/main" id="{D93717F0-E446-104B-B0A9-64E741634AE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63366"/>
          </a:xfrm>
          <a:prstGeom prst="rect">
            <a:avLst/>
          </a:prstGeom>
        </p:spPr>
      </p:pic>
      <p:sp>
        <p:nvSpPr>
          <p:cNvPr id="6" name="Text Placeholder 5">
            <a:extLst>
              <a:ext uri="{FF2B5EF4-FFF2-40B4-BE49-F238E27FC236}">
                <a16:creationId xmlns:a16="http://schemas.microsoft.com/office/drawing/2014/main" id="{0AF3A9BC-C3DE-174E-9A55-D8E3155AA645}"/>
              </a:ext>
            </a:extLst>
          </p:cNvPr>
          <p:cNvSpPr>
            <a:spLocks noGrp="1"/>
          </p:cNvSpPr>
          <p:nvPr>
            <p:ph type="body" sz="quarter" idx="14"/>
          </p:nvPr>
        </p:nvSpPr>
        <p:spPr>
          <a:xfrm>
            <a:off x="414338" y="1188000"/>
            <a:ext cx="11357953" cy="712297"/>
          </a:xfrm>
        </p:spPr>
        <p:txBody>
          <a:bodyPr/>
          <a:lstStyle/>
          <a:p>
            <a:pPr algn="ctr"/>
            <a:r>
              <a:rPr lang="en-GB" sz="5000"/>
              <a:t>Denmark’s green transition</a:t>
            </a:r>
          </a:p>
          <a:p>
            <a:pPr algn="ctr"/>
            <a:endParaRPr lang="en-GB" sz="5000"/>
          </a:p>
        </p:txBody>
      </p:sp>
      <p:sp>
        <p:nvSpPr>
          <p:cNvPr id="28" name="Freeform 27">
            <a:extLst>
              <a:ext uri="{FF2B5EF4-FFF2-40B4-BE49-F238E27FC236}">
                <a16:creationId xmlns:a16="http://schemas.microsoft.com/office/drawing/2014/main" id="{4D6FC19B-C2F4-714B-AFBD-95D582283655}"/>
              </a:ext>
            </a:extLst>
          </p:cNvPr>
          <p:cNvSpPr/>
          <p:nvPr/>
        </p:nvSpPr>
        <p:spPr>
          <a:xfrm>
            <a:off x="495329" y="6104536"/>
            <a:ext cx="76641" cy="125836"/>
          </a:xfrm>
          <a:custGeom>
            <a:avLst/>
            <a:gdLst>
              <a:gd name="connsiteX0" fmla="*/ 0 w 76641"/>
              <a:gd name="connsiteY0" fmla="*/ 90312 h 125836"/>
              <a:gd name="connsiteX1" fmla="*/ 10253 w 76641"/>
              <a:gd name="connsiteY1" fmla="*/ 116308 h 125836"/>
              <a:gd name="connsiteX2" fmla="*/ 38321 w 76641"/>
              <a:gd name="connsiteY2" fmla="*/ 125837 h 125836"/>
              <a:gd name="connsiteX3" fmla="*/ 66388 w 76641"/>
              <a:gd name="connsiteY3" fmla="*/ 116308 h 125836"/>
              <a:gd name="connsiteX4" fmla="*/ 76641 w 76641"/>
              <a:gd name="connsiteY4" fmla="*/ 90312 h 125836"/>
              <a:gd name="connsiteX5" fmla="*/ 76641 w 76641"/>
              <a:gd name="connsiteY5" fmla="*/ 35524 h 125836"/>
              <a:gd name="connsiteX6" fmla="*/ 66388 w 76641"/>
              <a:gd name="connsiteY6" fmla="*/ 9632 h 125836"/>
              <a:gd name="connsiteX7" fmla="*/ 38321 w 76641"/>
              <a:gd name="connsiteY7" fmla="*/ 0 h 125836"/>
              <a:gd name="connsiteX8" fmla="*/ 10357 w 76641"/>
              <a:gd name="connsiteY8" fmla="*/ 9632 h 125836"/>
              <a:gd name="connsiteX9" fmla="*/ 0 w 76641"/>
              <a:gd name="connsiteY9" fmla="*/ 35524 h 125836"/>
              <a:gd name="connsiteX10" fmla="*/ 0 w 76641"/>
              <a:gd name="connsiteY10" fmla="*/ 90312 h 125836"/>
              <a:gd name="connsiteX11" fmla="*/ 21439 w 76641"/>
              <a:gd name="connsiteY11" fmla="*/ 37181 h 125836"/>
              <a:gd name="connsiteX12" fmla="*/ 25789 w 76641"/>
              <a:gd name="connsiteY12" fmla="*/ 24132 h 125836"/>
              <a:gd name="connsiteX13" fmla="*/ 38321 w 76641"/>
              <a:gd name="connsiteY13" fmla="*/ 19575 h 125836"/>
              <a:gd name="connsiteX14" fmla="*/ 50956 w 76641"/>
              <a:gd name="connsiteY14" fmla="*/ 24132 h 125836"/>
              <a:gd name="connsiteX15" fmla="*/ 55409 w 76641"/>
              <a:gd name="connsiteY15" fmla="*/ 37181 h 125836"/>
              <a:gd name="connsiteX16" fmla="*/ 55409 w 76641"/>
              <a:gd name="connsiteY16" fmla="*/ 88862 h 125836"/>
              <a:gd name="connsiteX17" fmla="*/ 50956 w 76641"/>
              <a:gd name="connsiteY17" fmla="*/ 101705 h 125836"/>
              <a:gd name="connsiteX18" fmla="*/ 38321 w 76641"/>
              <a:gd name="connsiteY18" fmla="*/ 106262 h 125836"/>
              <a:gd name="connsiteX19" fmla="*/ 25789 w 76641"/>
              <a:gd name="connsiteY19" fmla="*/ 101705 h 125836"/>
              <a:gd name="connsiteX20" fmla="*/ 21439 w 76641"/>
              <a:gd name="connsiteY20" fmla="*/ 88862 h 125836"/>
              <a:gd name="connsiteX21" fmla="*/ 21439 w 76641"/>
              <a:gd name="connsiteY21" fmla="*/ 37181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6641" h="125836">
                <a:moveTo>
                  <a:pt x="0" y="90312"/>
                </a:moveTo>
                <a:cubicBezTo>
                  <a:pt x="0" y="101291"/>
                  <a:pt x="3418" y="109990"/>
                  <a:pt x="10253" y="116308"/>
                </a:cubicBezTo>
                <a:cubicBezTo>
                  <a:pt x="17089" y="122626"/>
                  <a:pt x="26410" y="125837"/>
                  <a:pt x="38321" y="125837"/>
                </a:cubicBezTo>
                <a:cubicBezTo>
                  <a:pt x="50127" y="125837"/>
                  <a:pt x="59552" y="122626"/>
                  <a:pt x="66388" y="116308"/>
                </a:cubicBezTo>
                <a:cubicBezTo>
                  <a:pt x="73223" y="109990"/>
                  <a:pt x="76641" y="101291"/>
                  <a:pt x="76641" y="90312"/>
                </a:cubicBezTo>
                <a:lnTo>
                  <a:pt x="76641" y="35524"/>
                </a:lnTo>
                <a:cubicBezTo>
                  <a:pt x="76641" y="24649"/>
                  <a:pt x="73223" y="16053"/>
                  <a:pt x="66388" y="9632"/>
                </a:cubicBezTo>
                <a:cubicBezTo>
                  <a:pt x="59552" y="3211"/>
                  <a:pt x="50231" y="0"/>
                  <a:pt x="38321" y="0"/>
                </a:cubicBezTo>
                <a:cubicBezTo>
                  <a:pt x="26617" y="0"/>
                  <a:pt x="17296" y="3211"/>
                  <a:pt x="10357" y="9632"/>
                </a:cubicBezTo>
                <a:cubicBezTo>
                  <a:pt x="3418" y="16053"/>
                  <a:pt x="0" y="24649"/>
                  <a:pt x="0" y="35524"/>
                </a:cubicBezTo>
                <a:lnTo>
                  <a:pt x="0" y="90312"/>
                </a:lnTo>
                <a:close/>
                <a:moveTo>
                  <a:pt x="21439" y="37181"/>
                </a:moveTo>
                <a:cubicBezTo>
                  <a:pt x="21439" y="31485"/>
                  <a:pt x="22889" y="27135"/>
                  <a:pt x="25789" y="24132"/>
                </a:cubicBezTo>
                <a:cubicBezTo>
                  <a:pt x="28689" y="21128"/>
                  <a:pt x="32831" y="19575"/>
                  <a:pt x="38321" y="19575"/>
                </a:cubicBezTo>
                <a:cubicBezTo>
                  <a:pt x="43706" y="19575"/>
                  <a:pt x="47953" y="21128"/>
                  <a:pt x="50956" y="24132"/>
                </a:cubicBezTo>
                <a:cubicBezTo>
                  <a:pt x="53960" y="27135"/>
                  <a:pt x="55409" y="31485"/>
                  <a:pt x="55409" y="37181"/>
                </a:cubicBezTo>
                <a:lnTo>
                  <a:pt x="55409" y="88862"/>
                </a:lnTo>
                <a:cubicBezTo>
                  <a:pt x="55409" y="94455"/>
                  <a:pt x="53960" y="98701"/>
                  <a:pt x="50956" y="101705"/>
                </a:cubicBezTo>
                <a:cubicBezTo>
                  <a:pt x="47953" y="104708"/>
                  <a:pt x="43810" y="106262"/>
                  <a:pt x="38321" y="106262"/>
                </a:cubicBezTo>
                <a:cubicBezTo>
                  <a:pt x="32935" y="106262"/>
                  <a:pt x="28689" y="104708"/>
                  <a:pt x="25789" y="101705"/>
                </a:cubicBezTo>
                <a:cubicBezTo>
                  <a:pt x="22889" y="98701"/>
                  <a:pt x="21439" y="94351"/>
                  <a:pt x="21439" y="88862"/>
                </a:cubicBezTo>
                <a:lnTo>
                  <a:pt x="21439" y="37181"/>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29" name="Freeform 28">
            <a:extLst>
              <a:ext uri="{FF2B5EF4-FFF2-40B4-BE49-F238E27FC236}">
                <a16:creationId xmlns:a16="http://schemas.microsoft.com/office/drawing/2014/main" id="{629E72B0-8922-3943-A72B-D76D43EBC6FB}"/>
              </a:ext>
            </a:extLst>
          </p:cNvPr>
          <p:cNvSpPr/>
          <p:nvPr/>
        </p:nvSpPr>
        <p:spPr>
          <a:xfrm>
            <a:off x="587402" y="6258543"/>
            <a:ext cx="75398" cy="121486"/>
          </a:xfrm>
          <a:custGeom>
            <a:avLst/>
            <a:gdLst>
              <a:gd name="connsiteX0" fmla="*/ 0 w 75398"/>
              <a:gd name="connsiteY0" fmla="*/ 121487 h 121486"/>
              <a:gd name="connsiteX1" fmla="*/ 21439 w 75398"/>
              <a:gd name="connsiteY1" fmla="*/ 121487 h 121486"/>
              <a:gd name="connsiteX2" fmla="*/ 21439 w 75398"/>
              <a:gd name="connsiteY2" fmla="*/ 73120 h 121486"/>
              <a:gd name="connsiteX3" fmla="*/ 29206 w 75398"/>
              <a:gd name="connsiteY3" fmla="*/ 73120 h 121486"/>
              <a:gd name="connsiteX4" fmla="*/ 54063 w 75398"/>
              <a:gd name="connsiteY4" fmla="*/ 121487 h 121486"/>
              <a:gd name="connsiteX5" fmla="*/ 75398 w 75398"/>
              <a:gd name="connsiteY5" fmla="*/ 121487 h 121486"/>
              <a:gd name="connsiteX6" fmla="*/ 75398 w 75398"/>
              <a:gd name="connsiteY6" fmla="*/ 118380 h 121486"/>
              <a:gd name="connsiteX7" fmla="*/ 51370 w 75398"/>
              <a:gd name="connsiteY7" fmla="*/ 71877 h 121486"/>
              <a:gd name="connsiteX8" fmla="*/ 69081 w 75398"/>
              <a:gd name="connsiteY8" fmla="*/ 60692 h 121486"/>
              <a:gd name="connsiteX9" fmla="*/ 75088 w 75398"/>
              <a:gd name="connsiteY9" fmla="*/ 38528 h 121486"/>
              <a:gd name="connsiteX10" fmla="*/ 75088 w 75398"/>
              <a:gd name="connsiteY10" fmla="*/ 34799 h 121486"/>
              <a:gd name="connsiteX11" fmla="*/ 65766 w 75398"/>
              <a:gd name="connsiteY11" fmla="*/ 9011 h 121486"/>
              <a:gd name="connsiteX12" fmla="*/ 38838 w 75398"/>
              <a:gd name="connsiteY12" fmla="*/ 0 h 121486"/>
              <a:gd name="connsiteX13" fmla="*/ 104 w 75398"/>
              <a:gd name="connsiteY13" fmla="*/ 0 h 121486"/>
              <a:gd name="connsiteX14" fmla="*/ 104 w 75398"/>
              <a:gd name="connsiteY14" fmla="*/ 121487 h 121486"/>
              <a:gd name="connsiteX15" fmla="*/ 21439 w 75398"/>
              <a:gd name="connsiteY15" fmla="*/ 19678 h 121486"/>
              <a:gd name="connsiteX16" fmla="*/ 36974 w 75398"/>
              <a:gd name="connsiteY16" fmla="*/ 19678 h 121486"/>
              <a:gd name="connsiteX17" fmla="*/ 53442 w 75398"/>
              <a:gd name="connsiteY17" fmla="*/ 34903 h 121486"/>
              <a:gd name="connsiteX18" fmla="*/ 53442 w 75398"/>
              <a:gd name="connsiteY18" fmla="*/ 38631 h 121486"/>
              <a:gd name="connsiteX19" fmla="*/ 49195 w 75398"/>
              <a:gd name="connsiteY19" fmla="*/ 50438 h 121486"/>
              <a:gd name="connsiteX20" fmla="*/ 36974 w 75398"/>
              <a:gd name="connsiteY20" fmla="*/ 54063 h 121486"/>
              <a:gd name="connsiteX21" fmla="*/ 21439 w 75398"/>
              <a:gd name="connsiteY21" fmla="*/ 54063 h 121486"/>
              <a:gd name="connsiteX22" fmla="*/ 21439 w 75398"/>
              <a:gd name="connsiteY22" fmla="*/ 19678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398" h="121486">
                <a:moveTo>
                  <a:pt x="0" y="121487"/>
                </a:moveTo>
                <a:lnTo>
                  <a:pt x="21439" y="121487"/>
                </a:lnTo>
                <a:lnTo>
                  <a:pt x="21439" y="73120"/>
                </a:lnTo>
                <a:lnTo>
                  <a:pt x="29206" y="73120"/>
                </a:lnTo>
                <a:lnTo>
                  <a:pt x="54063" y="121487"/>
                </a:lnTo>
                <a:lnTo>
                  <a:pt x="75398" y="121487"/>
                </a:lnTo>
                <a:lnTo>
                  <a:pt x="75398" y="118380"/>
                </a:lnTo>
                <a:lnTo>
                  <a:pt x="51370" y="71877"/>
                </a:lnTo>
                <a:cubicBezTo>
                  <a:pt x="59138" y="70013"/>
                  <a:pt x="65041" y="66284"/>
                  <a:pt x="69081" y="60692"/>
                </a:cubicBezTo>
                <a:cubicBezTo>
                  <a:pt x="73120" y="55099"/>
                  <a:pt x="75088" y="47745"/>
                  <a:pt x="75088" y="38528"/>
                </a:cubicBezTo>
                <a:lnTo>
                  <a:pt x="75088" y="34799"/>
                </a:lnTo>
                <a:cubicBezTo>
                  <a:pt x="75088" y="23614"/>
                  <a:pt x="71981" y="14914"/>
                  <a:pt x="65766" y="9011"/>
                </a:cubicBezTo>
                <a:cubicBezTo>
                  <a:pt x="59552" y="3003"/>
                  <a:pt x="50542" y="0"/>
                  <a:pt x="38838" y="0"/>
                </a:cubicBezTo>
                <a:lnTo>
                  <a:pt x="104" y="0"/>
                </a:lnTo>
                <a:lnTo>
                  <a:pt x="104" y="121487"/>
                </a:lnTo>
                <a:close/>
                <a:moveTo>
                  <a:pt x="21439" y="19678"/>
                </a:moveTo>
                <a:lnTo>
                  <a:pt x="36974" y="19678"/>
                </a:lnTo>
                <a:cubicBezTo>
                  <a:pt x="47952" y="19678"/>
                  <a:pt x="53442" y="24753"/>
                  <a:pt x="53442" y="34903"/>
                </a:cubicBezTo>
                <a:lnTo>
                  <a:pt x="53442" y="38631"/>
                </a:lnTo>
                <a:cubicBezTo>
                  <a:pt x="53442" y="44017"/>
                  <a:pt x="51992" y="47953"/>
                  <a:pt x="49195" y="50438"/>
                </a:cubicBezTo>
                <a:cubicBezTo>
                  <a:pt x="46399" y="52820"/>
                  <a:pt x="42256" y="54063"/>
                  <a:pt x="36974" y="54063"/>
                </a:cubicBezTo>
                <a:lnTo>
                  <a:pt x="21439" y="54063"/>
                </a:lnTo>
                <a:lnTo>
                  <a:pt x="21439" y="19678"/>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0" name="Freeform 29">
            <a:extLst>
              <a:ext uri="{FF2B5EF4-FFF2-40B4-BE49-F238E27FC236}">
                <a16:creationId xmlns:a16="http://schemas.microsoft.com/office/drawing/2014/main" id="{1B9A587C-2844-6040-8E5B-0F79DF4BC9E3}"/>
              </a:ext>
            </a:extLst>
          </p:cNvPr>
          <p:cNvSpPr/>
          <p:nvPr/>
        </p:nvSpPr>
        <p:spPr>
          <a:xfrm>
            <a:off x="676160" y="6258543"/>
            <a:ext cx="65041" cy="121486"/>
          </a:xfrm>
          <a:custGeom>
            <a:avLst/>
            <a:gdLst>
              <a:gd name="connsiteX0" fmla="*/ 65041 w 65041"/>
              <a:gd name="connsiteY0" fmla="*/ 20300 h 121486"/>
              <a:gd name="connsiteX1" fmla="*/ 65041 w 65041"/>
              <a:gd name="connsiteY1" fmla="*/ 19678 h 121486"/>
              <a:gd name="connsiteX2" fmla="*/ 65041 w 65041"/>
              <a:gd name="connsiteY2" fmla="*/ 0 h 121486"/>
              <a:gd name="connsiteX3" fmla="*/ 1761 w 65041"/>
              <a:gd name="connsiteY3" fmla="*/ 0 h 121486"/>
              <a:gd name="connsiteX4" fmla="*/ 0 w 65041"/>
              <a:gd name="connsiteY4" fmla="*/ 0 h 121486"/>
              <a:gd name="connsiteX5" fmla="*/ 0 w 65041"/>
              <a:gd name="connsiteY5" fmla="*/ 121487 h 121486"/>
              <a:gd name="connsiteX6" fmla="*/ 1761 w 65041"/>
              <a:gd name="connsiteY6" fmla="*/ 121487 h 121486"/>
              <a:gd name="connsiteX7" fmla="*/ 65041 w 65041"/>
              <a:gd name="connsiteY7" fmla="*/ 121487 h 121486"/>
              <a:gd name="connsiteX8" fmla="*/ 65041 w 65041"/>
              <a:gd name="connsiteY8" fmla="*/ 101912 h 121486"/>
              <a:gd name="connsiteX9" fmla="*/ 65041 w 65041"/>
              <a:gd name="connsiteY9" fmla="*/ 101291 h 121486"/>
              <a:gd name="connsiteX10" fmla="*/ 21439 w 65041"/>
              <a:gd name="connsiteY10" fmla="*/ 101291 h 121486"/>
              <a:gd name="connsiteX11" fmla="*/ 21439 w 65041"/>
              <a:gd name="connsiteY11" fmla="*/ 70945 h 121486"/>
              <a:gd name="connsiteX12" fmla="*/ 61831 w 65041"/>
              <a:gd name="connsiteY12" fmla="*/ 70945 h 121486"/>
              <a:gd name="connsiteX13" fmla="*/ 61831 w 65041"/>
              <a:gd name="connsiteY13" fmla="*/ 70634 h 121486"/>
              <a:gd name="connsiteX14" fmla="*/ 61831 w 65041"/>
              <a:gd name="connsiteY14" fmla="*/ 51163 h 121486"/>
              <a:gd name="connsiteX15" fmla="*/ 61831 w 65041"/>
              <a:gd name="connsiteY15" fmla="*/ 50645 h 121486"/>
              <a:gd name="connsiteX16" fmla="*/ 21439 w 65041"/>
              <a:gd name="connsiteY16" fmla="*/ 50645 h 121486"/>
              <a:gd name="connsiteX17" fmla="*/ 21439 w 65041"/>
              <a:gd name="connsiteY17" fmla="*/ 2030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5041" h="121486">
                <a:moveTo>
                  <a:pt x="65041" y="20300"/>
                </a:moveTo>
                <a:lnTo>
                  <a:pt x="65041" y="19678"/>
                </a:lnTo>
                <a:lnTo>
                  <a:pt x="65041" y="0"/>
                </a:lnTo>
                <a:lnTo>
                  <a:pt x="1761" y="0"/>
                </a:lnTo>
                <a:lnTo>
                  <a:pt x="0" y="0"/>
                </a:lnTo>
                <a:lnTo>
                  <a:pt x="0" y="121487"/>
                </a:lnTo>
                <a:lnTo>
                  <a:pt x="1761" y="121487"/>
                </a:lnTo>
                <a:lnTo>
                  <a:pt x="65041" y="121487"/>
                </a:lnTo>
                <a:lnTo>
                  <a:pt x="65041" y="101912"/>
                </a:lnTo>
                <a:lnTo>
                  <a:pt x="65041" y="101291"/>
                </a:lnTo>
                <a:lnTo>
                  <a:pt x="21439" y="101291"/>
                </a:lnTo>
                <a:lnTo>
                  <a:pt x="21439" y="70945"/>
                </a:lnTo>
                <a:lnTo>
                  <a:pt x="61831" y="70945"/>
                </a:lnTo>
                <a:lnTo>
                  <a:pt x="61831" y="70634"/>
                </a:lnTo>
                <a:lnTo>
                  <a:pt x="61831" y="51163"/>
                </a:lnTo>
                <a:lnTo>
                  <a:pt x="61831" y="50645"/>
                </a:lnTo>
                <a:lnTo>
                  <a:pt x="21439" y="50645"/>
                </a:lnTo>
                <a:lnTo>
                  <a:pt x="21439" y="2030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1" name="Freeform 30">
            <a:extLst>
              <a:ext uri="{FF2B5EF4-FFF2-40B4-BE49-F238E27FC236}">
                <a16:creationId xmlns:a16="http://schemas.microsoft.com/office/drawing/2014/main" id="{BC7F0588-FBE5-7D4C-8B84-4298256E878F}"/>
              </a:ext>
            </a:extLst>
          </p:cNvPr>
          <p:cNvSpPr/>
          <p:nvPr/>
        </p:nvSpPr>
        <p:spPr>
          <a:xfrm>
            <a:off x="756426" y="6258543"/>
            <a:ext cx="65041" cy="121486"/>
          </a:xfrm>
          <a:custGeom>
            <a:avLst/>
            <a:gdLst>
              <a:gd name="connsiteX0" fmla="*/ 0 w 65041"/>
              <a:gd name="connsiteY0" fmla="*/ 0 h 121486"/>
              <a:gd name="connsiteX1" fmla="*/ 0 w 65041"/>
              <a:gd name="connsiteY1" fmla="*/ 121487 h 121486"/>
              <a:gd name="connsiteX2" fmla="*/ 1761 w 65041"/>
              <a:gd name="connsiteY2" fmla="*/ 121487 h 121486"/>
              <a:gd name="connsiteX3" fmla="*/ 65041 w 65041"/>
              <a:gd name="connsiteY3" fmla="*/ 121487 h 121486"/>
              <a:gd name="connsiteX4" fmla="*/ 65041 w 65041"/>
              <a:gd name="connsiteY4" fmla="*/ 101912 h 121486"/>
              <a:gd name="connsiteX5" fmla="*/ 65041 w 65041"/>
              <a:gd name="connsiteY5" fmla="*/ 101291 h 121486"/>
              <a:gd name="connsiteX6" fmla="*/ 21439 w 65041"/>
              <a:gd name="connsiteY6" fmla="*/ 101291 h 121486"/>
              <a:gd name="connsiteX7" fmla="*/ 21439 w 65041"/>
              <a:gd name="connsiteY7" fmla="*/ 70945 h 121486"/>
              <a:gd name="connsiteX8" fmla="*/ 61831 w 65041"/>
              <a:gd name="connsiteY8" fmla="*/ 70945 h 121486"/>
              <a:gd name="connsiteX9" fmla="*/ 61831 w 65041"/>
              <a:gd name="connsiteY9" fmla="*/ 70634 h 121486"/>
              <a:gd name="connsiteX10" fmla="*/ 61831 w 65041"/>
              <a:gd name="connsiteY10" fmla="*/ 51163 h 121486"/>
              <a:gd name="connsiteX11" fmla="*/ 61831 w 65041"/>
              <a:gd name="connsiteY11" fmla="*/ 50645 h 121486"/>
              <a:gd name="connsiteX12" fmla="*/ 21439 w 65041"/>
              <a:gd name="connsiteY12" fmla="*/ 50645 h 121486"/>
              <a:gd name="connsiteX13" fmla="*/ 21439 w 65041"/>
              <a:gd name="connsiteY13" fmla="*/ 20300 h 121486"/>
              <a:gd name="connsiteX14" fmla="*/ 65041 w 65041"/>
              <a:gd name="connsiteY14" fmla="*/ 20300 h 121486"/>
              <a:gd name="connsiteX15" fmla="*/ 65041 w 65041"/>
              <a:gd name="connsiteY15" fmla="*/ 19678 h 121486"/>
              <a:gd name="connsiteX16" fmla="*/ 65041 w 65041"/>
              <a:gd name="connsiteY16" fmla="*/ 0 h 121486"/>
              <a:gd name="connsiteX17" fmla="*/ 1761 w 65041"/>
              <a:gd name="connsiteY17"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5041" h="121486">
                <a:moveTo>
                  <a:pt x="0" y="0"/>
                </a:moveTo>
                <a:lnTo>
                  <a:pt x="0" y="121487"/>
                </a:lnTo>
                <a:lnTo>
                  <a:pt x="1761" y="121487"/>
                </a:lnTo>
                <a:lnTo>
                  <a:pt x="65041" y="121487"/>
                </a:lnTo>
                <a:lnTo>
                  <a:pt x="65041" y="101912"/>
                </a:lnTo>
                <a:lnTo>
                  <a:pt x="65041" y="101291"/>
                </a:lnTo>
                <a:lnTo>
                  <a:pt x="21439" y="101291"/>
                </a:lnTo>
                <a:lnTo>
                  <a:pt x="21439" y="70945"/>
                </a:lnTo>
                <a:lnTo>
                  <a:pt x="61831" y="70945"/>
                </a:lnTo>
                <a:lnTo>
                  <a:pt x="61831" y="70634"/>
                </a:lnTo>
                <a:lnTo>
                  <a:pt x="61831" y="51163"/>
                </a:lnTo>
                <a:lnTo>
                  <a:pt x="61831" y="50645"/>
                </a:lnTo>
                <a:lnTo>
                  <a:pt x="21439" y="50645"/>
                </a:lnTo>
                <a:lnTo>
                  <a:pt x="21439" y="20300"/>
                </a:lnTo>
                <a:lnTo>
                  <a:pt x="65041" y="20300"/>
                </a:lnTo>
                <a:lnTo>
                  <a:pt x="65041" y="19678"/>
                </a:lnTo>
                <a:lnTo>
                  <a:pt x="65041" y="0"/>
                </a:lnTo>
                <a:lnTo>
                  <a:pt x="1761"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2" name="Freeform 31">
            <a:extLst>
              <a:ext uri="{FF2B5EF4-FFF2-40B4-BE49-F238E27FC236}">
                <a16:creationId xmlns:a16="http://schemas.microsoft.com/office/drawing/2014/main" id="{63CD6497-EECA-C44D-9FEC-B29F1D49C5B6}"/>
              </a:ext>
            </a:extLst>
          </p:cNvPr>
          <p:cNvSpPr/>
          <p:nvPr/>
        </p:nvSpPr>
        <p:spPr>
          <a:xfrm>
            <a:off x="836900" y="6258543"/>
            <a:ext cx="73534" cy="121486"/>
          </a:xfrm>
          <a:custGeom>
            <a:avLst/>
            <a:gdLst>
              <a:gd name="connsiteX0" fmla="*/ 0 w 73534"/>
              <a:gd name="connsiteY0" fmla="*/ 0 h 121486"/>
              <a:gd name="connsiteX1" fmla="*/ 0 w 73534"/>
              <a:gd name="connsiteY1" fmla="*/ 121487 h 121486"/>
              <a:gd name="connsiteX2" fmla="*/ 20507 w 73534"/>
              <a:gd name="connsiteY2" fmla="*/ 121487 h 121486"/>
              <a:gd name="connsiteX3" fmla="*/ 20507 w 73534"/>
              <a:gd name="connsiteY3" fmla="*/ 45260 h 121486"/>
              <a:gd name="connsiteX4" fmla="*/ 50749 w 73534"/>
              <a:gd name="connsiteY4" fmla="*/ 121487 h 121486"/>
              <a:gd name="connsiteX5" fmla="*/ 73534 w 73534"/>
              <a:gd name="connsiteY5" fmla="*/ 121487 h 121486"/>
              <a:gd name="connsiteX6" fmla="*/ 73534 w 73534"/>
              <a:gd name="connsiteY6" fmla="*/ 0 h 121486"/>
              <a:gd name="connsiteX7" fmla="*/ 52924 w 73534"/>
              <a:gd name="connsiteY7" fmla="*/ 0 h 121486"/>
              <a:gd name="connsiteX8" fmla="*/ 52924 w 73534"/>
              <a:gd name="connsiteY8" fmla="*/ 77470 h 121486"/>
              <a:gd name="connsiteX9" fmla="*/ 22785 w 73534"/>
              <a:gd name="connsiteY9"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534" h="121486">
                <a:moveTo>
                  <a:pt x="0" y="0"/>
                </a:moveTo>
                <a:lnTo>
                  <a:pt x="0" y="121487"/>
                </a:lnTo>
                <a:lnTo>
                  <a:pt x="20507" y="121487"/>
                </a:lnTo>
                <a:lnTo>
                  <a:pt x="20507" y="45260"/>
                </a:lnTo>
                <a:lnTo>
                  <a:pt x="50749" y="121487"/>
                </a:lnTo>
                <a:lnTo>
                  <a:pt x="73534" y="121487"/>
                </a:lnTo>
                <a:lnTo>
                  <a:pt x="73534" y="0"/>
                </a:lnTo>
                <a:lnTo>
                  <a:pt x="52924" y="0"/>
                </a:lnTo>
                <a:lnTo>
                  <a:pt x="52924" y="77470"/>
                </a:lnTo>
                <a:lnTo>
                  <a:pt x="22785"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3" name="Freeform 32">
            <a:extLst>
              <a:ext uri="{FF2B5EF4-FFF2-40B4-BE49-F238E27FC236}">
                <a16:creationId xmlns:a16="http://schemas.microsoft.com/office/drawing/2014/main" id="{1A41E69C-6755-BC44-BC5E-F5FDC67CD638}"/>
              </a:ext>
            </a:extLst>
          </p:cNvPr>
          <p:cNvSpPr/>
          <p:nvPr/>
        </p:nvSpPr>
        <p:spPr>
          <a:xfrm>
            <a:off x="414338" y="5873888"/>
            <a:ext cx="587133" cy="20195"/>
          </a:xfrm>
          <a:custGeom>
            <a:avLst/>
            <a:gdLst>
              <a:gd name="connsiteX0" fmla="*/ 20196 w 587133"/>
              <a:gd name="connsiteY0" fmla="*/ 20196 h 20195"/>
              <a:gd name="connsiteX1" fmla="*/ 587133 w 587133"/>
              <a:gd name="connsiteY1" fmla="*/ 20196 h 20195"/>
              <a:gd name="connsiteX2" fmla="*/ 587133 w 587133"/>
              <a:gd name="connsiteY2" fmla="*/ 0 h 20195"/>
              <a:gd name="connsiteX3" fmla="*/ 0 w 587133"/>
              <a:gd name="connsiteY3" fmla="*/ 0 h 20195"/>
              <a:gd name="connsiteX4" fmla="*/ 0 w 587133"/>
              <a:gd name="connsiteY4" fmla="*/ 20196 h 201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7133" h="20195">
                <a:moveTo>
                  <a:pt x="20196" y="20196"/>
                </a:moveTo>
                <a:lnTo>
                  <a:pt x="587133" y="20196"/>
                </a:lnTo>
                <a:lnTo>
                  <a:pt x="587133" y="0"/>
                </a:lnTo>
                <a:lnTo>
                  <a:pt x="0" y="0"/>
                </a:lnTo>
                <a:lnTo>
                  <a:pt x="0" y="20196"/>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4" name="Freeform 33">
            <a:extLst>
              <a:ext uri="{FF2B5EF4-FFF2-40B4-BE49-F238E27FC236}">
                <a16:creationId xmlns:a16="http://schemas.microsoft.com/office/drawing/2014/main" id="{CEAA934A-B718-FA42-8D2F-92AE8D4AC746}"/>
              </a:ext>
            </a:extLst>
          </p:cNvPr>
          <p:cNvSpPr/>
          <p:nvPr/>
        </p:nvSpPr>
        <p:spPr>
          <a:xfrm>
            <a:off x="940779" y="6157356"/>
            <a:ext cx="60691" cy="20195"/>
          </a:xfrm>
          <a:custGeom>
            <a:avLst/>
            <a:gdLst>
              <a:gd name="connsiteX0" fmla="*/ 0 w 60691"/>
              <a:gd name="connsiteY0" fmla="*/ 0 h 20195"/>
              <a:gd name="connsiteX1" fmla="*/ 60691 w 60691"/>
              <a:gd name="connsiteY1" fmla="*/ 0 h 20195"/>
              <a:gd name="connsiteX2" fmla="*/ 60691 w 60691"/>
              <a:gd name="connsiteY2" fmla="*/ 20196 h 20195"/>
              <a:gd name="connsiteX3" fmla="*/ 0 w 60691"/>
              <a:gd name="connsiteY3" fmla="*/ 20196 h 20195"/>
            </a:gdLst>
            <a:ahLst/>
            <a:cxnLst>
              <a:cxn ang="0">
                <a:pos x="connsiteX0" y="connsiteY0"/>
              </a:cxn>
              <a:cxn ang="0">
                <a:pos x="connsiteX1" y="connsiteY1"/>
              </a:cxn>
              <a:cxn ang="0">
                <a:pos x="connsiteX2" y="connsiteY2"/>
              </a:cxn>
              <a:cxn ang="0">
                <a:pos x="connsiteX3" y="connsiteY3"/>
              </a:cxn>
            </a:cxnLst>
            <a:rect l="l" t="t" r="r" b="b"/>
            <a:pathLst>
              <a:path w="60691" h="20195">
                <a:moveTo>
                  <a:pt x="0" y="0"/>
                </a:moveTo>
                <a:lnTo>
                  <a:pt x="60691" y="0"/>
                </a:lnTo>
                <a:lnTo>
                  <a:pt x="60691" y="20196"/>
                </a:lnTo>
                <a:lnTo>
                  <a:pt x="0" y="20196"/>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5" name="Freeform 34">
            <a:extLst>
              <a:ext uri="{FF2B5EF4-FFF2-40B4-BE49-F238E27FC236}">
                <a16:creationId xmlns:a16="http://schemas.microsoft.com/office/drawing/2014/main" id="{3D2120C8-0A57-A84A-8F2F-D6D126D3C95F}"/>
              </a:ext>
            </a:extLst>
          </p:cNvPr>
          <p:cNvSpPr/>
          <p:nvPr/>
        </p:nvSpPr>
        <p:spPr>
          <a:xfrm>
            <a:off x="414338" y="6440825"/>
            <a:ext cx="587133" cy="20195"/>
          </a:xfrm>
          <a:custGeom>
            <a:avLst/>
            <a:gdLst>
              <a:gd name="connsiteX0" fmla="*/ 566938 w 587133"/>
              <a:gd name="connsiteY0" fmla="*/ 0 h 20195"/>
              <a:gd name="connsiteX1" fmla="*/ 0 w 587133"/>
              <a:gd name="connsiteY1" fmla="*/ 0 h 20195"/>
              <a:gd name="connsiteX2" fmla="*/ 0 w 587133"/>
              <a:gd name="connsiteY2" fmla="*/ 20196 h 20195"/>
              <a:gd name="connsiteX3" fmla="*/ 587133 w 587133"/>
              <a:gd name="connsiteY3" fmla="*/ 20196 h 20195"/>
              <a:gd name="connsiteX4" fmla="*/ 587133 w 587133"/>
              <a:gd name="connsiteY4" fmla="*/ 0 h 201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7133" h="20195">
                <a:moveTo>
                  <a:pt x="566938" y="0"/>
                </a:moveTo>
                <a:lnTo>
                  <a:pt x="0" y="0"/>
                </a:lnTo>
                <a:lnTo>
                  <a:pt x="0" y="20196"/>
                </a:lnTo>
                <a:lnTo>
                  <a:pt x="587133" y="20196"/>
                </a:lnTo>
                <a:lnTo>
                  <a:pt x="587133"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6" name="Freeform 35">
            <a:extLst>
              <a:ext uri="{FF2B5EF4-FFF2-40B4-BE49-F238E27FC236}">
                <a16:creationId xmlns:a16="http://schemas.microsoft.com/office/drawing/2014/main" id="{28861F9B-44FA-1D42-9CDA-438A6014D763}"/>
              </a:ext>
            </a:extLst>
          </p:cNvPr>
          <p:cNvSpPr/>
          <p:nvPr/>
        </p:nvSpPr>
        <p:spPr>
          <a:xfrm>
            <a:off x="587402" y="6106711"/>
            <a:ext cx="65455" cy="121486"/>
          </a:xfrm>
          <a:custGeom>
            <a:avLst/>
            <a:gdLst>
              <a:gd name="connsiteX0" fmla="*/ 65456 w 65455"/>
              <a:gd name="connsiteY0" fmla="*/ 20300 h 121486"/>
              <a:gd name="connsiteX1" fmla="*/ 65456 w 65455"/>
              <a:gd name="connsiteY1" fmla="*/ 0 h 121486"/>
              <a:gd name="connsiteX2" fmla="*/ 64834 w 65455"/>
              <a:gd name="connsiteY2" fmla="*/ 0 h 121486"/>
              <a:gd name="connsiteX3" fmla="*/ 15328 w 65455"/>
              <a:gd name="connsiteY3" fmla="*/ 0 h 121486"/>
              <a:gd name="connsiteX4" fmla="*/ 0 w 65455"/>
              <a:gd name="connsiteY4" fmla="*/ 0 h 121486"/>
              <a:gd name="connsiteX5" fmla="*/ 0 w 65455"/>
              <a:gd name="connsiteY5" fmla="*/ 121487 h 121486"/>
              <a:gd name="connsiteX6" fmla="*/ 21439 w 65455"/>
              <a:gd name="connsiteY6" fmla="*/ 121487 h 121486"/>
              <a:gd name="connsiteX7" fmla="*/ 21439 w 65455"/>
              <a:gd name="connsiteY7" fmla="*/ 70841 h 121486"/>
              <a:gd name="connsiteX8" fmla="*/ 62349 w 65455"/>
              <a:gd name="connsiteY8" fmla="*/ 70841 h 121486"/>
              <a:gd name="connsiteX9" fmla="*/ 62349 w 65455"/>
              <a:gd name="connsiteY9" fmla="*/ 50645 h 121486"/>
              <a:gd name="connsiteX10" fmla="*/ 21439 w 65455"/>
              <a:gd name="connsiteY10" fmla="*/ 50645 h 121486"/>
              <a:gd name="connsiteX11" fmla="*/ 21439 w 65455"/>
              <a:gd name="connsiteY11" fmla="*/ 2030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455" h="121486">
                <a:moveTo>
                  <a:pt x="65456" y="20300"/>
                </a:moveTo>
                <a:lnTo>
                  <a:pt x="65456" y="0"/>
                </a:lnTo>
                <a:lnTo>
                  <a:pt x="64834" y="0"/>
                </a:lnTo>
                <a:lnTo>
                  <a:pt x="15328" y="0"/>
                </a:lnTo>
                <a:lnTo>
                  <a:pt x="0" y="0"/>
                </a:lnTo>
                <a:lnTo>
                  <a:pt x="0" y="121487"/>
                </a:lnTo>
                <a:lnTo>
                  <a:pt x="21439" y="121487"/>
                </a:lnTo>
                <a:lnTo>
                  <a:pt x="21439" y="70841"/>
                </a:lnTo>
                <a:lnTo>
                  <a:pt x="62349" y="70841"/>
                </a:lnTo>
                <a:lnTo>
                  <a:pt x="62349" y="50645"/>
                </a:lnTo>
                <a:lnTo>
                  <a:pt x="21439" y="50645"/>
                </a:lnTo>
                <a:lnTo>
                  <a:pt x="21439" y="2030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7" name="Freeform 36">
            <a:extLst>
              <a:ext uri="{FF2B5EF4-FFF2-40B4-BE49-F238E27FC236}">
                <a16:creationId xmlns:a16="http://schemas.microsoft.com/office/drawing/2014/main" id="{9FF2DB3E-3900-2240-8882-9410472C1005}"/>
              </a:ext>
            </a:extLst>
          </p:cNvPr>
          <p:cNvSpPr/>
          <p:nvPr/>
        </p:nvSpPr>
        <p:spPr>
          <a:xfrm>
            <a:off x="494707" y="6256058"/>
            <a:ext cx="77883" cy="126147"/>
          </a:xfrm>
          <a:custGeom>
            <a:avLst/>
            <a:gdLst>
              <a:gd name="connsiteX0" fmla="*/ 0 w 77883"/>
              <a:gd name="connsiteY0" fmla="*/ 90623 h 126147"/>
              <a:gd name="connsiteX1" fmla="*/ 10460 w 77883"/>
              <a:gd name="connsiteY1" fmla="*/ 116619 h 126147"/>
              <a:gd name="connsiteX2" fmla="*/ 39046 w 77883"/>
              <a:gd name="connsiteY2" fmla="*/ 126147 h 126147"/>
              <a:gd name="connsiteX3" fmla="*/ 67734 w 77883"/>
              <a:gd name="connsiteY3" fmla="*/ 116515 h 126147"/>
              <a:gd name="connsiteX4" fmla="*/ 77884 w 77883"/>
              <a:gd name="connsiteY4" fmla="*/ 89069 h 126147"/>
              <a:gd name="connsiteX5" fmla="*/ 77884 w 77883"/>
              <a:gd name="connsiteY5" fmla="*/ 86480 h 126147"/>
              <a:gd name="connsiteX6" fmla="*/ 77884 w 77883"/>
              <a:gd name="connsiteY6" fmla="*/ 82441 h 126147"/>
              <a:gd name="connsiteX7" fmla="*/ 77884 w 77883"/>
              <a:gd name="connsiteY7" fmla="*/ 58413 h 126147"/>
              <a:gd name="connsiteX8" fmla="*/ 77677 w 77883"/>
              <a:gd name="connsiteY8" fmla="*/ 58413 h 126147"/>
              <a:gd name="connsiteX9" fmla="*/ 73120 w 77883"/>
              <a:gd name="connsiteY9" fmla="*/ 58413 h 126147"/>
              <a:gd name="connsiteX10" fmla="*/ 34592 w 77883"/>
              <a:gd name="connsiteY10" fmla="*/ 58413 h 126147"/>
              <a:gd name="connsiteX11" fmla="*/ 34592 w 77883"/>
              <a:gd name="connsiteY11" fmla="*/ 77677 h 126147"/>
              <a:gd name="connsiteX12" fmla="*/ 56445 w 77883"/>
              <a:gd name="connsiteY12" fmla="*/ 77677 h 126147"/>
              <a:gd name="connsiteX13" fmla="*/ 56445 w 77883"/>
              <a:gd name="connsiteY13" fmla="*/ 82441 h 126147"/>
              <a:gd name="connsiteX14" fmla="*/ 56445 w 77883"/>
              <a:gd name="connsiteY14" fmla="*/ 89069 h 126147"/>
              <a:gd name="connsiteX15" fmla="*/ 51785 w 77883"/>
              <a:gd name="connsiteY15" fmla="*/ 101808 h 126147"/>
              <a:gd name="connsiteX16" fmla="*/ 39046 w 77883"/>
              <a:gd name="connsiteY16" fmla="*/ 106469 h 126147"/>
              <a:gd name="connsiteX17" fmla="*/ 26203 w 77883"/>
              <a:gd name="connsiteY17" fmla="*/ 101808 h 126147"/>
              <a:gd name="connsiteX18" fmla="*/ 21439 w 77883"/>
              <a:gd name="connsiteY18" fmla="*/ 89173 h 126147"/>
              <a:gd name="connsiteX19" fmla="*/ 21439 w 77883"/>
              <a:gd name="connsiteY19" fmla="*/ 36974 h 126147"/>
              <a:gd name="connsiteX20" fmla="*/ 26203 w 77883"/>
              <a:gd name="connsiteY20" fmla="*/ 24339 h 126147"/>
              <a:gd name="connsiteX21" fmla="*/ 39046 w 77883"/>
              <a:gd name="connsiteY21" fmla="*/ 19678 h 126147"/>
              <a:gd name="connsiteX22" fmla="*/ 51785 w 77883"/>
              <a:gd name="connsiteY22" fmla="*/ 24339 h 126147"/>
              <a:gd name="connsiteX23" fmla="*/ 56445 w 77883"/>
              <a:gd name="connsiteY23" fmla="*/ 37078 h 126147"/>
              <a:gd name="connsiteX24" fmla="*/ 56445 w 77883"/>
              <a:gd name="connsiteY24" fmla="*/ 43706 h 126147"/>
              <a:gd name="connsiteX25" fmla="*/ 77884 w 77883"/>
              <a:gd name="connsiteY25" fmla="*/ 43706 h 126147"/>
              <a:gd name="connsiteX26" fmla="*/ 77884 w 77883"/>
              <a:gd name="connsiteY26" fmla="*/ 37078 h 126147"/>
              <a:gd name="connsiteX27" fmla="*/ 67734 w 77883"/>
              <a:gd name="connsiteY27" fmla="*/ 9632 h 126147"/>
              <a:gd name="connsiteX28" fmla="*/ 39046 w 77883"/>
              <a:gd name="connsiteY28" fmla="*/ 0 h 126147"/>
              <a:gd name="connsiteX29" fmla="*/ 10460 w 77883"/>
              <a:gd name="connsiteY29" fmla="*/ 9528 h 126147"/>
              <a:gd name="connsiteX30" fmla="*/ 0 w 77883"/>
              <a:gd name="connsiteY30" fmla="*/ 35524 h 126147"/>
              <a:gd name="connsiteX31" fmla="*/ 0 w 77883"/>
              <a:gd name="connsiteY31" fmla="*/ 90623 h 126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7883" h="126147">
                <a:moveTo>
                  <a:pt x="0" y="90623"/>
                </a:moveTo>
                <a:cubicBezTo>
                  <a:pt x="0" y="101601"/>
                  <a:pt x="3521" y="110301"/>
                  <a:pt x="10460" y="116619"/>
                </a:cubicBezTo>
                <a:cubicBezTo>
                  <a:pt x="17400" y="122937"/>
                  <a:pt x="26928" y="126147"/>
                  <a:pt x="39046" y="126147"/>
                </a:cubicBezTo>
                <a:cubicBezTo>
                  <a:pt x="51370" y="126147"/>
                  <a:pt x="61002" y="122937"/>
                  <a:pt x="67734" y="116515"/>
                </a:cubicBezTo>
                <a:cubicBezTo>
                  <a:pt x="74570" y="110094"/>
                  <a:pt x="77884" y="100980"/>
                  <a:pt x="77884" y="89069"/>
                </a:cubicBezTo>
                <a:lnTo>
                  <a:pt x="77884" y="86480"/>
                </a:lnTo>
                <a:lnTo>
                  <a:pt x="77884" y="82441"/>
                </a:lnTo>
                <a:lnTo>
                  <a:pt x="77884" y="58413"/>
                </a:lnTo>
                <a:lnTo>
                  <a:pt x="77677" y="58413"/>
                </a:lnTo>
                <a:lnTo>
                  <a:pt x="73120" y="58413"/>
                </a:lnTo>
                <a:lnTo>
                  <a:pt x="34592" y="58413"/>
                </a:lnTo>
                <a:lnTo>
                  <a:pt x="34592" y="77677"/>
                </a:lnTo>
                <a:lnTo>
                  <a:pt x="56445" y="77677"/>
                </a:lnTo>
                <a:lnTo>
                  <a:pt x="56445" y="82441"/>
                </a:lnTo>
                <a:lnTo>
                  <a:pt x="56445" y="89069"/>
                </a:lnTo>
                <a:cubicBezTo>
                  <a:pt x="56445" y="94455"/>
                  <a:pt x="54892" y="98805"/>
                  <a:pt x="51785" y="101808"/>
                </a:cubicBezTo>
                <a:cubicBezTo>
                  <a:pt x="48677" y="104916"/>
                  <a:pt x="44431" y="106469"/>
                  <a:pt x="39046" y="106469"/>
                </a:cubicBezTo>
                <a:cubicBezTo>
                  <a:pt x="33660" y="106469"/>
                  <a:pt x="29310" y="104916"/>
                  <a:pt x="26203" y="101808"/>
                </a:cubicBezTo>
                <a:cubicBezTo>
                  <a:pt x="23096" y="98701"/>
                  <a:pt x="21439" y="94559"/>
                  <a:pt x="21439" y="89173"/>
                </a:cubicBezTo>
                <a:lnTo>
                  <a:pt x="21439" y="36974"/>
                </a:lnTo>
                <a:cubicBezTo>
                  <a:pt x="21439" y="31692"/>
                  <a:pt x="22992" y="27446"/>
                  <a:pt x="26203" y="24339"/>
                </a:cubicBezTo>
                <a:cubicBezTo>
                  <a:pt x="29310" y="21232"/>
                  <a:pt x="33660" y="19678"/>
                  <a:pt x="39046" y="19678"/>
                </a:cubicBezTo>
                <a:cubicBezTo>
                  <a:pt x="44431" y="19678"/>
                  <a:pt x="48781" y="21232"/>
                  <a:pt x="51785" y="24339"/>
                </a:cubicBezTo>
                <a:cubicBezTo>
                  <a:pt x="54892" y="27446"/>
                  <a:pt x="56445" y="31692"/>
                  <a:pt x="56445" y="37078"/>
                </a:cubicBezTo>
                <a:lnTo>
                  <a:pt x="56445" y="43706"/>
                </a:lnTo>
                <a:lnTo>
                  <a:pt x="77884" y="43706"/>
                </a:lnTo>
                <a:lnTo>
                  <a:pt x="77884" y="37078"/>
                </a:lnTo>
                <a:cubicBezTo>
                  <a:pt x="77884" y="25271"/>
                  <a:pt x="74466" y="16053"/>
                  <a:pt x="67734" y="9632"/>
                </a:cubicBezTo>
                <a:cubicBezTo>
                  <a:pt x="60899" y="3211"/>
                  <a:pt x="51370" y="0"/>
                  <a:pt x="39046" y="0"/>
                </a:cubicBezTo>
                <a:cubicBezTo>
                  <a:pt x="26928" y="0"/>
                  <a:pt x="17400" y="3211"/>
                  <a:pt x="10460" y="9528"/>
                </a:cubicBezTo>
                <a:cubicBezTo>
                  <a:pt x="3521" y="15846"/>
                  <a:pt x="0" y="24546"/>
                  <a:pt x="0" y="35524"/>
                </a:cubicBezTo>
                <a:lnTo>
                  <a:pt x="0" y="90623"/>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8" name="Freeform 37">
            <a:extLst>
              <a:ext uri="{FF2B5EF4-FFF2-40B4-BE49-F238E27FC236}">
                <a16:creationId xmlns:a16="http://schemas.microsoft.com/office/drawing/2014/main" id="{1158803C-F2C1-0F45-893C-2791DBAD2858}"/>
              </a:ext>
            </a:extLst>
          </p:cNvPr>
          <p:cNvSpPr/>
          <p:nvPr/>
        </p:nvSpPr>
        <p:spPr>
          <a:xfrm>
            <a:off x="496882" y="5952600"/>
            <a:ext cx="73534" cy="126043"/>
          </a:xfrm>
          <a:custGeom>
            <a:avLst/>
            <a:gdLst>
              <a:gd name="connsiteX0" fmla="*/ 0 w 73534"/>
              <a:gd name="connsiteY0" fmla="*/ 83787 h 126043"/>
              <a:gd name="connsiteX1" fmla="*/ 0 w 73534"/>
              <a:gd name="connsiteY1" fmla="*/ 89380 h 126043"/>
              <a:gd name="connsiteX2" fmla="*/ 9321 w 73534"/>
              <a:gd name="connsiteY2" fmla="*/ 116619 h 126043"/>
              <a:gd name="connsiteX3" fmla="*/ 36249 w 73534"/>
              <a:gd name="connsiteY3" fmla="*/ 126044 h 126043"/>
              <a:gd name="connsiteX4" fmla="*/ 63591 w 73534"/>
              <a:gd name="connsiteY4" fmla="*/ 116826 h 126043"/>
              <a:gd name="connsiteX5" fmla="*/ 73534 w 73534"/>
              <a:gd name="connsiteY5" fmla="*/ 91969 h 126043"/>
              <a:gd name="connsiteX6" fmla="*/ 73534 w 73534"/>
              <a:gd name="connsiteY6" fmla="*/ 88241 h 126043"/>
              <a:gd name="connsiteX7" fmla="*/ 67113 w 73534"/>
              <a:gd name="connsiteY7" fmla="*/ 68563 h 126043"/>
              <a:gd name="connsiteX8" fmla="*/ 47228 w 73534"/>
              <a:gd name="connsiteY8" fmla="*/ 54477 h 126043"/>
              <a:gd name="connsiteX9" fmla="*/ 36146 w 73534"/>
              <a:gd name="connsiteY9" fmla="*/ 49713 h 126043"/>
              <a:gd name="connsiteX10" fmla="*/ 25478 w 73534"/>
              <a:gd name="connsiteY10" fmla="*/ 42567 h 126043"/>
              <a:gd name="connsiteX11" fmla="*/ 22578 w 73534"/>
              <a:gd name="connsiteY11" fmla="*/ 33556 h 126043"/>
              <a:gd name="connsiteX12" fmla="*/ 22578 w 73534"/>
              <a:gd name="connsiteY12" fmla="*/ 31692 h 126043"/>
              <a:gd name="connsiteX13" fmla="*/ 26410 w 73534"/>
              <a:gd name="connsiteY13" fmla="*/ 22475 h 126043"/>
              <a:gd name="connsiteX14" fmla="*/ 37078 w 73534"/>
              <a:gd name="connsiteY14" fmla="*/ 19264 h 126043"/>
              <a:gd name="connsiteX15" fmla="*/ 47953 w 73534"/>
              <a:gd name="connsiteY15" fmla="*/ 22889 h 126043"/>
              <a:gd name="connsiteX16" fmla="*/ 51163 w 73534"/>
              <a:gd name="connsiteY16" fmla="*/ 33349 h 126043"/>
              <a:gd name="connsiteX17" fmla="*/ 51163 w 73534"/>
              <a:gd name="connsiteY17" fmla="*/ 38942 h 126043"/>
              <a:gd name="connsiteX18" fmla="*/ 72084 w 73534"/>
              <a:gd name="connsiteY18" fmla="*/ 38942 h 126043"/>
              <a:gd name="connsiteX19" fmla="*/ 72084 w 73534"/>
              <a:gd name="connsiteY19" fmla="*/ 33349 h 126043"/>
              <a:gd name="connsiteX20" fmla="*/ 62866 w 73534"/>
              <a:gd name="connsiteY20" fmla="*/ 8700 h 126043"/>
              <a:gd name="connsiteX21" fmla="*/ 37388 w 73534"/>
              <a:gd name="connsiteY21" fmla="*/ 0 h 126043"/>
              <a:gd name="connsiteX22" fmla="*/ 10978 w 73534"/>
              <a:gd name="connsiteY22" fmla="*/ 8907 h 126043"/>
              <a:gd name="connsiteX23" fmla="*/ 1243 w 73534"/>
              <a:gd name="connsiteY23" fmla="*/ 32417 h 126043"/>
              <a:gd name="connsiteX24" fmla="*/ 1243 w 73534"/>
              <a:gd name="connsiteY24" fmla="*/ 36146 h 126043"/>
              <a:gd name="connsiteX25" fmla="*/ 7561 w 73534"/>
              <a:gd name="connsiteY25" fmla="*/ 54685 h 126043"/>
              <a:gd name="connsiteX26" fmla="*/ 26824 w 73534"/>
              <a:gd name="connsiteY26" fmla="*/ 68252 h 126043"/>
              <a:gd name="connsiteX27" fmla="*/ 37596 w 73534"/>
              <a:gd name="connsiteY27" fmla="*/ 73016 h 126043"/>
              <a:gd name="connsiteX28" fmla="*/ 48677 w 73534"/>
              <a:gd name="connsiteY28" fmla="*/ 80577 h 126043"/>
              <a:gd name="connsiteX29" fmla="*/ 51992 w 73534"/>
              <a:gd name="connsiteY29" fmla="*/ 90623 h 126043"/>
              <a:gd name="connsiteX30" fmla="*/ 51992 w 73534"/>
              <a:gd name="connsiteY30" fmla="*/ 92487 h 126043"/>
              <a:gd name="connsiteX31" fmla="*/ 47849 w 73534"/>
              <a:gd name="connsiteY31" fmla="*/ 102844 h 126043"/>
              <a:gd name="connsiteX32" fmla="*/ 36249 w 73534"/>
              <a:gd name="connsiteY32" fmla="*/ 106573 h 126043"/>
              <a:gd name="connsiteX33" fmla="*/ 20921 w 73534"/>
              <a:gd name="connsiteY33" fmla="*/ 89380 h 126043"/>
              <a:gd name="connsiteX34" fmla="*/ 20921 w 73534"/>
              <a:gd name="connsiteY34" fmla="*/ 83787 h 126043"/>
              <a:gd name="connsiteX35" fmla="*/ 0 w 73534"/>
              <a:gd name="connsiteY35" fmla="*/ 83787 h 126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534" h="126043">
                <a:moveTo>
                  <a:pt x="0" y="83787"/>
                </a:moveTo>
                <a:lnTo>
                  <a:pt x="0" y="89380"/>
                </a:lnTo>
                <a:cubicBezTo>
                  <a:pt x="0" y="101187"/>
                  <a:pt x="3107" y="110301"/>
                  <a:pt x="9321" y="116619"/>
                </a:cubicBezTo>
                <a:cubicBezTo>
                  <a:pt x="15535" y="122937"/>
                  <a:pt x="24546" y="126044"/>
                  <a:pt x="36249" y="126044"/>
                </a:cubicBezTo>
                <a:cubicBezTo>
                  <a:pt x="47849" y="126044"/>
                  <a:pt x="56963" y="122937"/>
                  <a:pt x="63591" y="116826"/>
                </a:cubicBezTo>
                <a:cubicBezTo>
                  <a:pt x="70220" y="110612"/>
                  <a:pt x="73534" y="102430"/>
                  <a:pt x="73534" y="91969"/>
                </a:cubicBezTo>
                <a:lnTo>
                  <a:pt x="73534" y="88241"/>
                </a:lnTo>
                <a:cubicBezTo>
                  <a:pt x="73534" y="80577"/>
                  <a:pt x="71359" y="74052"/>
                  <a:pt x="67113" y="68563"/>
                </a:cubicBezTo>
                <a:cubicBezTo>
                  <a:pt x="62866" y="63177"/>
                  <a:pt x="56238" y="58413"/>
                  <a:pt x="47228" y="54477"/>
                </a:cubicBezTo>
                <a:lnTo>
                  <a:pt x="36146" y="49713"/>
                </a:lnTo>
                <a:cubicBezTo>
                  <a:pt x="30967" y="47538"/>
                  <a:pt x="27446" y="45156"/>
                  <a:pt x="25478" y="42567"/>
                </a:cubicBezTo>
                <a:cubicBezTo>
                  <a:pt x="23614" y="40081"/>
                  <a:pt x="22578" y="37078"/>
                  <a:pt x="22578" y="33556"/>
                </a:cubicBezTo>
                <a:lnTo>
                  <a:pt x="22578" y="31692"/>
                </a:lnTo>
                <a:cubicBezTo>
                  <a:pt x="22578" y="27757"/>
                  <a:pt x="23821" y="24649"/>
                  <a:pt x="26410" y="22475"/>
                </a:cubicBezTo>
                <a:cubicBezTo>
                  <a:pt x="28896" y="20300"/>
                  <a:pt x="32521" y="19264"/>
                  <a:pt x="37078" y="19264"/>
                </a:cubicBezTo>
                <a:cubicBezTo>
                  <a:pt x="42153" y="19264"/>
                  <a:pt x="45778" y="20507"/>
                  <a:pt x="47953" y="22889"/>
                </a:cubicBezTo>
                <a:cubicBezTo>
                  <a:pt x="50127" y="25271"/>
                  <a:pt x="51163" y="28792"/>
                  <a:pt x="51163" y="33349"/>
                </a:cubicBezTo>
                <a:lnTo>
                  <a:pt x="51163" y="38942"/>
                </a:lnTo>
                <a:lnTo>
                  <a:pt x="72084" y="38942"/>
                </a:lnTo>
                <a:lnTo>
                  <a:pt x="72084" y="33349"/>
                </a:lnTo>
                <a:cubicBezTo>
                  <a:pt x="72084" y="22682"/>
                  <a:pt x="68977" y="14500"/>
                  <a:pt x="62866" y="8700"/>
                </a:cubicBezTo>
                <a:cubicBezTo>
                  <a:pt x="56756" y="2900"/>
                  <a:pt x="48263" y="0"/>
                  <a:pt x="37388" y="0"/>
                </a:cubicBezTo>
                <a:cubicBezTo>
                  <a:pt x="26307" y="0"/>
                  <a:pt x="17503" y="3004"/>
                  <a:pt x="10978" y="8907"/>
                </a:cubicBezTo>
                <a:cubicBezTo>
                  <a:pt x="4453" y="14810"/>
                  <a:pt x="1243" y="22682"/>
                  <a:pt x="1243" y="32417"/>
                </a:cubicBezTo>
                <a:lnTo>
                  <a:pt x="1243" y="36146"/>
                </a:lnTo>
                <a:cubicBezTo>
                  <a:pt x="1243" y="43292"/>
                  <a:pt x="3314" y="49506"/>
                  <a:pt x="7561" y="54685"/>
                </a:cubicBezTo>
                <a:cubicBezTo>
                  <a:pt x="11807" y="59863"/>
                  <a:pt x="18228" y="64420"/>
                  <a:pt x="26824" y="68252"/>
                </a:cubicBezTo>
                <a:lnTo>
                  <a:pt x="37596" y="73016"/>
                </a:lnTo>
                <a:cubicBezTo>
                  <a:pt x="42774" y="75398"/>
                  <a:pt x="46503" y="77884"/>
                  <a:pt x="48677" y="80577"/>
                </a:cubicBezTo>
                <a:cubicBezTo>
                  <a:pt x="50852" y="83270"/>
                  <a:pt x="51992" y="86584"/>
                  <a:pt x="51992" y="90623"/>
                </a:cubicBezTo>
                <a:lnTo>
                  <a:pt x="51992" y="92487"/>
                </a:lnTo>
                <a:cubicBezTo>
                  <a:pt x="51992" y="96941"/>
                  <a:pt x="50645" y="100358"/>
                  <a:pt x="47849" y="102844"/>
                </a:cubicBezTo>
                <a:cubicBezTo>
                  <a:pt x="45053" y="105330"/>
                  <a:pt x="41221" y="106573"/>
                  <a:pt x="36249" y="106573"/>
                </a:cubicBezTo>
                <a:cubicBezTo>
                  <a:pt x="25996" y="106573"/>
                  <a:pt x="20921" y="100876"/>
                  <a:pt x="20921" y="89380"/>
                </a:cubicBezTo>
                <a:lnTo>
                  <a:pt x="20921" y="83787"/>
                </a:lnTo>
                <a:lnTo>
                  <a:pt x="0" y="83787"/>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9" name="Freeform 38">
            <a:extLst>
              <a:ext uri="{FF2B5EF4-FFF2-40B4-BE49-F238E27FC236}">
                <a16:creationId xmlns:a16="http://schemas.microsoft.com/office/drawing/2014/main" id="{8FC3B35D-17DB-AB4D-BA17-02682B6C3378}"/>
              </a:ext>
            </a:extLst>
          </p:cNvPr>
          <p:cNvSpPr/>
          <p:nvPr/>
        </p:nvSpPr>
        <p:spPr>
          <a:xfrm>
            <a:off x="645607" y="5954879"/>
            <a:ext cx="85651" cy="121486"/>
          </a:xfrm>
          <a:custGeom>
            <a:avLst/>
            <a:gdLst>
              <a:gd name="connsiteX0" fmla="*/ 30139 w 85651"/>
              <a:gd name="connsiteY0" fmla="*/ 0 h 121486"/>
              <a:gd name="connsiteX1" fmla="*/ 0 w 85651"/>
              <a:gd name="connsiteY1" fmla="*/ 118380 h 121486"/>
              <a:gd name="connsiteX2" fmla="*/ 0 w 85651"/>
              <a:gd name="connsiteY2" fmla="*/ 121487 h 121486"/>
              <a:gd name="connsiteX3" fmla="*/ 21853 w 85651"/>
              <a:gd name="connsiteY3" fmla="*/ 121487 h 121486"/>
              <a:gd name="connsiteX4" fmla="*/ 27446 w 85651"/>
              <a:gd name="connsiteY4" fmla="*/ 97976 h 121486"/>
              <a:gd name="connsiteX5" fmla="*/ 58413 w 85651"/>
              <a:gd name="connsiteY5" fmla="*/ 97976 h 121486"/>
              <a:gd name="connsiteX6" fmla="*/ 63799 w 85651"/>
              <a:gd name="connsiteY6" fmla="*/ 121487 h 121486"/>
              <a:gd name="connsiteX7" fmla="*/ 85652 w 85651"/>
              <a:gd name="connsiteY7" fmla="*/ 121487 h 121486"/>
              <a:gd name="connsiteX8" fmla="*/ 85652 w 85651"/>
              <a:gd name="connsiteY8" fmla="*/ 118380 h 121486"/>
              <a:gd name="connsiteX9" fmla="*/ 55617 w 85651"/>
              <a:gd name="connsiteY9" fmla="*/ 0 h 121486"/>
              <a:gd name="connsiteX10" fmla="*/ 30139 w 85651"/>
              <a:gd name="connsiteY10" fmla="*/ 0 h 121486"/>
              <a:gd name="connsiteX11" fmla="*/ 31796 w 85651"/>
              <a:gd name="connsiteY11" fmla="*/ 78713 h 121486"/>
              <a:gd name="connsiteX12" fmla="*/ 42670 w 85651"/>
              <a:gd name="connsiteY12" fmla="*/ 31071 h 121486"/>
              <a:gd name="connsiteX13" fmla="*/ 53752 w 85651"/>
              <a:gd name="connsiteY13" fmla="*/ 78713 h 121486"/>
              <a:gd name="connsiteX14" fmla="*/ 31796 w 85651"/>
              <a:gd name="connsiteY14" fmla="*/ 78713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651" h="121486">
                <a:moveTo>
                  <a:pt x="30139" y="0"/>
                </a:moveTo>
                <a:lnTo>
                  <a:pt x="0" y="118380"/>
                </a:lnTo>
                <a:lnTo>
                  <a:pt x="0" y="121487"/>
                </a:lnTo>
                <a:lnTo>
                  <a:pt x="21853" y="121487"/>
                </a:lnTo>
                <a:lnTo>
                  <a:pt x="27446" y="97976"/>
                </a:lnTo>
                <a:lnTo>
                  <a:pt x="58413" y="97976"/>
                </a:lnTo>
                <a:lnTo>
                  <a:pt x="63799" y="121487"/>
                </a:lnTo>
                <a:lnTo>
                  <a:pt x="85652" y="121487"/>
                </a:lnTo>
                <a:lnTo>
                  <a:pt x="85652" y="118380"/>
                </a:lnTo>
                <a:lnTo>
                  <a:pt x="55617" y="0"/>
                </a:lnTo>
                <a:lnTo>
                  <a:pt x="30139" y="0"/>
                </a:lnTo>
                <a:close/>
                <a:moveTo>
                  <a:pt x="31796" y="78713"/>
                </a:moveTo>
                <a:lnTo>
                  <a:pt x="42670" y="31071"/>
                </a:lnTo>
                <a:lnTo>
                  <a:pt x="53752" y="78713"/>
                </a:lnTo>
                <a:lnTo>
                  <a:pt x="31796" y="78713"/>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0" name="Freeform 39">
            <a:extLst>
              <a:ext uri="{FF2B5EF4-FFF2-40B4-BE49-F238E27FC236}">
                <a16:creationId xmlns:a16="http://schemas.microsoft.com/office/drawing/2014/main" id="{7CBEE2E1-A407-4845-B0C0-D662312DA05B}"/>
              </a:ext>
            </a:extLst>
          </p:cNvPr>
          <p:cNvSpPr/>
          <p:nvPr/>
        </p:nvSpPr>
        <p:spPr>
          <a:xfrm>
            <a:off x="579220" y="5954879"/>
            <a:ext cx="71151" cy="121486"/>
          </a:xfrm>
          <a:custGeom>
            <a:avLst/>
            <a:gdLst>
              <a:gd name="connsiteX0" fmla="*/ 0 w 71151"/>
              <a:gd name="connsiteY0" fmla="*/ 19678 h 121486"/>
              <a:gd name="connsiteX1" fmla="*/ 0 w 71151"/>
              <a:gd name="connsiteY1" fmla="*/ 20196 h 121486"/>
              <a:gd name="connsiteX2" fmla="*/ 24857 w 71151"/>
              <a:gd name="connsiteY2" fmla="*/ 20196 h 121486"/>
              <a:gd name="connsiteX3" fmla="*/ 24857 w 71151"/>
              <a:gd name="connsiteY3" fmla="*/ 121487 h 121486"/>
              <a:gd name="connsiteX4" fmla="*/ 46295 w 71151"/>
              <a:gd name="connsiteY4" fmla="*/ 121487 h 121486"/>
              <a:gd name="connsiteX5" fmla="*/ 46295 w 71151"/>
              <a:gd name="connsiteY5" fmla="*/ 20196 h 121486"/>
              <a:gd name="connsiteX6" fmla="*/ 71152 w 71151"/>
              <a:gd name="connsiteY6" fmla="*/ 20196 h 121486"/>
              <a:gd name="connsiteX7" fmla="*/ 71152 w 71151"/>
              <a:gd name="connsiteY7" fmla="*/ 19678 h 121486"/>
              <a:gd name="connsiteX8" fmla="*/ 71152 w 71151"/>
              <a:gd name="connsiteY8" fmla="*/ 0 h 121486"/>
              <a:gd name="connsiteX9" fmla="*/ 0 w 71151"/>
              <a:gd name="connsiteY9"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151" h="121486">
                <a:moveTo>
                  <a:pt x="0" y="19678"/>
                </a:moveTo>
                <a:lnTo>
                  <a:pt x="0" y="20196"/>
                </a:lnTo>
                <a:lnTo>
                  <a:pt x="24857" y="20196"/>
                </a:lnTo>
                <a:lnTo>
                  <a:pt x="24857" y="121487"/>
                </a:lnTo>
                <a:lnTo>
                  <a:pt x="46295" y="121487"/>
                </a:lnTo>
                <a:lnTo>
                  <a:pt x="46295" y="20196"/>
                </a:lnTo>
                <a:lnTo>
                  <a:pt x="71152" y="20196"/>
                </a:lnTo>
                <a:lnTo>
                  <a:pt x="71152" y="19678"/>
                </a:lnTo>
                <a:lnTo>
                  <a:pt x="71152" y="0"/>
                </a:lnTo>
                <a:lnTo>
                  <a:pt x="0"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1" name="Freeform 40">
            <a:extLst>
              <a:ext uri="{FF2B5EF4-FFF2-40B4-BE49-F238E27FC236}">
                <a16:creationId xmlns:a16="http://schemas.microsoft.com/office/drawing/2014/main" id="{431EC798-5BB3-4D49-9075-F4A3E951AED1}"/>
              </a:ext>
            </a:extLst>
          </p:cNvPr>
          <p:cNvSpPr/>
          <p:nvPr/>
        </p:nvSpPr>
        <p:spPr>
          <a:xfrm>
            <a:off x="726288" y="5954879"/>
            <a:ext cx="71151" cy="121486"/>
          </a:xfrm>
          <a:custGeom>
            <a:avLst/>
            <a:gdLst>
              <a:gd name="connsiteX0" fmla="*/ 0 w 71151"/>
              <a:gd name="connsiteY0" fmla="*/ 0 h 121486"/>
              <a:gd name="connsiteX1" fmla="*/ 0 w 71151"/>
              <a:gd name="connsiteY1" fmla="*/ 19678 h 121486"/>
              <a:gd name="connsiteX2" fmla="*/ 0 w 71151"/>
              <a:gd name="connsiteY2" fmla="*/ 20196 h 121486"/>
              <a:gd name="connsiteX3" fmla="*/ 24857 w 71151"/>
              <a:gd name="connsiteY3" fmla="*/ 20196 h 121486"/>
              <a:gd name="connsiteX4" fmla="*/ 24857 w 71151"/>
              <a:gd name="connsiteY4" fmla="*/ 121487 h 121486"/>
              <a:gd name="connsiteX5" fmla="*/ 46295 w 71151"/>
              <a:gd name="connsiteY5" fmla="*/ 121487 h 121486"/>
              <a:gd name="connsiteX6" fmla="*/ 46295 w 71151"/>
              <a:gd name="connsiteY6" fmla="*/ 20196 h 121486"/>
              <a:gd name="connsiteX7" fmla="*/ 71152 w 71151"/>
              <a:gd name="connsiteY7" fmla="*/ 20196 h 121486"/>
              <a:gd name="connsiteX8" fmla="*/ 71152 w 71151"/>
              <a:gd name="connsiteY8" fmla="*/ 0 h 121486"/>
              <a:gd name="connsiteX9" fmla="*/ 71152 w 71151"/>
              <a:gd name="connsiteY9"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151" h="121486">
                <a:moveTo>
                  <a:pt x="0" y="0"/>
                </a:moveTo>
                <a:lnTo>
                  <a:pt x="0" y="19678"/>
                </a:lnTo>
                <a:lnTo>
                  <a:pt x="0" y="20196"/>
                </a:lnTo>
                <a:lnTo>
                  <a:pt x="24857" y="20196"/>
                </a:lnTo>
                <a:lnTo>
                  <a:pt x="24857" y="121487"/>
                </a:lnTo>
                <a:lnTo>
                  <a:pt x="46295" y="121487"/>
                </a:lnTo>
                <a:lnTo>
                  <a:pt x="46295" y="20196"/>
                </a:lnTo>
                <a:lnTo>
                  <a:pt x="71152" y="20196"/>
                </a:lnTo>
                <a:lnTo>
                  <a:pt x="71152" y="0"/>
                </a:lnTo>
                <a:lnTo>
                  <a:pt x="71152"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2" name="Freeform 41">
            <a:extLst>
              <a:ext uri="{FF2B5EF4-FFF2-40B4-BE49-F238E27FC236}">
                <a16:creationId xmlns:a16="http://schemas.microsoft.com/office/drawing/2014/main" id="{B8C75117-9632-DA4E-B206-FCE18E16974C}"/>
              </a:ext>
            </a:extLst>
          </p:cNvPr>
          <p:cNvSpPr/>
          <p:nvPr/>
        </p:nvSpPr>
        <p:spPr>
          <a:xfrm>
            <a:off x="811525" y="5954879"/>
            <a:ext cx="65041" cy="121486"/>
          </a:xfrm>
          <a:custGeom>
            <a:avLst/>
            <a:gdLst>
              <a:gd name="connsiteX0" fmla="*/ 0 w 65041"/>
              <a:gd name="connsiteY0" fmla="*/ 0 h 121486"/>
              <a:gd name="connsiteX1" fmla="*/ 0 w 65041"/>
              <a:gd name="connsiteY1" fmla="*/ 121487 h 121486"/>
              <a:gd name="connsiteX2" fmla="*/ 1761 w 65041"/>
              <a:gd name="connsiteY2" fmla="*/ 121487 h 121486"/>
              <a:gd name="connsiteX3" fmla="*/ 65041 w 65041"/>
              <a:gd name="connsiteY3" fmla="*/ 121487 h 121486"/>
              <a:gd name="connsiteX4" fmla="*/ 65041 w 65041"/>
              <a:gd name="connsiteY4" fmla="*/ 101808 h 121486"/>
              <a:gd name="connsiteX5" fmla="*/ 65041 w 65041"/>
              <a:gd name="connsiteY5" fmla="*/ 101187 h 121486"/>
              <a:gd name="connsiteX6" fmla="*/ 21542 w 65041"/>
              <a:gd name="connsiteY6" fmla="*/ 101187 h 121486"/>
              <a:gd name="connsiteX7" fmla="*/ 21542 w 65041"/>
              <a:gd name="connsiteY7" fmla="*/ 70841 h 121486"/>
              <a:gd name="connsiteX8" fmla="*/ 61831 w 65041"/>
              <a:gd name="connsiteY8" fmla="*/ 70841 h 121486"/>
              <a:gd name="connsiteX9" fmla="*/ 61831 w 65041"/>
              <a:gd name="connsiteY9" fmla="*/ 70531 h 121486"/>
              <a:gd name="connsiteX10" fmla="*/ 61831 w 65041"/>
              <a:gd name="connsiteY10" fmla="*/ 51060 h 121486"/>
              <a:gd name="connsiteX11" fmla="*/ 61831 w 65041"/>
              <a:gd name="connsiteY11" fmla="*/ 50645 h 121486"/>
              <a:gd name="connsiteX12" fmla="*/ 21542 w 65041"/>
              <a:gd name="connsiteY12" fmla="*/ 50645 h 121486"/>
              <a:gd name="connsiteX13" fmla="*/ 21542 w 65041"/>
              <a:gd name="connsiteY13" fmla="*/ 20196 h 121486"/>
              <a:gd name="connsiteX14" fmla="*/ 65041 w 65041"/>
              <a:gd name="connsiteY14" fmla="*/ 20196 h 121486"/>
              <a:gd name="connsiteX15" fmla="*/ 65041 w 65041"/>
              <a:gd name="connsiteY15" fmla="*/ 19678 h 121486"/>
              <a:gd name="connsiteX16" fmla="*/ 65041 w 65041"/>
              <a:gd name="connsiteY16" fmla="*/ 0 h 121486"/>
              <a:gd name="connsiteX17" fmla="*/ 1761 w 65041"/>
              <a:gd name="connsiteY17"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5041" h="121486">
                <a:moveTo>
                  <a:pt x="0" y="0"/>
                </a:moveTo>
                <a:lnTo>
                  <a:pt x="0" y="121487"/>
                </a:lnTo>
                <a:lnTo>
                  <a:pt x="1761" y="121487"/>
                </a:lnTo>
                <a:lnTo>
                  <a:pt x="65041" y="121487"/>
                </a:lnTo>
                <a:lnTo>
                  <a:pt x="65041" y="101808"/>
                </a:lnTo>
                <a:lnTo>
                  <a:pt x="65041" y="101187"/>
                </a:lnTo>
                <a:lnTo>
                  <a:pt x="21542" y="101187"/>
                </a:lnTo>
                <a:lnTo>
                  <a:pt x="21542" y="70841"/>
                </a:lnTo>
                <a:lnTo>
                  <a:pt x="61831" y="70841"/>
                </a:lnTo>
                <a:lnTo>
                  <a:pt x="61831" y="70531"/>
                </a:lnTo>
                <a:lnTo>
                  <a:pt x="61831" y="51060"/>
                </a:lnTo>
                <a:lnTo>
                  <a:pt x="61831" y="50645"/>
                </a:lnTo>
                <a:lnTo>
                  <a:pt x="21542" y="50645"/>
                </a:lnTo>
                <a:lnTo>
                  <a:pt x="21542" y="20196"/>
                </a:lnTo>
                <a:lnTo>
                  <a:pt x="65041" y="20196"/>
                </a:lnTo>
                <a:lnTo>
                  <a:pt x="65041" y="19678"/>
                </a:lnTo>
                <a:lnTo>
                  <a:pt x="65041" y="0"/>
                </a:lnTo>
                <a:lnTo>
                  <a:pt x="1761"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3" name="Freeform 42">
            <a:extLst>
              <a:ext uri="{FF2B5EF4-FFF2-40B4-BE49-F238E27FC236}">
                <a16:creationId xmlns:a16="http://schemas.microsoft.com/office/drawing/2014/main" id="{5B8F510E-82C7-3546-A67E-E5F54F3D0C83}"/>
              </a:ext>
            </a:extLst>
          </p:cNvPr>
          <p:cNvSpPr/>
          <p:nvPr/>
        </p:nvSpPr>
        <p:spPr>
          <a:xfrm>
            <a:off x="414338" y="5894083"/>
            <a:ext cx="20195" cy="283468"/>
          </a:xfrm>
          <a:custGeom>
            <a:avLst/>
            <a:gdLst>
              <a:gd name="connsiteX0" fmla="*/ 0 w 20195"/>
              <a:gd name="connsiteY0" fmla="*/ 0 h 283468"/>
              <a:gd name="connsiteX1" fmla="*/ 20196 w 20195"/>
              <a:gd name="connsiteY1" fmla="*/ 0 h 283468"/>
              <a:gd name="connsiteX2" fmla="*/ 20196 w 20195"/>
              <a:gd name="connsiteY2" fmla="*/ 283469 h 283468"/>
              <a:gd name="connsiteX3" fmla="*/ 0 w 20195"/>
              <a:gd name="connsiteY3" fmla="*/ 283469 h 283468"/>
            </a:gdLst>
            <a:ahLst/>
            <a:cxnLst>
              <a:cxn ang="0">
                <a:pos x="connsiteX0" y="connsiteY0"/>
              </a:cxn>
              <a:cxn ang="0">
                <a:pos x="connsiteX1" y="connsiteY1"/>
              </a:cxn>
              <a:cxn ang="0">
                <a:pos x="connsiteX2" y="connsiteY2"/>
              </a:cxn>
              <a:cxn ang="0">
                <a:pos x="connsiteX3" y="connsiteY3"/>
              </a:cxn>
            </a:cxnLst>
            <a:rect l="l" t="t" r="r" b="b"/>
            <a:pathLst>
              <a:path w="20195" h="283468">
                <a:moveTo>
                  <a:pt x="0" y="0"/>
                </a:moveTo>
                <a:lnTo>
                  <a:pt x="20196" y="0"/>
                </a:lnTo>
                <a:lnTo>
                  <a:pt x="20196" y="283469"/>
                </a:lnTo>
                <a:lnTo>
                  <a:pt x="0" y="283469"/>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4" name="Freeform 43">
            <a:extLst>
              <a:ext uri="{FF2B5EF4-FFF2-40B4-BE49-F238E27FC236}">
                <a16:creationId xmlns:a16="http://schemas.microsoft.com/office/drawing/2014/main" id="{6672D234-2258-3B46-84A4-70CA96AAEEB7}"/>
              </a:ext>
            </a:extLst>
          </p:cNvPr>
          <p:cNvSpPr/>
          <p:nvPr/>
        </p:nvSpPr>
        <p:spPr>
          <a:xfrm>
            <a:off x="516767" y="6440825"/>
            <a:ext cx="1035" cy="20195"/>
          </a:xfrm>
          <a:custGeom>
            <a:avLst/>
            <a:gdLst>
              <a:gd name="connsiteX0" fmla="*/ 0 w 1035"/>
              <a:gd name="connsiteY0" fmla="*/ 0 h 20195"/>
              <a:gd name="connsiteX1" fmla="*/ 0 w 1035"/>
              <a:gd name="connsiteY1" fmla="*/ 20196 h 20195"/>
            </a:gdLst>
            <a:ahLst/>
            <a:cxnLst>
              <a:cxn ang="0">
                <a:pos x="connsiteX0" y="connsiteY0"/>
              </a:cxn>
              <a:cxn ang="0">
                <a:pos x="connsiteX1" y="connsiteY1"/>
              </a:cxn>
            </a:cxnLst>
            <a:rect l="l" t="t" r="r" b="b"/>
            <a:pathLst>
              <a:path w="1035" h="20195">
                <a:moveTo>
                  <a:pt x="0" y="0"/>
                </a:moveTo>
                <a:lnTo>
                  <a:pt x="0" y="20196"/>
                </a:lnTo>
              </a:path>
            </a:pathLst>
          </a:custGeom>
          <a:ln w="1025" cap="flat">
            <a:noFill/>
            <a:prstDash val="solid"/>
            <a:miter/>
          </a:ln>
        </p:spPr>
        <p:txBody>
          <a:bodyPr rtlCol="0" anchor="ctr"/>
          <a:lstStyle/>
          <a:p>
            <a:endParaRPr lang="en-GB">
              <a:latin typeface="Unica 77 LL" panose="020B0504010101010104" pitchFamily="34" charset="77"/>
            </a:endParaRPr>
          </a:p>
        </p:txBody>
      </p:sp>
      <p:sp>
        <p:nvSpPr>
          <p:cNvPr id="45" name="Freeform 44">
            <a:extLst>
              <a:ext uri="{FF2B5EF4-FFF2-40B4-BE49-F238E27FC236}">
                <a16:creationId xmlns:a16="http://schemas.microsoft.com/office/drawing/2014/main" id="{65348919-061E-4342-A2E7-9202BFB6FCBA}"/>
              </a:ext>
            </a:extLst>
          </p:cNvPr>
          <p:cNvSpPr/>
          <p:nvPr/>
        </p:nvSpPr>
        <p:spPr>
          <a:xfrm>
            <a:off x="981275" y="6177552"/>
            <a:ext cx="20195" cy="263272"/>
          </a:xfrm>
          <a:custGeom>
            <a:avLst/>
            <a:gdLst>
              <a:gd name="connsiteX0" fmla="*/ 20196 w 20195"/>
              <a:gd name="connsiteY0" fmla="*/ 263273 h 263272"/>
              <a:gd name="connsiteX1" fmla="*/ 20196 w 20195"/>
              <a:gd name="connsiteY1" fmla="*/ 0 h 263272"/>
              <a:gd name="connsiteX2" fmla="*/ 0 w 20195"/>
              <a:gd name="connsiteY2" fmla="*/ 0 h 263272"/>
              <a:gd name="connsiteX3" fmla="*/ 0 w 20195"/>
              <a:gd name="connsiteY3" fmla="*/ 263273 h 263272"/>
            </a:gdLst>
            <a:ahLst/>
            <a:cxnLst>
              <a:cxn ang="0">
                <a:pos x="connsiteX0" y="connsiteY0"/>
              </a:cxn>
              <a:cxn ang="0">
                <a:pos x="connsiteX1" y="connsiteY1"/>
              </a:cxn>
              <a:cxn ang="0">
                <a:pos x="connsiteX2" y="connsiteY2"/>
              </a:cxn>
              <a:cxn ang="0">
                <a:pos x="connsiteX3" y="connsiteY3"/>
              </a:cxn>
            </a:cxnLst>
            <a:rect l="l" t="t" r="r" b="b"/>
            <a:pathLst>
              <a:path w="20195" h="263272">
                <a:moveTo>
                  <a:pt x="20196" y="263273"/>
                </a:moveTo>
                <a:lnTo>
                  <a:pt x="20196" y="0"/>
                </a:lnTo>
                <a:lnTo>
                  <a:pt x="0" y="0"/>
                </a:lnTo>
                <a:lnTo>
                  <a:pt x="0" y="263273"/>
                </a:lnTo>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Tree>
    <p:extLst>
      <p:ext uri="{BB962C8B-B14F-4D97-AF65-F5344CB8AC3E}">
        <p14:creationId xmlns:p14="http://schemas.microsoft.com/office/powerpoint/2010/main" val="135719749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3367" fill="hold"/>
                                        <p:tgtEl>
                                          <p:spTgt spid="2"/>
                                        </p:tgtEl>
                                      </p:cBhvr>
                                    </p:cmd>
                                  </p:childTnLst>
                                </p:cTn>
                              </p:par>
                              <p:par>
                                <p:cTn id="7" presetID="22" presetClass="entr" presetSubtype="8" fill="hold" grpId="0" nodeType="withEffect">
                                  <p:stCondLst>
                                    <p:cond delay="1500"/>
                                  </p:stCondLst>
                                  <p:childTnLst>
                                    <p:set>
                                      <p:cBhvr>
                                        <p:cTn id="8" dur="1" fill="hold">
                                          <p:stCondLst>
                                            <p:cond delay="0"/>
                                          </p:stCondLst>
                                        </p:cTn>
                                        <p:tgtEl>
                                          <p:spTgt spid="6">
                                            <p:txEl>
                                              <p:pRg st="0" end="0"/>
                                            </p:txEl>
                                          </p:spTgt>
                                        </p:tgtEl>
                                        <p:attrNameLst>
                                          <p:attrName>style.visibility</p:attrName>
                                        </p:attrNameLst>
                                      </p:cBhvr>
                                      <p:to>
                                        <p:strVal val="visible"/>
                                      </p:to>
                                    </p:set>
                                    <p:animEffect transition="in" filter="wipe(left)">
                                      <p:cBhvr>
                                        <p:cTn id="9" dur="500"/>
                                        <p:tgtEl>
                                          <p:spTgt spid="6">
                                            <p:txEl>
                                              <p:pRg st="0" end="0"/>
                                            </p:txEl>
                                          </p:spTgt>
                                        </p:tgtEl>
                                      </p:cBhvr>
                                    </p:animEffect>
                                  </p:childTnLst>
                                </p:cTn>
                              </p:par>
                              <p:par>
                                <p:cTn id="10" presetID="22" presetClass="entr" presetSubtype="2" fill="hold" grpId="0" nodeType="with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wipe(right)">
                                      <p:cBhvr>
                                        <p:cTn id="12" dur="1000"/>
                                        <p:tgtEl>
                                          <p:spTgt spid="33"/>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35"/>
                                        </p:tgtEl>
                                        <p:attrNameLst>
                                          <p:attrName>style.visibility</p:attrName>
                                        </p:attrNameLst>
                                      </p:cBhvr>
                                      <p:to>
                                        <p:strVal val="visible"/>
                                      </p:to>
                                    </p:set>
                                    <p:animEffect transition="in" filter="wipe(left)">
                                      <p:cBhvr>
                                        <p:cTn id="15" dur="1000"/>
                                        <p:tgtEl>
                                          <p:spTgt spid="35"/>
                                        </p:tgtEl>
                                      </p:cBhvr>
                                    </p:animEffect>
                                  </p:childTnLst>
                                </p:cTn>
                              </p:par>
                              <p:par>
                                <p:cTn id="16" presetID="22" presetClass="entr" presetSubtype="1" fill="hold" grpId="0" nodeType="withEffect">
                                  <p:stCondLst>
                                    <p:cond delay="800"/>
                                  </p:stCondLst>
                                  <p:childTnLst>
                                    <p:set>
                                      <p:cBhvr>
                                        <p:cTn id="17" dur="1" fill="hold">
                                          <p:stCondLst>
                                            <p:cond delay="0"/>
                                          </p:stCondLst>
                                        </p:cTn>
                                        <p:tgtEl>
                                          <p:spTgt spid="43"/>
                                        </p:tgtEl>
                                        <p:attrNameLst>
                                          <p:attrName>style.visibility</p:attrName>
                                        </p:attrNameLst>
                                      </p:cBhvr>
                                      <p:to>
                                        <p:strVal val="visible"/>
                                      </p:to>
                                    </p:set>
                                    <p:animEffect transition="in" filter="wipe(up)">
                                      <p:cBhvr>
                                        <p:cTn id="18" dur="1000"/>
                                        <p:tgtEl>
                                          <p:spTgt spid="43"/>
                                        </p:tgtEl>
                                      </p:cBhvr>
                                    </p:animEffect>
                                  </p:childTnLst>
                                </p:cTn>
                              </p:par>
                              <p:par>
                                <p:cTn id="19" presetID="22" presetClass="entr" presetSubtype="4" fill="hold" grpId="0" nodeType="withEffect">
                                  <p:stCondLst>
                                    <p:cond delay="800"/>
                                  </p:stCondLst>
                                  <p:childTnLst>
                                    <p:set>
                                      <p:cBhvr>
                                        <p:cTn id="20" dur="1" fill="hold">
                                          <p:stCondLst>
                                            <p:cond delay="0"/>
                                          </p:stCondLst>
                                        </p:cTn>
                                        <p:tgtEl>
                                          <p:spTgt spid="45"/>
                                        </p:tgtEl>
                                        <p:attrNameLst>
                                          <p:attrName>style.visibility</p:attrName>
                                        </p:attrNameLst>
                                      </p:cBhvr>
                                      <p:to>
                                        <p:strVal val="visible"/>
                                      </p:to>
                                    </p:set>
                                    <p:animEffect transition="in" filter="wipe(down)">
                                      <p:cBhvr>
                                        <p:cTn id="21" dur="1000"/>
                                        <p:tgtEl>
                                          <p:spTgt spid="45"/>
                                        </p:tgtEl>
                                      </p:cBhvr>
                                    </p:animEffect>
                                  </p:childTnLst>
                                </p:cTn>
                              </p:par>
                              <p:par>
                                <p:cTn id="22" presetID="22" presetClass="entr" presetSubtype="2" fill="hold" grpId="0" nodeType="withEffect">
                                  <p:stCondLst>
                                    <p:cond delay="1400"/>
                                  </p:stCondLst>
                                  <p:childTnLst>
                                    <p:set>
                                      <p:cBhvr>
                                        <p:cTn id="23" dur="1" fill="hold">
                                          <p:stCondLst>
                                            <p:cond delay="0"/>
                                          </p:stCondLst>
                                        </p:cTn>
                                        <p:tgtEl>
                                          <p:spTgt spid="34"/>
                                        </p:tgtEl>
                                        <p:attrNameLst>
                                          <p:attrName>style.visibility</p:attrName>
                                        </p:attrNameLst>
                                      </p:cBhvr>
                                      <p:to>
                                        <p:strVal val="visible"/>
                                      </p:to>
                                    </p:set>
                                    <p:animEffect transition="in" filter="wipe(right)">
                                      <p:cBhvr>
                                        <p:cTn id="24" dur="1000"/>
                                        <p:tgtEl>
                                          <p:spTgt spid="34"/>
                                        </p:tgtEl>
                                      </p:cBhvr>
                                    </p:animEffect>
                                  </p:childTnLst>
                                </p:cTn>
                              </p:par>
                              <p:par>
                                <p:cTn id="25" presetID="10" presetClass="entr" presetSubtype="0" fill="hold" grpId="0" nodeType="withEffect">
                                  <p:stCondLst>
                                    <p:cond delay="1500"/>
                                  </p:stCondLst>
                                  <p:childTnLst>
                                    <p:set>
                                      <p:cBhvr>
                                        <p:cTn id="26" dur="1" fill="hold">
                                          <p:stCondLst>
                                            <p:cond delay="0"/>
                                          </p:stCondLst>
                                        </p:cTn>
                                        <p:tgtEl>
                                          <p:spTgt spid="38"/>
                                        </p:tgtEl>
                                        <p:attrNameLst>
                                          <p:attrName>style.visibility</p:attrName>
                                        </p:attrNameLst>
                                      </p:cBhvr>
                                      <p:to>
                                        <p:strVal val="visible"/>
                                      </p:to>
                                    </p:set>
                                    <p:animEffect transition="in" filter="fade">
                                      <p:cBhvr>
                                        <p:cTn id="27" dur="500"/>
                                        <p:tgtEl>
                                          <p:spTgt spid="38"/>
                                        </p:tgtEl>
                                      </p:cBhvr>
                                    </p:animEffect>
                                  </p:childTnLst>
                                </p:cTn>
                              </p:par>
                              <p:par>
                                <p:cTn id="28" presetID="10" presetClass="entr" presetSubtype="0" fill="hold" grpId="0" nodeType="withEffect">
                                  <p:stCondLst>
                                    <p:cond delay="1600"/>
                                  </p:stCondLst>
                                  <p:childTnLst>
                                    <p:set>
                                      <p:cBhvr>
                                        <p:cTn id="29" dur="1" fill="hold">
                                          <p:stCondLst>
                                            <p:cond delay="0"/>
                                          </p:stCondLst>
                                        </p:cTn>
                                        <p:tgtEl>
                                          <p:spTgt spid="40"/>
                                        </p:tgtEl>
                                        <p:attrNameLst>
                                          <p:attrName>style.visibility</p:attrName>
                                        </p:attrNameLst>
                                      </p:cBhvr>
                                      <p:to>
                                        <p:strVal val="visible"/>
                                      </p:to>
                                    </p:set>
                                    <p:animEffect transition="in" filter="fade">
                                      <p:cBhvr>
                                        <p:cTn id="30" dur="500"/>
                                        <p:tgtEl>
                                          <p:spTgt spid="40"/>
                                        </p:tgtEl>
                                      </p:cBhvr>
                                    </p:animEffect>
                                  </p:childTnLst>
                                </p:cTn>
                              </p:par>
                              <p:par>
                                <p:cTn id="31" presetID="10" presetClass="entr" presetSubtype="0" fill="hold" grpId="0" nodeType="withEffect">
                                  <p:stCondLst>
                                    <p:cond delay="1700"/>
                                  </p:stCondLst>
                                  <p:childTnLst>
                                    <p:set>
                                      <p:cBhvr>
                                        <p:cTn id="32" dur="1" fill="hold">
                                          <p:stCondLst>
                                            <p:cond delay="0"/>
                                          </p:stCondLst>
                                        </p:cTn>
                                        <p:tgtEl>
                                          <p:spTgt spid="39"/>
                                        </p:tgtEl>
                                        <p:attrNameLst>
                                          <p:attrName>style.visibility</p:attrName>
                                        </p:attrNameLst>
                                      </p:cBhvr>
                                      <p:to>
                                        <p:strVal val="visible"/>
                                      </p:to>
                                    </p:set>
                                    <p:animEffect transition="in" filter="fade">
                                      <p:cBhvr>
                                        <p:cTn id="33" dur="500"/>
                                        <p:tgtEl>
                                          <p:spTgt spid="39"/>
                                        </p:tgtEl>
                                      </p:cBhvr>
                                    </p:animEffect>
                                  </p:childTnLst>
                                </p:cTn>
                              </p:par>
                              <p:par>
                                <p:cTn id="34" presetID="10" presetClass="entr" presetSubtype="0" fill="hold" grpId="0" nodeType="withEffect">
                                  <p:stCondLst>
                                    <p:cond delay="1800"/>
                                  </p:stCondLst>
                                  <p:childTnLst>
                                    <p:set>
                                      <p:cBhvr>
                                        <p:cTn id="35" dur="1" fill="hold">
                                          <p:stCondLst>
                                            <p:cond delay="0"/>
                                          </p:stCondLst>
                                        </p:cTn>
                                        <p:tgtEl>
                                          <p:spTgt spid="41"/>
                                        </p:tgtEl>
                                        <p:attrNameLst>
                                          <p:attrName>style.visibility</p:attrName>
                                        </p:attrNameLst>
                                      </p:cBhvr>
                                      <p:to>
                                        <p:strVal val="visible"/>
                                      </p:to>
                                    </p:set>
                                    <p:animEffect transition="in" filter="fade">
                                      <p:cBhvr>
                                        <p:cTn id="36" dur="500"/>
                                        <p:tgtEl>
                                          <p:spTgt spid="41"/>
                                        </p:tgtEl>
                                      </p:cBhvr>
                                    </p:animEffect>
                                  </p:childTnLst>
                                </p:cTn>
                              </p:par>
                              <p:par>
                                <p:cTn id="37" presetID="10" presetClass="entr" presetSubtype="0" fill="hold" grpId="0" nodeType="withEffect">
                                  <p:stCondLst>
                                    <p:cond delay="1900"/>
                                  </p:stCondLst>
                                  <p:childTnLst>
                                    <p:set>
                                      <p:cBhvr>
                                        <p:cTn id="38" dur="1" fill="hold">
                                          <p:stCondLst>
                                            <p:cond delay="0"/>
                                          </p:stCondLst>
                                        </p:cTn>
                                        <p:tgtEl>
                                          <p:spTgt spid="42"/>
                                        </p:tgtEl>
                                        <p:attrNameLst>
                                          <p:attrName>style.visibility</p:attrName>
                                        </p:attrNameLst>
                                      </p:cBhvr>
                                      <p:to>
                                        <p:strVal val="visible"/>
                                      </p:to>
                                    </p:set>
                                    <p:animEffect transition="in" filter="fade">
                                      <p:cBhvr>
                                        <p:cTn id="39" dur="500"/>
                                        <p:tgtEl>
                                          <p:spTgt spid="42"/>
                                        </p:tgtEl>
                                      </p:cBhvr>
                                    </p:animEffect>
                                  </p:childTnLst>
                                </p:cTn>
                              </p:par>
                              <p:par>
                                <p:cTn id="40" presetID="10" presetClass="entr" presetSubtype="0" fill="hold" grpId="0" nodeType="withEffect">
                                  <p:stCondLst>
                                    <p:cond delay="2000"/>
                                  </p:stCondLst>
                                  <p:childTnLst>
                                    <p:set>
                                      <p:cBhvr>
                                        <p:cTn id="41" dur="1" fill="hold">
                                          <p:stCondLst>
                                            <p:cond delay="0"/>
                                          </p:stCondLst>
                                        </p:cTn>
                                        <p:tgtEl>
                                          <p:spTgt spid="28"/>
                                        </p:tgtEl>
                                        <p:attrNameLst>
                                          <p:attrName>style.visibility</p:attrName>
                                        </p:attrNameLst>
                                      </p:cBhvr>
                                      <p:to>
                                        <p:strVal val="visible"/>
                                      </p:to>
                                    </p:set>
                                    <p:animEffect transition="in" filter="fade">
                                      <p:cBhvr>
                                        <p:cTn id="42" dur="500"/>
                                        <p:tgtEl>
                                          <p:spTgt spid="28"/>
                                        </p:tgtEl>
                                      </p:cBhvr>
                                    </p:animEffect>
                                  </p:childTnLst>
                                </p:cTn>
                              </p:par>
                              <p:par>
                                <p:cTn id="43" presetID="10" presetClass="entr" presetSubtype="0" fill="hold" grpId="0" nodeType="withEffect">
                                  <p:stCondLst>
                                    <p:cond delay="2100"/>
                                  </p:stCondLst>
                                  <p:childTnLst>
                                    <p:set>
                                      <p:cBhvr>
                                        <p:cTn id="44" dur="1" fill="hold">
                                          <p:stCondLst>
                                            <p:cond delay="0"/>
                                          </p:stCondLst>
                                        </p:cTn>
                                        <p:tgtEl>
                                          <p:spTgt spid="36"/>
                                        </p:tgtEl>
                                        <p:attrNameLst>
                                          <p:attrName>style.visibility</p:attrName>
                                        </p:attrNameLst>
                                      </p:cBhvr>
                                      <p:to>
                                        <p:strVal val="visible"/>
                                      </p:to>
                                    </p:set>
                                    <p:animEffect transition="in" filter="fade">
                                      <p:cBhvr>
                                        <p:cTn id="45" dur="500"/>
                                        <p:tgtEl>
                                          <p:spTgt spid="36"/>
                                        </p:tgtEl>
                                      </p:cBhvr>
                                    </p:animEffect>
                                  </p:childTnLst>
                                </p:cTn>
                              </p:par>
                              <p:par>
                                <p:cTn id="46" presetID="10" presetClass="entr" presetSubtype="0" fill="hold" grpId="0" nodeType="withEffect">
                                  <p:stCondLst>
                                    <p:cond delay="2200"/>
                                  </p:stCondLst>
                                  <p:childTnLst>
                                    <p:set>
                                      <p:cBhvr>
                                        <p:cTn id="47" dur="1" fill="hold">
                                          <p:stCondLst>
                                            <p:cond delay="0"/>
                                          </p:stCondLst>
                                        </p:cTn>
                                        <p:tgtEl>
                                          <p:spTgt spid="37"/>
                                        </p:tgtEl>
                                        <p:attrNameLst>
                                          <p:attrName>style.visibility</p:attrName>
                                        </p:attrNameLst>
                                      </p:cBhvr>
                                      <p:to>
                                        <p:strVal val="visible"/>
                                      </p:to>
                                    </p:set>
                                    <p:animEffect transition="in" filter="fade">
                                      <p:cBhvr>
                                        <p:cTn id="48" dur="500"/>
                                        <p:tgtEl>
                                          <p:spTgt spid="37"/>
                                        </p:tgtEl>
                                      </p:cBhvr>
                                    </p:animEffect>
                                  </p:childTnLst>
                                </p:cTn>
                              </p:par>
                              <p:par>
                                <p:cTn id="49" presetID="10" presetClass="entr" presetSubtype="0" fill="hold" grpId="0" nodeType="withEffect">
                                  <p:stCondLst>
                                    <p:cond delay="2300"/>
                                  </p:stCondLst>
                                  <p:childTnLst>
                                    <p:set>
                                      <p:cBhvr>
                                        <p:cTn id="50" dur="1" fill="hold">
                                          <p:stCondLst>
                                            <p:cond delay="0"/>
                                          </p:stCondLst>
                                        </p:cTn>
                                        <p:tgtEl>
                                          <p:spTgt spid="29"/>
                                        </p:tgtEl>
                                        <p:attrNameLst>
                                          <p:attrName>style.visibility</p:attrName>
                                        </p:attrNameLst>
                                      </p:cBhvr>
                                      <p:to>
                                        <p:strVal val="visible"/>
                                      </p:to>
                                    </p:set>
                                    <p:animEffect transition="in" filter="fade">
                                      <p:cBhvr>
                                        <p:cTn id="51" dur="500"/>
                                        <p:tgtEl>
                                          <p:spTgt spid="29"/>
                                        </p:tgtEl>
                                      </p:cBhvr>
                                    </p:animEffect>
                                  </p:childTnLst>
                                </p:cTn>
                              </p:par>
                              <p:par>
                                <p:cTn id="52" presetID="10" presetClass="entr" presetSubtype="0" fill="hold" grpId="0" nodeType="withEffect">
                                  <p:stCondLst>
                                    <p:cond delay="2400"/>
                                  </p:stCondLst>
                                  <p:childTnLst>
                                    <p:set>
                                      <p:cBhvr>
                                        <p:cTn id="53" dur="1" fill="hold">
                                          <p:stCondLst>
                                            <p:cond delay="0"/>
                                          </p:stCondLst>
                                        </p:cTn>
                                        <p:tgtEl>
                                          <p:spTgt spid="30"/>
                                        </p:tgtEl>
                                        <p:attrNameLst>
                                          <p:attrName>style.visibility</p:attrName>
                                        </p:attrNameLst>
                                      </p:cBhvr>
                                      <p:to>
                                        <p:strVal val="visible"/>
                                      </p:to>
                                    </p:set>
                                    <p:animEffect transition="in" filter="fade">
                                      <p:cBhvr>
                                        <p:cTn id="54" dur="500"/>
                                        <p:tgtEl>
                                          <p:spTgt spid="30"/>
                                        </p:tgtEl>
                                      </p:cBhvr>
                                    </p:animEffect>
                                  </p:childTnLst>
                                </p:cTn>
                              </p:par>
                              <p:par>
                                <p:cTn id="55" presetID="10" presetClass="entr" presetSubtype="0" fill="hold" grpId="0" nodeType="withEffect">
                                  <p:stCondLst>
                                    <p:cond delay="2500"/>
                                  </p:stCondLst>
                                  <p:childTnLst>
                                    <p:set>
                                      <p:cBhvr>
                                        <p:cTn id="56" dur="1" fill="hold">
                                          <p:stCondLst>
                                            <p:cond delay="0"/>
                                          </p:stCondLst>
                                        </p:cTn>
                                        <p:tgtEl>
                                          <p:spTgt spid="31"/>
                                        </p:tgtEl>
                                        <p:attrNameLst>
                                          <p:attrName>style.visibility</p:attrName>
                                        </p:attrNameLst>
                                      </p:cBhvr>
                                      <p:to>
                                        <p:strVal val="visible"/>
                                      </p:to>
                                    </p:set>
                                    <p:animEffect transition="in" filter="fade">
                                      <p:cBhvr>
                                        <p:cTn id="57" dur="500"/>
                                        <p:tgtEl>
                                          <p:spTgt spid="31"/>
                                        </p:tgtEl>
                                      </p:cBhvr>
                                    </p:animEffect>
                                  </p:childTnLst>
                                </p:cTn>
                              </p:par>
                              <p:par>
                                <p:cTn id="58" presetID="10" presetClass="entr" presetSubtype="0" fill="hold" grpId="0" nodeType="withEffect">
                                  <p:stCondLst>
                                    <p:cond delay="2600"/>
                                  </p:stCondLst>
                                  <p:childTnLst>
                                    <p:set>
                                      <p:cBhvr>
                                        <p:cTn id="59" dur="1" fill="hold">
                                          <p:stCondLst>
                                            <p:cond delay="0"/>
                                          </p:stCondLst>
                                        </p:cTn>
                                        <p:tgtEl>
                                          <p:spTgt spid="32"/>
                                        </p:tgtEl>
                                        <p:attrNameLst>
                                          <p:attrName>style.visibility</p:attrName>
                                        </p:attrNameLst>
                                      </p:cBhvr>
                                      <p:to>
                                        <p:strVal val="visible"/>
                                      </p:to>
                                    </p:set>
                                    <p:animEffect transition="in" filter="fade">
                                      <p:cBhvr>
                                        <p:cTn id="60"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61" repeatCount="indefinite" fill="hold" display="0">
                  <p:stCondLst>
                    <p:cond delay="indefinite"/>
                  </p:stCondLst>
                </p:cTn>
                <p:tgtEl>
                  <p:spTgt spid="2"/>
                </p:tgtEl>
              </p:cMediaNode>
            </p:video>
            <p:seq concurrent="1" nextAc="seek">
              <p:cTn id="62" restart="whenNotActive" fill="hold" evtFilter="cancelBubble" nodeType="interactiveSeq">
                <p:stCondLst>
                  <p:cond evt="onClick" delay="0">
                    <p:tgtEl>
                      <p:spTgt spid="2"/>
                    </p:tgtEl>
                  </p:cond>
                </p:stCondLst>
                <p:endSync evt="end" delay="0">
                  <p:rtn val="all"/>
                </p:endSync>
                <p:childTnLst>
                  <p:par>
                    <p:cTn id="63" fill="hold">
                      <p:stCondLst>
                        <p:cond delay="0"/>
                      </p:stCondLst>
                      <p:childTnLst>
                        <p:par>
                          <p:cTn id="64" fill="hold">
                            <p:stCondLst>
                              <p:cond delay="0"/>
                            </p:stCondLst>
                            <p:childTnLst>
                              <p:par>
                                <p:cTn id="65" presetID="2" presetClass="mediacall" presetSubtype="0" fill="hold" nodeType="clickEffect">
                                  <p:stCondLst>
                                    <p:cond delay="0"/>
                                  </p:stCondLst>
                                  <p:childTnLst>
                                    <p:cmd type="call" cmd="togglePause">
                                      <p:cBhvr>
                                        <p:cTn id="66" dur="1" fill="hold"/>
                                        <p:tgtEl>
                                          <p:spTgt spid="2"/>
                                        </p:tgtEl>
                                      </p:cBhvr>
                                    </p:cmd>
                                  </p:childTnLst>
                                </p:cTn>
                              </p:par>
                            </p:childTnLst>
                          </p:cTn>
                        </p:par>
                      </p:childTnLst>
                    </p:cTn>
                  </p:par>
                </p:childTnLst>
              </p:cTn>
              <p:nextCondLst>
                <p:cond evt="onClick" delay="0">
                  <p:tgtEl>
                    <p:spTgt spid="2"/>
                  </p:tgtEl>
                </p:cond>
              </p:nextCondLst>
            </p:seq>
          </p:childTnLst>
        </p:cTn>
      </p:par>
    </p:tnLst>
    <p:bldLst>
      <p:bldP spid="6" grpId="0" uiExpand="1" build="p" bldLvl="2"/>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C4FF650-2CCF-D740-8F2D-0C39CA857640}"/>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25539" b="36962"/>
          <a:stretch/>
        </p:blipFill>
        <p:spPr>
          <a:xfrm>
            <a:off x="0" y="0"/>
            <a:ext cx="12192000" cy="6858000"/>
          </a:xfrm>
        </p:spPr>
      </p:pic>
      <p:sp>
        <p:nvSpPr>
          <p:cNvPr id="2" name="Text Placeholder 1">
            <a:extLst>
              <a:ext uri="{FF2B5EF4-FFF2-40B4-BE49-F238E27FC236}">
                <a16:creationId xmlns:a16="http://schemas.microsoft.com/office/drawing/2014/main" id="{23006111-E072-1148-8617-67C07D063E43}"/>
              </a:ext>
            </a:extLst>
          </p:cNvPr>
          <p:cNvSpPr>
            <a:spLocks noGrp="1"/>
          </p:cNvSpPr>
          <p:nvPr>
            <p:ph type="body" sz="quarter" idx="14"/>
          </p:nvPr>
        </p:nvSpPr>
        <p:spPr>
          <a:xfrm>
            <a:off x="414338" y="1964118"/>
            <a:ext cx="11357953" cy="682989"/>
          </a:xfrm>
        </p:spPr>
        <p:txBody>
          <a:bodyPr/>
          <a:lstStyle/>
          <a:p>
            <a:pPr algn="ctr"/>
            <a:r>
              <a:rPr lang="en-GB"/>
              <a:t>We haven’t always been this green</a:t>
            </a:r>
          </a:p>
        </p:txBody>
      </p:sp>
      <p:sp>
        <p:nvSpPr>
          <p:cNvPr id="4" name="TextBox 3">
            <a:extLst>
              <a:ext uri="{FF2B5EF4-FFF2-40B4-BE49-F238E27FC236}">
                <a16:creationId xmlns:a16="http://schemas.microsoft.com/office/drawing/2014/main" id="{928B3EAD-74B1-3146-9E2C-44C82D3797C1}"/>
              </a:ext>
            </a:extLst>
          </p:cNvPr>
          <p:cNvSpPr txBox="1"/>
          <p:nvPr/>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noProof="0">
                <a:solidFill>
                  <a:schemeClr val="accent1"/>
                </a:solidFill>
                <a:latin typeface="Unica 77 LL" panose="020B0504010101010104" pitchFamily="34" charset="77"/>
                <a:cs typeface="Unica 77 LL" panose="020B0504010101010104" pitchFamily="34" charset="77"/>
              </a:rPr>
              <a:t>State of Green</a:t>
            </a:r>
            <a:endParaRPr lang="en-GB" sz="1000" noProof="0">
              <a:solidFill>
                <a:schemeClr val="accent1"/>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1734768369"/>
      </p:ext>
    </p:extLst>
  </p:cSld>
  <p:clrMapOvr>
    <a:masterClrMapping/>
  </p:clrMapOvr>
  <p:transition spd="slow">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10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C4FF650-2CCF-D740-8F2D-0C39CA857640}"/>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39297" b="23204"/>
          <a:stretch/>
        </p:blipFill>
        <p:spPr>
          <a:xfrm>
            <a:off x="0" y="0"/>
            <a:ext cx="12192000" cy="6858000"/>
          </a:xfrm>
        </p:spPr>
      </p:pic>
      <p:sp>
        <p:nvSpPr>
          <p:cNvPr id="2" name="Text Placeholder 1">
            <a:extLst>
              <a:ext uri="{FF2B5EF4-FFF2-40B4-BE49-F238E27FC236}">
                <a16:creationId xmlns:a16="http://schemas.microsoft.com/office/drawing/2014/main" id="{23006111-E072-1148-8617-67C07D063E43}"/>
              </a:ext>
            </a:extLst>
          </p:cNvPr>
          <p:cNvSpPr>
            <a:spLocks noGrp="1"/>
          </p:cNvSpPr>
          <p:nvPr>
            <p:ph type="body" sz="quarter" idx="14"/>
          </p:nvPr>
        </p:nvSpPr>
        <p:spPr>
          <a:xfrm>
            <a:off x="414338" y="1957388"/>
            <a:ext cx="11357953" cy="682989"/>
          </a:xfrm>
        </p:spPr>
        <p:txBody>
          <a:bodyPr/>
          <a:lstStyle/>
          <a:p>
            <a:pPr algn="ctr"/>
            <a:r>
              <a:rPr lang="en-GB"/>
              <a:t>It took 50 years of hard work</a:t>
            </a:r>
          </a:p>
        </p:txBody>
      </p:sp>
      <p:sp>
        <p:nvSpPr>
          <p:cNvPr id="7" name="TextBox 6">
            <a:extLst>
              <a:ext uri="{FF2B5EF4-FFF2-40B4-BE49-F238E27FC236}">
                <a16:creationId xmlns:a16="http://schemas.microsoft.com/office/drawing/2014/main" id="{8673FE64-FBAD-9447-BA3E-89B9FD9A7A39}"/>
              </a:ext>
            </a:extLst>
          </p:cNvPr>
          <p:cNvSpPr txBox="1"/>
          <p:nvPr/>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noProof="0">
                <a:solidFill>
                  <a:srgbClr val="FFFFFF"/>
                </a:solidFill>
                <a:latin typeface="Unica 77 LL" panose="020B0504010101010104" pitchFamily="34" charset="77"/>
                <a:cs typeface="Unica 77 LL" panose="020B0504010101010104" pitchFamily="34" charset="77"/>
              </a:rPr>
              <a:t>State of Green</a:t>
            </a:r>
            <a:endParaRPr lang="en-GB" sz="1000" noProof="0">
              <a:solidFill>
                <a:srgbClr val="FFFFFF"/>
              </a:solidFill>
              <a:latin typeface="Unica 77 LL" panose="020B0504010101010104" pitchFamily="34" charset="77"/>
              <a:cs typeface="Unica 77 LL" panose="020B0504010101010104" pitchFamily="34" charset="77"/>
            </a:endParaRPr>
          </a:p>
        </p:txBody>
      </p:sp>
    </p:spTree>
    <p:extLst>
      <p:ext uri="{BB962C8B-B14F-4D97-AF65-F5344CB8AC3E}">
        <p14:creationId xmlns:p14="http://schemas.microsoft.com/office/powerpoint/2010/main" val="21772021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10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4632"/>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3006111-E072-1148-8617-67C07D063E43}"/>
              </a:ext>
            </a:extLst>
          </p:cNvPr>
          <p:cNvSpPr>
            <a:spLocks noGrp="1"/>
          </p:cNvSpPr>
          <p:nvPr>
            <p:ph type="body" sz="quarter" idx="14"/>
          </p:nvPr>
        </p:nvSpPr>
        <p:spPr>
          <a:xfrm>
            <a:off x="414338" y="1957388"/>
            <a:ext cx="11357953" cy="682989"/>
          </a:xfrm>
        </p:spPr>
        <p:txBody>
          <a:bodyPr/>
          <a:lstStyle/>
          <a:p>
            <a:pPr algn="ctr"/>
            <a:r>
              <a:rPr lang="en-GB">
                <a:solidFill>
                  <a:srgbClr val="F4F4F4"/>
                </a:solidFill>
              </a:rPr>
              <a:t>Watch the </a:t>
            </a:r>
            <a:r>
              <a:rPr lang="en-GB">
                <a:solidFill>
                  <a:srgbClr val="F4F4F4"/>
                </a:solidFill>
                <a:hlinkClick r:id="rId3">
                  <a:extLst>
                    <a:ext uri="{A12FA001-AC4F-418D-AE19-62706E023703}">
                      <ahyp:hlinkClr xmlns:ahyp="http://schemas.microsoft.com/office/drawing/2018/hyperlinkcolor" val="tx"/>
                    </a:ext>
                  </a:extLst>
                </a:hlinkClick>
              </a:rPr>
              <a:t>video</a:t>
            </a:r>
            <a:r>
              <a:rPr lang="en-GB">
                <a:solidFill>
                  <a:srgbClr val="F4F4F4"/>
                </a:solidFill>
              </a:rPr>
              <a:t> explaining</a:t>
            </a:r>
          </a:p>
          <a:p>
            <a:pPr algn="ctr"/>
            <a:r>
              <a:rPr lang="en-GB">
                <a:solidFill>
                  <a:srgbClr val="F4F4F4"/>
                </a:solidFill>
              </a:rPr>
              <a:t>how Denmark transformed from black to green</a:t>
            </a:r>
          </a:p>
        </p:txBody>
      </p:sp>
      <p:sp>
        <p:nvSpPr>
          <p:cNvPr id="7" name="TextBox 6">
            <a:extLst>
              <a:ext uri="{FF2B5EF4-FFF2-40B4-BE49-F238E27FC236}">
                <a16:creationId xmlns:a16="http://schemas.microsoft.com/office/drawing/2014/main" id="{8673FE64-FBAD-9447-BA3E-89B9FD9A7A39}"/>
              </a:ext>
            </a:extLst>
          </p:cNvPr>
          <p:cNvSpPr txBox="1"/>
          <p:nvPr/>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000" noProof="0">
                <a:solidFill>
                  <a:srgbClr val="FFFFFF"/>
                </a:solidFill>
                <a:latin typeface="Unica 77 LL" panose="020B0504010101010104" pitchFamily="34" charset="77"/>
                <a:cs typeface="Unica 77 LL" panose="020B0504010101010104" pitchFamily="34" charset="77"/>
              </a:rPr>
              <a:t>State of Green</a:t>
            </a:r>
            <a:endParaRPr lang="en-GB" sz="1000" noProof="0">
              <a:solidFill>
                <a:srgbClr val="FFFFFF"/>
              </a:solidFill>
              <a:latin typeface="Unica 77 LL" panose="020B0504010101010104" pitchFamily="34" charset="77"/>
              <a:cs typeface="Unica 77 LL" panose="020B0504010101010104" pitchFamily="34" charset="77"/>
            </a:endParaRPr>
          </a:p>
        </p:txBody>
      </p:sp>
      <p:pic>
        <p:nvPicPr>
          <p:cNvPr id="8" name="Billede 7">
            <a:hlinkClick r:id="rId3"/>
            <a:extLst>
              <a:ext uri="{FF2B5EF4-FFF2-40B4-BE49-F238E27FC236}">
                <a16:creationId xmlns:a16="http://schemas.microsoft.com/office/drawing/2014/main" id="{A81275C4-E52A-AD49-7ACA-C84F335F472A}"/>
              </a:ext>
            </a:extLst>
          </p:cNvPr>
          <p:cNvPicPr>
            <a:picLocks noChangeAspect="1"/>
          </p:cNvPicPr>
          <p:nvPr/>
        </p:nvPicPr>
        <p:blipFill>
          <a:blip r:embed="rId4"/>
          <a:stretch>
            <a:fillRect/>
          </a:stretch>
        </p:blipFill>
        <p:spPr>
          <a:xfrm>
            <a:off x="4138938" y="3344386"/>
            <a:ext cx="3976654" cy="2142014"/>
          </a:xfrm>
          <a:prstGeom prst="rect">
            <a:avLst/>
          </a:prstGeom>
        </p:spPr>
      </p:pic>
      <p:pic>
        <p:nvPicPr>
          <p:cNvPr id="9" name="Picture 4">
            <a:extLst>
              <a:ext uri="{FF2B5EF4-FFF2-40B4-BE49-F238E27FC236}">
                <a16:creationId xmlns:a16="http://schemas.microsoft.com/office/drawing/2014/main" id="{B768FF2F-E725-D597-9E98-030348B6FC4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70267" y="3175108"/>
            <a:ext cx="4103915" cy="3126972"/>
          </a:xfrm>
          <a:prstGeom prst="rect">
            <a:avLst/>
          </a:prstGeom>
        </p:spPr>
      </p:pic>
    </p:spTree>
    <p:extLst>
      <p:ext uri="{BB962C8B-B14F-4D97-AF65-F5344CB8AC3E}">
        <p14:creationId xmlns:p14="http://schemas.microsoft.com/office/powerpoint/2010/main" val="38126509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1000"/>
                                        <p:tgtEl>
                                          <p:spTgt spid="2">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wipe(left)">
                                      <p:cBhvr>
                                        <p:cTn id="10" dur="10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D37D4EB0-BC09-C641-94AC-27545CDF6C5E}"/>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2395657" y="179388"/>
            <a:ext cx="2026227" cy="2026227"/>
          </a:xfrm>
          <a:prstGeom prst="rect">
            <a:avLst/>
          </a:prstGeom>
          <a:effectLst/>
        </p:spPr>
      </p:pic>
      <p:pic>
        <p:nvPicPr>
          <p:cNvPr id="37" name="Picture 36">
            <a:extLst>
              <a:ext uri="{FF2B5EF4-FFF2-40B4-BE49-F238E27FC236}">
                <a16:creationId xmlns:a16="http://schemas.microsoft.com/office/drawing/2014/main" id="{BF37C9E7-38C0-F04E-835A-DAE040ECAE0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79065" y="2434989"/>
            <a:ext cx="2026227" cy="2026227"/>
          </a:xfrm>
          <a:prstGeom prst="rect">
            <a:avLst/>
          </a:prstGeom>
          <a:effectLst/>
        </p:spPr>
      </p:pic>
      <p:pic>
        <p:nvPicPr>
          <p:cNvPr id="38" name="Picture 37">
            <a:extLst>
              <a:ext uri="{FF2B5EF4-FFF2-40B4-BE49-F238E27FC236}">
                <a16:creationId xmlns:a16="http://schemas.microsoft.com/office/drawing/2014/main" id="{03ACF24E-FA2D-FF4B-A0D0-CBC431778ED5}"/>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395657" y="2434989"/>
            <a:ext cx="2026227" cy="2026227"/>
          </a:xfrm>
          <a:prstGeom prst="rect">
            <a:avLst/>
          </a:prstGeom>
          <a:effectLst/>
        </p:spPr>
      </p:pic>
      <p:pic>
        <p:nvPicPr>
          <p:cNvPr id="40" name="Picture 39">
            <a:extLst>
              <a:ext uri="{FF2B5EF4-FFF2-40B4-BE49-F238E27FC236}">
                <a16:creationId xmlns:a16="http://schemas.microsoft.com/office/drawing/2014/main" id="{C594964F-E936-0F4F-AB6E-C715CAA33C1A}"/>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179065" y="4650784"/>
            <a:ext cx="2026227" cy="2026227"/>
          </a:xfrm>
          <a:prstGeom prst="rect">
            <a:avLst/>
          </a:prstGeom>
          <a:effectLst/>
        </p:spPr>
      </p:pic>
      <p:grpSp>
        <p:nvGrpSpPr>
          <p:cNvPr id="20" name="Group 19">
            <a:extLst>
              <a:ext uri="{FF2B5EF4-FFF2-40B4-BE49-F238E27FC236}">
                <a16:creationId xmlns:a16="http://schemas.microsoft.com/office/drawing/2014/main" id="{B50372E4-7A5D-B64E-B993-F26D55D94AFD}"/>
              </a:ext>
            </a:extLst>
          </p:cNvPr>
          <p:cNvGrpSpPr/>
          <p:nvPr/>
        </p:nvGrpSpPr>
        <p:grpSpPr>
          <a:xfrm>
            <a:off x="4484724" y="-1"/>
            <a:ext cx="2099734" cy="1076896"/>
            <a:chOff x="5044016" y="-1"/>
            <a:chExt cx="2099734" cy="1076896"/>
          </a:xfrm>
        </p:grpSpPr>
        <p:cxnSp>
          <p:nvCxnSpPr>
            <p:cNvPr id="10" name="Straight Connector 9">
              <a:extLst>
                <a:ext uri="{FF2B5EF4-FFF2-40B4-BE49-F238E27FC236}">
                  <a16:creationId xmlns:a16="http://schemas.microsoft.com/office/drawing/2014/main" id="{3FB2E4AA-43A7-8946-AA91-148E04ABFD3C}"/>
                </a:ext>
              </a:extLst>
            </p:cNvPr>
            <p:cNvCxnSpPr>
              <a:cxnSpLocks/>
            </p:cNvCxnSpPr>
            <p:nvPr/>
          </p:nvCxnSpPr>
          <p:spPr>
            <a:xfrm>
              <a:off x="6093883" y="-1"/>
              <a:ext cx="0" cy="540000"/>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E40A4943-6132-694B-B730-2F83F4BFA02F}"/>
                </a:ext>
              </a:extLst>
            </p:cNvPr>
            <p:cNvSpPr txBox="1"/>
            <p:nvPr/>
          </p:nvSpPr>
          <p:spPr>
            <a:xfrm>
              <a:off x="5044016" y="492120"/>
              <a:ext cx="209973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a:ln>
                    <a:noFill/>
                  </a:ln>
                  <a:solidFill>
                    <a:srgbClr val="00A77E"/>
                  </a:solidFill>
                  <a:effectLst/>
                  <a:uLnTx/>
                  <a:uFillTx/>
                  <a:latin typeface="Halvar Eng Md" pitchFamily="2" charset="0"/>
                  <a:ea typeface="+mn-ea"/>
                  <a:cs typeface="+mn-cs"/>
                </a:rPr>
                <a:t>1970</a:t>
              </a:r>
              <a:r>
                <a:rPr kumimoji="0" lang="en-GB" sz="3200" b="0" i="0" u="none" strike="noStrike" kern="1200" cap="none" spc="0" normalizeH="0" baseline="0" noProof="0">
                  <a:ln>
                    <a:noFill/>
                  </a:ln>
                  <a:solidFill>
                    <a:srgbClr val="00A77E"/>
                  </a:solidFill>
                  <a:effectLst/>
                  <a:uLnTx/>
                  <a:uFillTx/>
                  <a:latin typeface="Halvar Eng Lt" pitchFamily="2" charset="0"/>
                  <a:ea typeface="+mn-ea"/>
                  <a:cs typeface="+mn-cs"/>
                </a:rPr>
                <a:t>s </a:t>
              </a:r>
            </a:p>
          </p:txBody>
        </p:sp>
      </p:grpSp>
      <p:grpSp>
        <p:nvGrpSpPr>
          <p:cNvPr id="42" name="Group 41">
            <a:extLst>
              <a:ext uri="{FF2B5EF4-FFF2-40B4-BE49-F238E27FC236}">
                <a16:creationId xmlns:a16="http://schemas.microsoft.com/office/drawing/2014/main" id="{39FFFA3B-F729-7D44-811A-4B833C44F900}"/>
              </a:ext>
            </a:extLst>
          </p:cNvPr>
          <p:cNvGrpSpPr/>
          <p:nvPr/>
        </p:nvGrpSpPr>
        <p:grpSpPr>
          <a:xfrm>
            <a:off x="4484724" y="1059839"/>
            <a:ext cx="2099734" cy="1077579"/>
            <a:chOff x="5044016" y="-1"/>
            <a:chExt cx="2099734" cy="1077579"/>
          </a:xfrm>
        </p:grpSpPr>
        <p:cxnSp>
          <p:nvCxnSpPr>
            <p:cNvPr id="43" name="Straight Connector 42">
              <a:extLst>
                <a:ext uri="{FF2B5EF4-FFF2-40B4-BE49-F238E27FC236}">
                  <a16:creationId xmlns:a16="http://schemas.microsoft.com/office/drawing/2014/main" id="{777E24A3-46B9-5C40-979B-67C7B54BEE1E}"/>
                </a:ext>
              </a:extLst>
            </p:cNvPr>
            <p:cNvCxnSpPr>
              <a:cxnSpLocks/>
            </p:cNvCxnSpPr>
            <p:nvPr/>
          </p:nvCxnSpPr>
          <p:spPr>
            <a:xfrm>
              <a:off x="6093883" y="-1"/>
              <a:ext cx="0" cy="540000"/>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7DC5CFCA-F23A-0840-90BB-461FDE770B4B}"/>
                </a:ext>
              </a:extLst>
            </p:cNvPr>
            <p:cNvSpPr txBox="1"/>
            <p:nvPr/>
          </p:nvSpPr>
          <p:spPr>
            <a:xfrm>
              <a:off x="5044016" y="492803"/>
              <a:ext cx="209973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a:ln>
                    <a:noFill/>
                  </a:ln>
                  <a:solidFill>
                    <a:srgbClr val="00A77E"/>
                  </a:solidFill>
                  <a:effectLst/>
                  <a:uLnTx/>
                  <a:uFillTx/>
                  <a:latin typeface="Halvar Eng Md" pitchFamily="2" charset="0"/>
                  <a:ea typeface="+mn-ea"/>
                  <a:cs typeface="+mn-cs"/>
                </a:rPr>
                <a:t>1980</a:t>
              </a:r>
              <a:r>
                <a:rPr kumimoji="0" lang="en-GB" sz="3200" b="0" i="0" u="none" strike="noStrike" kern="1200" cap="none" spc="0" normalizeH="0" baseline="0" noProof="0">
                  <a:ln>
                    <a:noFill/>
                  </a:ln>
                  <a:solidFill>
                    <a:srgbClr val="00A77E"/>
                  </a:solidFill>
                  <a:effectLst/>
                  <a:uLnTx/>
                  <a:uFillTx/>
                  <a:latin typeface="Halvar Eng Lt" pitchFamily="2" charset="0"/>
                  <a:ea typeface="+mn-ea"/>
                  <a:cs typeface="+mn-cs"/>
                </a:rPr>
                <a:t>s</a:t>
              </a:r>
            </a:p>
          </p:txBody>
        </p:sp>
      </p:grpSp>
      <p:grpSp>
        <p:nvGrpSpPr>
          <p:cNvPr id="45" name="Group 44">
            <a:extLst>
              <a:ext uri="{FF2B5EF4-FFF2-40B4-BE49-F238E27FC236}">
                <a16:creationId xmlns:a16="http://schemas.microsoft.com/office/drawing/2014/main" id="{2FC769F2-2BA2-2D42-9ED4-2FB70D8A0950}"/>
              </a:ext>
            </a:extLst>
          </p:cNvPr>
          <p:cNvGrpSpPr/>
          <p:nvPr/>
        </p:nvGrpSpPr>
        <p:grpSpPr>
          <a:xfrm>
            <a:off x="4484724" y="2119679"/>
            <a:ext cx="2099734" cy="1090459"/>
            <a:chOff x="5044016" y="-1"/>
            <a:chExt cx="2099734" cy="1090459"/>
          </a:xfrm>
        </p:grpSpPr>
        <p:cxnSp>
          <p:nvCxnSpPr>
            <p:cNvPr id="46" name="Straight Connector 45">
              <a:extLst>
                <a:ext uri="{FF2B5EF4-FFF2-40B4-BE49-F238E27FC236}">
                  <a16:creationId xmlns:a16="http://schemas.microsoft.com/office/drawing/2014/main" id="{D1D02424-7507-1E41-9A1B-620585FD7BC1}"/>
                </a:ext>
              </a:extLst>
            </p:cNvPr>
            <p:cNvCxnSpPr>
              <a:cxnSpLocks/>
            </p:cNvCxnSpPr>
            <p:nvPr/>
          </p:nvCxnSpPr>
          <p:spPr>
            <a:xfrm>
              <a:off x="6093883" y="-1"/>
              <a:ext cx="0" cy="540000"/>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9CC74B78-9BC2-FD47-BD35-E765F762F031}"/>
                </a:ext>
              </a:extLst>
            </p:cNvPr>
            <p:cNvSpPr txBox="1"/>
            <p:nvPr/>
          </p:nvSpPr>
          <p:spPr>
            <a:xfrm>
              <a:off x="5044016" y="505683"/>
              <a:ext cx="209973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a:ln>
                    <a:noFill/>
                  </a:ln>
                  <a:solidFill>
                    <a:srgbClr val="00A77E"/>
                  </a:solidFill>
                  <a:effectLst/>
                  <a:uLnTx/>
                  <a:uFillTx/>
                  <a:latin typeface="Halvar Eng Md" pitchFamily="2" charset="0"/>
                  <a:ea typeface="+mn-ea"/>
                  <a:cs typeface="+mn-cs"/>
                </a:rPr>
                <a:t>1990</a:t>
              </a:r>
              <a:r>
                <a:rPr kumimoji="0" lang="en-GB" sz="3200" b="0" i="0" u="none" strike="noStrike" kern="1200" cap="none" spc="0" normalizeH="0" baseline="0" noProof="0">
                  <a:ln>
                    <a:noFill/>
                  </a:ln>
                  <a:solidFill>
                    <a:srgbClr val="00A77E"/>
                  </a:solidFill>
                  <a:effectLst/>
                  <a:uLnTx/>
                  <a:uFillTx/>
                  <a:latin typeface="Halvar Eng Lt" pitchFamily="2" charset="0"/>
                  <a:ea typeface="+mn-ea"/>
                  <a:cs typeface="+mn-cs"/>
                </a:rPr>
                <a:t>s</a:t>
              </a:r>
            </a:p>
          </p:txBody>
        </p:sp>
      </p:grpSp>
      <p:grpSp>
        <p:nvGrpSpPr>
          <p:cNvPr id="48" name="Group 47">
            <a:extLst>
              <a:ext uri="{FF2B5EF4-FFF2-40B4-BE49-F238E27FC236}">
                <a16:creationId xmlns:a16="http://schemas.microsoft.com/office/drawing/2014/main" id="{DD2AA84E-01F2-F548-953C-9B280FA7490E}"/>
              </a:ext>
            </a:extLst>
          </p:cNvPr>
          <p:cNvGrpSpPr/>
          <p:nvPr/>
        </p:nvGrpSpPr>
        <p:grpSpPr>
          <a:xfrm>
            <a:off x="4484724" y="3179519"/>
            <a:ext cx="2099734" cy="1103338"/>
            <a:chOff x="5044016" y="-1"/>
            <a:chExt cx="2099734" cy="1103338"/>
          </a:xfrm>
        </p:grpSpPr>
        <p:cxnSp>
          <p:nvCxnSpPr>
            <p:cNvPr id="49" name="Straight Connector 48">
              <a:extLst>
                <a:ext uri="{FF2B5EF4-FFF2-40B4-BE49-F238E27FC236}">
                  <a16:creationId xmlns:a16="http://schemas.microsoft.com/office/drawing/2014/main" id="{775BB474-DC3F-6A47-9275-613B12D356A4}"/>
                </a:ext>
              </a:extLst>
            </p:cNvPr>
            <p:cNvCxnSpPr>
              <a:cxnSpLocks/>
            </p:cNvCxnSpPr>
            <p:nvPr/>
          </p:nvCxnSpPr>
          <p:spPr>
            <a:xfrm>
              <a:off x="6093883" y="-1"/>
              <a:ext cx="0" cy="540000"/>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19D3F399-FFFA-9B47-B150-0AFB09E30893}"/>
                </a:ext>
              </a:extLst>
            </p:cNvPr>
            <p:cNvSpPr txBox="1"/>
            <p:nvPr/>
          </p:nvSpPr>
          <p:spPr>
            <a:xfrm>
              <a:off x="5044016" y="518562"/>
              <a:ext cx="209973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a:ln>
                    <a:noFill/>
                  </a:ln>
                  <a:solidFill>
                    <a:srgbClr val="00A77E"/>
                  </a:solidFill>
                  <a:effectLst/>
                  <a:uLnTx/>
                  <a:uFillTx/>
                  <a:latin typeface="Halvar Eng Md" pitchFamily="2" charset="0"/>
                  <a:ea typeface="+mn-ea"/>
                  <a:cs typeface="+mn-cs"/>
                </a:rPr>
                <a:t>2000</a:t>
              </a:r>
              <a:r>
                <a:rPr kumimoji="0" lang="en-GB" sz="3200" b="0" i="0" u="none" strike="noStrike" kern="1200" cap="none" spc="0" normalizeH="0" baseline="0" noProof="0">
                  <a:ln>
                    <a:noFill/>
                  </a:ln>
                  <a:solidFill>
                    <a:srgbClr val="00A77E"/>
                  </a:solidFill>
                  <a:effectLst/>
                  <a:uLnTx/>
                  <a:uFillTx/>
                  <a:latin typeface="Halvar Eng Lt" pitchFamily="2" charset="0"/>
                  <a:ea typeface="+mn-ea"/>
                  <a:cs typeface="+mn-cs"/>
                </a:rPr>
                <a:t>s</a:t>
              </a:r>
            </a:p>
          </p:txBody>
        </p:sp>
      </p:grpSp>
      <p:grpSp>
        <p:nvGrpSpPr>
          <p:cNvPr id="51" name="Group 50">
            <a:extLst>
              <a:ext uri="{FF2B5EF4-FFF2-40B4-BE49-F238E27FC236}">
                <a16:creationId xmlns:a16="http://schemas.microsoft.com/office/drawing/2014/main" id="{16C47CD9-D284-B743-9F83-AEA1E5C68674}"/>
              </a:ext>
            </a:extLst>
          </p:cNvPr>
          <p:cNvGrpSpPr/>
          <p:nvPr/>
        </p:nvGrpSpPr>
        <p:grpSpPr>
          <a:xfrm>
            <a:off x="4484724" y="4239359"/>
            <a:ext cx="2099734" cy="1077580"/>
            <a:chOff x="5044016" y="-1"/>
            <a:chExt cx="2099734" cy="1077580"/>
          </a:xfrm>
        </p:grpSpPr>
        <p:cxnSp>
          <p:nvCxnSpPr>
            <p:cNvPr id="52" name="Straight Connector 51">
              <a:extLst>
                <a:ext uri="{FF2B5EF4-FFF2-40B4-BE49-F238E27FC236}">
                  <a16:creationId xmlns:a16="http://schemas.microsoft.com/office/drawing/2014/main" id="{727DF0BA-C822-FC4B-BF2E-C1D70175A300}"/>
                </a:ext>
              </a:extLst>
            </p:cNvPr>
            <p:cNvCxnSpPr>
              <a:cxnSpLocks/>
            </p:cNvCxnSpPr>
            <p:nvPr/>
          </p:nvCxnSpPr>
          <p:spPr>
            <a:xfrm>
              <a:off x="6093883" y="-1"/>
              <a:ext cx="0" cy="540000"/>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53" name="TextBox 52">
              <a:extLst>
                <a:ext uri="{FF2B5EF4-FFF2-40B4-BE49-F238E27FC236}">
                  <a16:creationId xmlns:a16="http://schemas.microsoft.com/office/drawing/2014/main" id="{CCC05A58-F73E-8F44-8413-B8C6D4966BDC}"/>
                </a:ext>
              </a:extLst>
            </p:cNvPr>
            <p:cNvSpPr txBox="1"/>
            <p:nvPr/>
          </p:nvSpPr>
          <p:spPr>
            <a:xfrm>
              <a:off x="5044016" y="492804"/>
              <a:ext cx="209973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a:ln>
                    <a:noFill/>
                  </a:ln>
                  <a:solidFill>
                    <a:srgbClr val="00A77E"/>
                  </a:solidFill>
                  <a:effectLst/>
                  <a:uLnTx/>
                  <a:uFillTx/>
                  <a:latin typeface="Halvar Eng Md" pitchFamily="2" charset="0"/>
                  <a:ea typeface="+mn-ea"/>
                  <a:cs typeface="+mn-cs"/>
                </a:rPr>
                <a:t>2010</a:t>
              </a:r>
              <a:r>
                <a:rPr kumimoji="0" lang="en-GB" sz="3200" b="0" i="0" u="none" strike="noStrike" kern="1200" cap="none" spc="0" normalizeH="0" baseline="0" noProof="0">
                  <a:ln>
                    <a:noFill/>
                  </a:ln>
                  <a:solidFill>
                    <a:srgbClr val="00A77E"/>
                  </a:solidFill>
                  <a:effectLst/>
                  <a:uLnTx/>
                  <a:uFillTx/>
                  <a:latin typeface="Halvar Eng Lt" pitchFamily="2" charset="0"/>
                  <a:ea typeface="+mn-ea"/>
                  <a:cs typeface="+mn-cs"/>
                </a:rPr>
                <a:t>s</a:t>
              </a:r>
            </a:p>
          </p:txBody>
        </p:sp>
      </p:grpSp>
      <p:grpSp>
        <p:nvGrpSpPr>
          <p:cNvPr id="54" name="Group 53">
            <a:extLst>
              <a:ext uri="{FF2B5EF4-FFF2-40B4-BE49-F238E27FC236}">
                <a16:creationId xmlns:a16="http://schemas.microsoft.com/office/drawing/2014/main" id="{1C67DB35-963F-0341-ACC9-6F53E2D2E89B}"/>
              </a:ext>
            </a:extLst>
          </p:cNvPr>
          <p:cNvGrpSpPr/>
          <p:nvPr/>
        </p:nvGrpSpPr>
        <p:grpSpPr>
          <a:xfrm>
            <a:off x="4484724" y="5299198"/>
            <a:ext cx="2099734" cy="1077580"/>
            <a:chOff x="5044016" y="-1"/>
            <a:chExt cx="2099734" cy="1077580"/>
          </a:xfrm>
        </p:grpSpPr>
        <p:cxnSp>
          <p:nvCxnSpPr>
            <p:cNvPr id="55" name="Straight Connector 54">
              <a:extLst>
                <a:ext uri="{FF2B5EF4-FFF2-40B4-BE49-F238E27FC236}">
                  <a16:creationId xmlns:a16="http://schemas.microsoft.com/office/drawing/2014/main" id="{C0C6927D-5BFA-8C43-BDB7-9559A06FD4B7}"/>
                </a:ext>
              </a:extLst>
            </p:cNvPr>
            <p:cNvCxnSpPr>
              <a:cxnSpLocks/>
            </p:cNvCxnSpPr>
            <p:nvPr/>
          </p:nvCxnSpPr>
          <p:spPr>
            <a:xfrm>
              <a:off x="6093883" y="-1"/>
              <a:ext cx="0" cy="540000"/>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6AD34079-2C49-6546-96DE-16E9C4DAA218}"/>
                </a:ext>
              </a:extLst>
            </p:cNvPr>
            <p:cNvSpPr txBox="1"/>
            <p:nvPr/>
          </p:nvSpPr>
          <p:spPr>
            <a:xfrm>
              <a:off x="5044016" y="492804"/>
              <a:ext cx="209973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a:ln>
                    <a:noFill/>
                  </a:ln>
                  <a:solidFill>
                    <a:srgbClr val="00A77E"/>
                  </a:solidFill>
                  <a:effectLst/>
                  <a:uLnTx/>
                  <a:uFillTx/>
                  <a:latin typeface="Halvar Eng Md" pitchFamily="2" charset="0"/>
                  <a:ea typeface="+mn-ea"/>
                  <a:cs typeface="+mn-cs"/>
                </a:rPr>
                <a:t>2020</a:t>
              </a:r>
              <a:r>
                <a:rPr kumimoji="0" lang="en-GB" sz="3200" b="0" i="0" u="none" strike="noStrike" kern="1200" cap="none" spc="0" normalizeH="0" baseline="0" noProof="0">
                  <a:ln>
                    <a:noFill/>
                  </a:ln>
                  <a:solidFill>
                    <a:srgbClr val="00A77E"/>
                  </a:solidFill>
                  <a:effectLst/>
                  <a:uLnTx/>
                  <a:uFillTx/>
                  <a:latin typeface="Halvar Eng Lt" pitchFamily="2" charset="0"/>
                  <a:ea typeface="+mn-ea"/>
                  <a:cs typeface="+mn-cs"/>
                </a:rPr>
                <a:t>s</a:t>
              </a:r>
            </a:p>
          </p:txBody>
        </p:sp>
      </p:grpSp>
      <p:cxnSp>
        <p:nvCxnSpPr>
          <p:cNvPr id="57" name="Straight Connector 56">
            <a:extLst>
              <a:ext uri="{FF2B5EF4-FFF2-40B4-BE49-F238E27FC236}">
                <a16:creationId xmlns:a16="http://schemas.microsoft.com/office/drawing/2014/main" id="{07F62E66-A414-5F4A-BB3D-6FC028D55739}"/>
              </a:ext>
            </a:extLst>
          </p:cNvPr>
          <p:cNvCxnSpPr>
            <a:cxnSpLocks/>
          </p:cNvCxnSpPr>
          <p:nvPr/>
        </p:nvCxnSpPr>
        <p:spPr>
          <a:xfrm>
            <a:off x="5534591" y="6325800"/>
            <a:ext cx="0" cy="540000"/>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70" name="TextBox 69">
            <a:extLst>
              <a:ext uri="{FF2B5EF4-FFF2-40B4-BE49-F238E27FC236}">
                <a16:creationId xmlns:a16="http://schemas.microsoft.com/office/drawing/2014/main" id="{84C719CB-FB2D-3648-9060-16D9A8DC1484}"/>
              </a:ext>
            </a:extLst>
          </p:cNvPr>
          <p:cNvSpPr txBox="1"/>
          <p:nvPr/>
        </p:nvSpPr>
        <p:spPr>
          <a:xfrm>
            <a:off x="6527782" y="531009"/>
            <a:ext cx="5741971" cy="584775"/>
          </a:xfrm>
          <a:prstGeom prst="rect">
            <a:avLst/>
          </a:prstGeom>
          <a:noFill/>
        </p:spPr>
        <p:txBody>
          <a:bodyPr wrap="square"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A77E"/>
                </a:solidFill>
                <a:effectLst/>
                <a:uLnTx/>
                <a:uFillTx/>
                <a:latin typeface="Unica 77 LL"/>
                <a:ea typeface="+mn-ea"/>
                <a:cs typeface="+mn-cs"/>
              </a:rPr>
              <a:t>Wake-up call: oil crisis </a:t>
            </a:r>
            <a:endParaRPr kumimoji="0" lang="da-DK" sz="1600" b="1" i="0" u="none" strike="noStrike" kern="1200" cap="none" spc="0" normalizeH="0" baseline="0" noProof="0">
              <a:ln>
                <a:noFill/>
              </a:ln>
              <a:solidFill>
                <a:srgbClr val="00A77E"/>
              </a:solidFill>
              <a:effectLst/>
              <a:uLnTx/>
              <a:uFillTx/>
              <a:latin typeface="Unica 77 L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4BC8"/>
                </a:solidFill>
                <a:effectLst/>
                <a:uLnTx/>
                <a:uFillTx/>
                <a:latin typeface="Unica 77 LL"/>
                <a:ea typeface="+mn-ea"/>
                <a:cs typeface="+mn-cs"/>
              </a:rPr>
              <a:t>Pollution and growing environmental awareness </a:t>
            </a:r>
            <a:endParaRPr kumimoji="0" lang="en-GB" sz="1600" b="1" i="0" u="none" strike="noStrike" kern="1200" cap="none" spc="0" normalizeH="0" baseline="0" noProof="0">
              <a:ln>
                <a:noFill/>
              </a:ln>
              <a:solidFill>
                <a:srgbClr val="004BC8"/>
              </a:solidFill>
              <a:effectLst/>
              <a:uLnTx/>
              <a:uFillTx/>
              <a:latin typeface="Unica_77LL-Regular"/>
              <a:ea typeface="+mn-ea"/>
              <a:cs typeface="+mn-cs"/>
            </a:endParaRPr>
          </a:p>
        </p:txBody>
      </p:sp>
      <p:sp>
        <p:nvSpPr>
          <p:cNvPr id="71" name="TextBox 70">
            <a:extLst>
              <a:ext uri="{FF2B5EF4-FFF2-40B4-BE49-F238E27FC236}">
                <a16:creationId xmlns:a16="http://schemas.microsoft.com/office/drawing/2014/main" id="{D4176F73-147F-5B4A-985C-6D50DE00379D}"/>
              </a:ext>
            </a:extLst>
          </p:cNvPr>
          <p:cNvSpPr txBox="1"/>
          <p:nvPr/>
        </p:nvSpPr>
        <p:spPr>
          <a:xfrm>
            <a:off x="6527782" y="1588023"/>
            <a:ext cx="5592683" cy="584775"/>
          </a:xfrm>
          <a:prstGeom prst="rect">
            <a:avLst/>
          </a:prstGeom>
          <a:noFill/>
        </p:spPr>
        <p:txBody>
          <a:bodyPr wrap="square"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A77E"/>
                </a:solidFill>
                <a:effectLst/>
                <a:uLnTx/>
                <a:uFillTx/>
                <a:latin typeface="Unica 77 LL"/>
                <a:ea typeface="+mn-ea"/>
              </a:rPr>
              <a:t>Energy diversification and energy efficiency steps</a:t>
            </a:r>
            <a:endParaRPr kumimoji="0" lang="en-GB" sz="1600" b="1" i="0" u="none" strike="noStrike" kern="1200" cap="none" spc="0" normalizeH="0" baseline="0" noProof="0">
              <a:ln>
                <a:noFill/>
              </a:ln>
              <a:solidFill>
                <a:srgbClr val="00A77E"/>
              </a:solidFill>
              <a:effectLst/>
              <a:uLnTx/>
              <a:uFillTx/>
              <a:latin typeface="Unica 77 LL" panose="020B0504010101010104" pitchFamily="34" charset="77"/>
              <a:ea typeface="+mn-ea"/>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4BC8"/>
                </a:solidFill>
                <a:effectLst/>
                <a:uLnTx/>
                <a:uFillTx/>
                <a:latin typeface="Unica 77 LL" panose="020B0504010101010104" pitchFamily="34" charset="77"/>
                <a:ea typeface="+mn-ea"/>
                <a:cs typeface="Unica 77 LL" panose="020B0504010101010104" pitchFamily="34" charset="77"/>
              </a:rPr>
              <a:t>Environmental regulatory action</a:t>
            </a:r>
            <a:r>
              <a:rPr kumimoji="0" lang="en-GB" sz="1600" b="1" i="0" u="none" strike="noStrike" kern="1200" cap="none" spc="0" normalizeH="0" baseline="0" noProof="0">
                <a:ln>
                  <a:noFill/>
                </a:ln>
                <a:solidFill>
                  <a:srgbClr val="004BC8"/>
                </a:solidFill>
                <a:effectLst/>
                <a:uLnTx/>
                <a:uFillTx/>
                <a:latin typeface="Unica 77 LL"/>
                <a:ea typeface="+mn-ea"/>
              </a:rPr>
              <a:t> </a:t>
            </a:r>
            <a:endParaRPr kumimoji="0" lang="en-GB" sz="1600" b="1" i="0" u="none" strike="noStrike" kern="1200" cap="none" spc="0" normalizeH="0" baseline="0" noProof="0">
              <a:ln>
                <a:noFill/>
              </a:ln>
              <a:solidFill>
                <a:srgbClr val="004BC8"/>
              </a:solidFill>
              <a:effectLst/>
              <a:uLnTx/>
              <a:uFillTx/>
              <a:latin typeface="Unica 77 LL" panose="020B0504010101010104" pitchFamily="34" charset="77"/>
              <a:ea typeface="+mn-ea"/>
            </a:endParaRPr>
          </a:p>
        </p:txBody>
      </p:sp>
      <p:sp>
        <p:nvSpPr>
          <p:cNvPr id="72" name="TextBox 71">
            <a:extLst>
              <a:ext uri="{FF2B5EF4-FFF2-40B4-BE49-F238E27FC236}">
                <a16:creationId xmlns:a16="http://schemas.microsoft.com/office/drawing/2014/main" id="{0416A43B-B736-B64B-A620-73202E6E9616}"/>
              </a:ext>
            </a:extLst>
          </p:cNvPr>
          <p:cNvSpPr txBox="1"/>
          <p:nvPr/>
        </p:nvSpPr>
        <p:spPr>
          <a:xfrm>
            <a:off x="6527783" y="2496758"/>
            <a:ext cx="5483242" cy="830997"/>
          </a:xfrm>
          <a:prstGeom prst="rect">
            <a:avLst/>
          </a:prstGeom>
          <a:noFill/>
        </p:spPr>
        <p:txBody>
          <a:bodyPr wrap="square"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A77E"/>
                </a:solidFill>
                <a:effectLst/>
                <a:uLnTx/>
                <a:uFillTx/>
                <a:latin typeface="Unica 77 LL"/>
                <a:ea typeface="+mn-ea"/>
                <a:cs typeface="+mn-cs"/>
              </a:rPr>
              <a:t>Energy self-sufficiency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4BC8"/>
                </a:solidFill>
                <a:effectLst/>
                <a:uLnTx/>
                <a:uFillTx/>
                <a:latin typeface="Unica 77 LL"/>
                <a:ea typeface="+mn-ea"/>
                <a:cs typeface="+mn-cs"/>
              </a:rPr>
              <a:t>Stricter environmental regulation and growing </a:t>
            </a:r>
            <a:br>
              <a:rPr kumimoji="0" lang="en-GB" sz="1600" b="1" i="0" u="none" strike="noStrike" kern="1200" cap="none" spc="0" normalizeH="0" baseline="0" noProof="0">
                <a:ln>
                  <a:noFill/>
                </a:ln>
                <a:solidFill>
                  <a:srgbClr val="004BC8"/>
                </a:solidFill>
                <a:effectLst/>
                <a:uLnTx/>
                <a:uFillTx/>
                <a:latin typeface="Unica 77 LL"/>
                <a:ea typeface="+mn-ea"/>
                <a:cs typeface="+mn-cs"/>
              </a:rPr>
            </a:br>
            <a:r>
              <a:rPr kumimoji="0" lang="en-GB" sz="1600" b="1" i="0" u="none" strike="noStrike" kern="1200" cap="none" spc="0" normalizeH="0" baseline="0" noProof="0">
                <a:ln>
                  <a:noFill/>
                </a:ln>
                <a:solidFill>
                  <a:srgbClr val="004BC8"/>
                </a:solidFill>
                <a:effectLst/>
                <a:uLnTx/>
                <a:uFillTx/>
                <a:latin typeface="Unica 77 LL"/>
                <a:ea typeface="+mn-ea"/>
                <a:cs typeface="+mn-cs"/>
              </a:rPr>
              <a:t>influence on EU policies</a:t>
            </a:r>
          </a:p>
        </p:txBody>
      </p:sp>
      <p:sp>
        <p:nvSpPr>
          <p:cNvPr id="73" name="TextBox 72">
            <a:extLst>
              <a:ext uri="{FF2B5EF4-FFF2-40B4-BE49-F238E27FC236}">
                <a16:creationId xmlns:a16="http://schemas.microsoft.com/office/drawing/2014/main" id="{77CB6BB6-E5A4-F247-A938-61A50A099E9A}"/>
              </a:ext>
            </a:extLst>
          </p:cNvPr>
          <p:cNvSpPr txBox="1"/>
          <p:nvPr/>
        </p:nvSpPr>
        <p:spPr>
          <a:xfrm>
            <a:off x="6527783" y="3685270"/>
            <a:ext cx="5592682" cy="584775"/>
          </a:xfrm>
          <a:prstGeom prst="rect">
            <a:avLst/>
          </a:prstGeom>
          <a:noFill/>
        </p:spPr>
        <p:txBody>
          <a:bodyPr wrap="square"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Scaling offshore wind energy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4BC8"/>
                </a:solidFill>
                <a:effectLst/>
                <a:uLnTx/>
                <a:uFillTx/>
                <a:latin typeface="Unica 77 LL"/>
                <a:ea typeface="+mn-ea"/>
                <a:cs typeface="+mn-cs"/>
              </a:rPr>
              <a:t>New paradigm: Considering waste as a resource</a:t>
            </a:r>
            <a:endParaRPr kumimoji="0" lang="en-GB" sz="16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endParaRPr>
          </a:p>
        </p:txBody>
      </p:sp>
      <p:sp>
        <p:nvSpPr>
          <p:cNvPr id="75" name="TextBox 74">
            <a:extLst>
              <a:ext uri="{FF2B5EF4-FFF2-40B4-BE49-F238E27FC236}">
                <a16:creationId xmlns:a16="http://schemas.microsoft.com/office/drawing/2014/main" id="{2274D547-DC2E-3840-ABC8-E8D4E3E0DE5E}"/>
              </a:ext>
            </a:extLst>
          </p:cNvPr>
          <p:cNvSpPr txBox="1"/>
          <p:nvPr/>
        </p:nvSpPr>
        <p:spPr>
          <a:xfrm>
            <a:off x="6527782" y="4759061"/>
            <a:ext cx="5592680" cy="584775"/>
          </a:xfrm>
          <a:prstGeom prst="rect">
            <a:avLst/>
          </a:prstGeom>
          <a:noFill/>
        </p:spPr>
        <p:txBody>
          <a:bodyPr wrap="square"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Net-zero vision 2045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4BC8"/>
                </a:solidFill>
                <a:effectLst/>
                <a:uLnTx/>
                <a:uFillTx/>
                <a:latin typeface="Unica 77 LL"/>
                <a:ea typeface="+mn-ea"/>
                <a:cs typeface="+mn-cs"/>
              </a:rPr>
              <a:t>Extreme weather events lead to climate adaptation</a:t>
            </a:r>
            <a:endParaRPr kumimoji="0" lang="en-GB" sz="16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endParaRPr>
          </a:p>
        </p:txBody>
      </p:sp>
      <p:sp>
        <p:nvSpPr>
          <p:cNvPr id="76" name="TextBox 75">
            <a:extLst>
              <a:ext uri="{FF2B5EF4-FFF2-40B4-BE49-F238E27FC236}">
                <a16:creationId xmlns:a16="http://schemas.microsoft.com/office/drawing/2014/main" id="{EBC3368D-1FC0-7346-A9C7-A9CC24B7D84C}"/>
              </a:ext>
            </a:extLst>
          </p:cNvPr>
          <p:cNvSpPr txBox="1"/>
          <p:nvPr/>
        </p:nvSpPr>
        <p:spPr>
          <a:xfrm>
            <a:off x="6527783" y="5805865"/>
            <a:ext cx="5485150" cy="830997"/>
          </a:xfrm>
          <a:prstGeom prst="rect">
            <a:avLst/>
          </a:prstGeom>
          <a:noFill/>
        </p:spPr>
        <p:txBody>
          <a:bodyPr wrap="square"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Bold climate targets,</a:t>
            </a:r>
            <a:r>
              <a:rPr kumimoji="0" lang="en-GB" sz="1600" b="1" i="0" u="none" strike="noStrike" kern="1200" cap="none" spc="0" normalizeH="0" noProof="0">
                <a:ln>
                  <a:noFill/>
                </a:ln>
                <a:solidFill>
                  <a:srgbClr val="00A77E"/>
                </a:solidFill>
                <a:effectLst/>
                <a:uLnTx/>
                <a:uFillTx/>
                <a:latin typeface="Unica 77 LL" panose="020B0504010101010104" pitchFamily="34" charset="77"/>
                <a:ea typeface="+mn-ea"/>
                <a:cs typeface="+mn-cs"/>
              </a:rPr>
              <a:t> </a:t>
            </a:r>
            <a:r>
              <a:rPr kumimoji="0" lang="en-GB" sz="16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global action and R&amp;D leadership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4BC8"/>
                </a:solidFill>
                <a:effectLst/>
                <a:uLnTx/>
                <a:uFillTx/>
                <a:latin typeface="Unica 77 LL"/>
                <a:ea typeface="+mn-ea"/>
                <a:cs typeface="+mn-cs"/>
              </a:rPr>
              <a:t>Moving towards a circular economy</a:t>
            </a:r>
            <a:endParaRPr kumimoji="0" lang="en-GB" sz="16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a:ln>
                <a:noFill/>
              </a:ln>
              <a:solidFill>
                <a:srgbClr val="00A77E">
                  <a:lumMod val="50000"/>
                </a:srgbClr>
              </a:solidFill>
              <a:effectLst/>
              <a:uLnTx/>
              <a:uFillTx/>
              <a:latin typeface="Unica 77 LL" panose="020B0504010101010104" pitchFamily="34" charset="77"/>
              <a:ea typeface="+mn-ea"/>
              <a:cs typeface="+mn-cs"/>
            </a:endParaRPr>
          </a:p>
        </p:txBody>
      </p:sp>
      <p:pic>
        <p:nvPicPr>
          <p:cNvPr id="8" name="Pil" descr="Caret Right outline">
            <a:extLst>
              <a:ext uri="{FF2B5EF4-FFF2-40B4-BE49-F238E27FC236}">
                <a16:creationId xmlns:a16="http://schemas.microsoft.com/office/drawing/2014/main" id="{CCA0EDC5-D7A5-DF4E-B6BB-F60E7C03CAA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73793" y="563055"/>
            <a:ext cx="510665" cy="510665"/>
          </a:xfrm>
          <a:prstGeom prst="rect">
            <a:avLst/>
          </a:prstGeom>
        </p:spPr>
      </p:pic>
      <p:pic>
        <p:nvPicPr>
          <p:cNvPr id="68" name="Pil" descr="Caret Right outline">
            <a:extLst>
              <a:ext uri="{FF2B5EF4-FFF2-40B4-BE49-F238E27FC236}">
                <a16:creationId xmlns:a16="http://schemas.microsoft.com/office/drawing/2014/main" id="{A0F19701-07E4-9D45-B42A-992626DB4A6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73793" y="1602584"/>
            <a:ext cx="510665" cy="510665"/>
          </a:xfrm>
          <a:prstGeom prst="rect">
            <a:avLst/>
          </a:prstGeom>
        </p:spPr>
      </p:pic>
      <p:pic>
        <p:nvPicPr>
          <p:cNvPr id="74" name="Pil" descr="Caret Right outline">
            <a:extLst>
              <a:ext uri="{FF2B5EF4-FFF2-40B4-BE49-F238E27FC236}">
                <a16:creationId xmlns:a16="http://schemas.microsoft.com/office/drawing/2014/main" id="{AB18DA90-DE4D-0649-8EA4-E24B381F415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73793" y="2690239"/>
            <a:ext cx="510665" cy="510665"/>
          </a:xfrm>
          <a:prstGeom prst="rect">
            <a:avLst/>
          </a:prstGeom>
        </p:spPr>
      </p:pic>
      <p:pic>
        <p:nvPicPr>
          <p:cNvPr id="77" name="Pil" descr="Caret Right outline">
            <a:extLst>
              <a:ext uri="{FF2B5EF4-FFF2-40B4-BE49-F238E27FC236}">
                <a16:creationId xmlns:a16="http://schemas.microsoft.com/office/drawing/2014/main" id="{4D9ADE46-2E27-3F4B-8105-0DC96F2AFB1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73793" y="3758643"/>
            <a:ext cx="510665" cy="510665"/>
          </a:xfrm>
          <a:prstGeom prst="rect">
            <a:avLst/>
          </a:prstGeom>
        </p:spPr>
      </p:pic>
      <p:pic>
        <p:nvPicPr>
          <p:cNvPr id="78" name="Pil" descr="Caret Right outline">
            <a:extLst>
              <a:ext uri="{FF2B5EF4-FFF2-40B4-BE49-F238E27FC236}">
                <a16:creationId xmlns:a16="http://schemas.microsoft.com/office/drawing/2014/main" id="{6BE5BCB9-DB66-5445-AD58-CBE7C99DFB5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73793" y="4788546"/>
            <a:ext cx="510665" cy="510665"/>
          </a:xfrm>
          <a:prstGeom prst="rect">
            <a:avLst/>
          </a:prstGeom>
        </p:spPr>
      </p:pic>
      <p:pic>
        <p:nvPicPr>
          <p:cNvPr id="79" name="Pil" descr="Caret Right outline">
            <a:extLst>
              <a:ext uri="{FF2B5EF4-FFF2-40B4-BE49-F238E27FC236}">
                <a16:creationId xmlns:a16="http://schemas.microsoft.com/office/drawing/2014/main" id="{5556DB92-EF25-8F40-BFCF-3B2ADCC1C8A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73793" y="5866576"/>
            <a:ext cx="510665" cy="510665"/>
          </a:xfrm>
          <a:prstGeom prst="rect">
            <a:avLst/>
          </a:prstGeom>
        </p:spPr>
      </p:pic>
      <p:pic>
        <p:nvPicPr>
          <p:cNvPr id="2" name="Picture 1">
            <a:extLst>
              <a:ext uri="{FF2B5EF4-FFF2-40B4-BE49-F238E27FC236}">
                <a16:creationId xmlns:a16="http://schemas.microsoft.com/office/drawing/2014/main" id="{3369A178-84A3-EB18-B5B3-1FCD12D78072}"/>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179065" y="179388"/>
            <a:ext cx="2026227" cy="2026227"/>
          </a:xfrm>
          <a:prstGeom prst="rect">
            <a:avLst/>
          </a:prstGeom>
          <a:effectLst/>
        </p:spPr>
      </p:pic>
      <p:pic>
        <p:nvPicPr>
          <p:cNvPr id="4" name="Billede 3" descr="Et billede, der indeholder udendørs, sky, landskab, vand&#10;&#10;Automatisk genereret beskrivelse">
            <a:extLst>
              <a:ext uri="{FF2B5EF4-FFF2-40B4-BE49-F238E27FC236}">
                <a16:creationId xmlns:a16="http://schemas.microsoft.com/office/drawing/2014/main" id="{E576830E-1326-09EB-76A8-849A79BDAA04}"/>
              </a:ext>
            </a:extLst>
          </p:cNvPr>
          <p:cNvPicPr>
            <a:picLocks noChangeAspect="1"/>
          </p:cNvPicPr>
          <p:nvPr/>
        </p:nvPicPr>
        <p:blipFill rotWithShape="1">
          <a:blip r:embed="rId9">
            <a:extLst>
              <a:ext uri="{28A0092B-C50C-407E-A947-70E740481C1C}">
                <a14:useLocalDpi xmlns:a14="http://schemas.microsoft.com/office/drawing/2010/main" val="0"/>
              </a:ext>
            </a:extLst>
          </a:blip>
          <a:srcRect l="21900" t="-332" r="21900" b="332"/>
          <a:stretch/>
        </p:blipFill>
        <p:spPr>
          <a:xfrm>
            <a:off x="2395658" y="4644057"/>
            <a:ext cx="2026223" cy="2026228"/>
          </a:xfrm>
          <a:prstGeom prst="rect">
            <a:avLst/>
          </a:prstGeom>
        </p:spPr>
      </p:pic>
    </p:spTree>
    <p:extLst>
      <p:ext uri="{BB962C8B-B14F-4D97-AF65-F5344CB8AC3E}">
        <p14:creationId xmlns:p14="http://schemas.microsoft.com/office/powerpoint/2010/main" val="285184662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4"/>
                                        </p:tgtEl>
                                        <p:attrNameLst>
                                          <p:attrName>style.visibility</p:attrName>
                                        </p:attrNameLst>
                                      </p:cBhvr>
                                      <p:to>
                                        <p:strVal val="visible"/>
                                      </p:to>
                                    </p:set>
                                  </p:childTnLst>
                                </p:cTn>
                              </p:par>
                            </p:childTnLst>
                          </p:cTn>
                        </p:par>
                        <p:par>
                          <p:cTn id="9" fill="hold">
                            <p:stCondLst>
                              <p:cond delay="0"/>
                            </p:stCondLst>
                            <p:childTnLst>
                              <p:par>
                                <p:cTn id="10" presetID="1" presetClass="entr" presetSubtype="0" fill="hold" nodeType="afterEffect">
                                  <p:stCondLst>
                                    <p:cond delay="0"/>
                                  </p:stCondLst>
                                  <p:childTnLst>
                                    <p:set>
                                      <p:cBhvr>
                                        <p:cTn id="11" dur="1" fill="hold">
                                          <p:stCondLst>
                                            <p:cond delay="0"/>
                                          </p:stCondLst>
                                        </p:cTn>
                                        <p:tgtEl>
                                          <p:spTgt spid="37"/>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8"/>
                                        </p:tgtEl>
                                        <p:attrNameLst>
                                          <p:attrName>style.visibility</p:attrName>
                                        </p:attrNameLst>
                                      </p:cBhvr>
                                      <p:to>
                                        <p:strVal val="visible"/>
                                      </p:to>
                                    </p:set>
                                  </p:childTnLst>
                                </p:cTn>
                              </p:par>
                            </p:childTnLst>
                          </p:cTn>
                        </p:par>
                        <p:par>
                          <p:cTn id="14" fill="hold">
                            <p:stCondLst>
                              <p:cond delay="0"/>
                            </p:stCondLst>
                            <p:childTnLst>
                              <p:par>
                                <p:cTn id="15" presetID="1" presetClass="entr" presetSubtype="0" fill="hold" nodeType="afterEffect">
                                  <p:stCondLst>
                                    <p:cond delay="0"/>
                                  </p:stCondLst>
                                  <p:childTnLst>
                                    <p:set>
                                      <p:cBhvr>
                                        <p:cTn id="16" dur="1" fill="hold">
                                          <p:stCondLst>
                                            <p:cond delay="0"/>
                                          </p:stCondLst>
                                        </p:cTn>
                                        <p:tgtEl>
                                          <p:spTgt spid="4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22" presetClass="entr" presetSubtype="1" fill="hold" nodeType="with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wipe(up)">
                                      <p:cBhvr>
                                        <p:cTn id="21" dur="500"/>
                                        <p:tgtEl>
                                          <p:spTgt spid="20"/>
                                        </p:tgtEl>
                                      </p:cBhvr>
                                    </p:animEffect>
                                  </p:childTnLst>
                                </p:cTn>
                              </p:par>
                              <p:par>
                                <p:cTn id="22" presetID="22" presetClass="entr" presetSubtype="8" fill="hold"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wipe(left)">
                                      <p:cBhvr>
                                        <p:cTn id="24" dur="500"/>
                                        <p:tgtEl>
                                          <p:spTgt spid="8"/>
                                        </p:tgtEl>
                                      </p:cBhvr>
                                    </p:animEffect>
                                  </p:childTnLst>
                                </p:cTn>
                              </p:par>
                              <p:par>
                                <p:cTn id="25" presetID="22" presetClass="entr" presetSubtype="8" fill="hold" grpId="0" nodeType="withEffect">
                                  <p:stCondLst>
                                    <p:cond delay="200"/>
                                  </p:stCondLst>
                                  <p:childTnLst>
                                    <p:set>
                                      <p:cBhvr>
                                        <p:cTn id="26" dur="1" fill="hold">
                                          <p:stCondLst>
                                            <p:cond delay="0"/>
                                          </p:stCondLst>
                                        </p:cTn>
                                        <p:tgtEl>
                                          <p:spTgt spid="70"/>
                                        </p:tgtEl>
                                        <p:attrNameLst>
                                          <p:attrName>style.visibility</p:attrName>
                                        </p:attrNameLst>
                                      </p:cBhvr>
                                      <p:to>
                                        <p:strVal val="visible"/>
                                      </p:to>
                                    </p:set>
                                    <p:animEffect transition="in" filter="wipe(left)">
                                      <p:cBhvr>
                                        <p:cTn id="27" dur="500"/>
                                        <p:tgtEl>
                                          <p:spTgt spid="70"/>
                                        </p:tgtEl>
                                      </p:cBhvr>
                                    </p:animEffect>
                                  </p:childTnLst>
                                </p:cTn>
                              </p:par>
                              <p:par>
                                <p:cTn id="28" presetID="22" presetClass="entr" presetSubtype="1" fill="hold" nodeType="withEffect">
                                  <p:stCondLst>
                                    <p:cond delay="400"/>
                                  </p:stCondLst>
                                  <p:childTnLst>
                                    <p:set>
                                      <p:cBhvr>
                                        <p:cTn id="29" dur="1" fill="hold">
                                          <p:stCondLst>
                                            <p:cond delay="0"/>
                                          </p:stCondLst>
                                        </p:cTn>
                                        <p:tgtEl>
                                          <p:spTgt spid="42"/>
                                        </p:tgtEl>
                                        <p:attrNameLst>
                                          <p:attrName>style.visibility</p:attrName>
                                        </p:attrNameLst>
                                      </p:cBhvr>
                                      <p:to>
                                        <p:strVal val="visible"/>
                                      </p:to>
                                    </p:set>
                                    <p:animEffect transition="in" filter="wipe(up)">
                                      <p:cBhvr>
                                        <p:cTn id="30" dur="500"/>
                                        <p:tgtEl>
                                          <p:spTgt spid="42"/>
                                        </p:tgtEl>
                                      </p:cBhvr>
                                    </p:animEffect>
                                  </p:childTnLst>
                                </p:cTn>
                              </p:par>
                              <p:par>
                                <p:cTn id="31" presetID="22" presetClass="entr" presetSubtype="8" fill="hold" nodeType="withEffect">
                                  <p:stCondLst>
                                    <p:cond delay="400"/>
                                  </p:stCondLst>
                                  <p:childTnLst>
                                    <p:set>
                                      <p:cBhvr>
                                        <p:cTn id="32" dur="1" fill="hold">
                                          <p:stCondLst>
                                            <p:cond delay="0"/>
                                          </p:stCondLst>
                                        </p:cTn>
                                        <p:tgtEl>
                                          <p:spTgt spid="68"/>
                                        </p:tgtEl>
                                        <p:attrNameLst>
                                          <p:attrName>style.visibility</p:attrName>
                                        </p:attrNameLst>
                                      </p:cBhvr>
                                      <p:to>
                                        <p:strVal val="visible"/>
                                      </p:to>
                                    </p:set>
                                    <p:animEffect transition="in" filter="wipe(left)">
                                      <p:cBhvr>
                                        <p:cTn id="33" dur="500"/>
                                        <p:tgtEl>
                                          <p:spTgt spid="68"/>
                                        </p:tgtEl>
                                      </p:cBhvr>
                                    </p:animEffect>
                                  </p:childTnLst>
                                </p:cTn>
                              </p:par>
                              <p:par>
                                <p:cTn id="34" presetID="22" presetClass="entr" presetSubtype="8" fill="hold" grpId="0" nodeType="withEffect">
                                  <p:stCondLst>
                                    <p:cond delay="600"/>
                                  </p:stCondLst>
                                  <p:childTnLst>
                                    <p:set>
                                      <p:cBhvr>
                                        <p:cTn id="35" dur="1" fill="hold">
                                          <p:stCondLst>
                                            <p:cond delay="0"/>
                                          </p:stCondLst>
                                        </p:cTn>
                                        <p:tgtEl>
                                          <p:spTgt spid="71"/>
                                        </p:tgtEl>
                                        <p:attrNameLst>
                                          <p:attrName>style.visibility</p:attrName>
                                        </p:attrNameLst>
                                      </p:cBhvr>
                                      <p:to>
                                        <p:strVal val="visible"/>
                                      </p:to>
                                    </p:set>
                                    <p:animEffect transition="in" filter="wipe(left)">
                                      <p:cBhvr>
                                        <p:cTn id="36" dur="500"/>
                                        <p:tgtEl>
                                          <p:spTgt spid="71"/>
                                        </p:tgtEl>
                                      </p:cBhvr>
                                    </p:animEffect>
                                  </p:childTnLst>
                                </p:cTn>
                              </p:par>
                              <p:par>
                                <p:cTn id="37" presetID="22" presetClass="entr" presetSubtype="1" fill="hold" nodeType="withEffect">
                                  <p:stCondLst>
                                    <p:cond delay="800"/>
                                  </p:stCondLst>
                                  <p:childTnLst>
                                    <p:set>
                                      <p:cBhvr>
                                        <p:cTn id="38" dur="1" fill="hold">
                                          <p:stCondLst>
                                            <p:cond delay="0"/>
                                          </p:stCondLst>
                                        </p:cTn>
                                        <p:tgtEl>
                                          <p:spTgt spid="45"/>
                                        </p:tgtEl>
                                        <p:attrNameLst>
                                          <p:attrName>style.visibility</p:attrName>
                                        </p:attrNameLst>
                                      </p:cBhvr>
                                      <p:to>
                                        <p:strVal val="visible"/>
                                      </p:to>
                                    </p:set>
                                    <p:animEffect transition="in" filter="wipe(up)">
                                      <p:cBhvr>
                                        <p:cTn id="39" dur="500"/>
                                        <p:tgtEl>
                                          <p:spTgt spid="45"/>
                                        </p:tgtEl>
                                      </p:cBhvr>
                                    </p:animEffect>
                                  </p:childTnLst>
                                </p:cTn>
                              </p:par>
                              <p:par>
                                <p:cTn id="40" presetID="22" presetClass="entr" presetSubtype="8" fill="hold" nodeType="withEffect">
                                  <p:stCondLst>
                                    <p:cond delay="800"/>
                                  </p:stCondLst>
                                  <p:childTnLst>
                                    <p:set>
                                      <p:cBhvr>
                                        <p:cTn id="41" dur="1" fill="hold">
                                          <p:stCondLst>
                                            <p:cond delay="0"/>
                                          </p:stCondLst>
                                        </p:cTn>
                                        <p:tgtEl>
                                          <p:spTgt spid="74"/>
                                        </p:tgtEl>
                                        <p:attrNameLst>
                                          <p:attrName>style.visibility</p:attrName>
                                        </p:attrNameLst>
                                      </p:cBhvr>
                                      <p:to>
                                        <p:strVal val="visible"/>
                                      </p:to>
                                    </p:set>
                                    <p:animEffect transition="in" filter="wipe(left)">
                                      <p:cBhvr>
                                        <p:cTn id="42" dur="500"/>
                                        <p:tgtEl>
                                          <p:spTgt spid="74"/>
                                        </p:tgtEl>
                                      </p:cBhvr>
                                    </p:animEffect>
                                  </p:childTnLst>
                                </p:cTn>
                              </p:par>
                              <p:par>
                                <p:cTn id="43" presetID="22" presetClass="entr" presetSubtype="8" fill="hold" grpId="0" nodeType="withEffect">
                                  <p:stCondLst>
                                    <p:cond delay="1000"/>
                                  </p:stCondLst>
                                  <p:childTnLst>
                                    <p:set>
                                      <p:cBhvr>
                                        <p:cTn id="44" dur="1" fill="hold">
                                          <p:stCondLst>
                                            <p:cond delay="0"/>
                                          </p:stCondLst>
                                        </p:cTn>
                                        <p:tgtEl>
                                          <p:spTgt spid="72"/>
                                        </p:tgtEl>
                                        <p:attrNameLst>
                                          <p:attrName>style.visibility</p:attrName>
                                        </p:attrNameLst>
                                      </p:cBhvr>
                                      <p:to>
                                        <p:strVal val="visible"/>
                                      </p:to>
                                    </p:set>
                                    <p:animEffect transition="in" filter="wipe(left)">
                                      <p:cBhvr>
                                        <p:cTn id="45" dur="500"/>
                                        <p:tgtEl>
                                          <p:spTgt spid="72"/>
                                        </p:tgtEl>
                                      </p:cBhvr>
                                    </p:animEffect>
                                  </p:childTnLst>
                                </p:cTn>
                              </p:par>
                              <p:par>
                                <p:cTn id="46" presetID="22" presetClass="entr" presetSubtype="1" fill="hold" nodeType="withEffect">
                                  <p:stCondLst>
                                    <p:cond delay="1200"/>
                                  </p:stCondLst>
                                  <p:childTnLst>
                                    <p:set>
                                      <p:cBhvr>
                                        <p:cTn id="47" dur="1" fill="hold">
                                          <p:stCondLst>
                                            <p:cond delay="0"/>
                                          </p:stCondLst>
                                        </p:cTn>
                                        <p:tgtEl>
                                          <p:spTgt spid="48"/>
                                        </p:tgtEl>
                                        <p:attrNameLst>
                                          <p:attrName>style.visibility</p:attrName>
                                        </p:attrNameLst>
                                      </p:cBhvr>
                                      <p:to>
                                        <p:strVal val="visible"/>
                                      </p:to>
                                    </p:set>
                                    <p:animEffect transition="in" filter="wipe(up)">
                                      <p:cBhvr>
                                        <p:cTn id="48" dur="500"/>
                                        <p:tgtEl>
                                          <p:spTgt spid="48"/>
                                        </p:tgtEl>
                                      </p:cBhvr>
                                    </p:animEffect>
                                  </p:childTnLst>
                                </p:cTn>
                              </p:par>
                              <p:par>
                                <p:cTn id="49" presetID="22" presetClass="entr" presetSubtype="8" fill="hold" nodeType="withEffect">
                                  <p:stCondLst>
                                    <p:cond delay="1200"/>
                                  </p:stCondLst>
                                  <p:childTnLst>
                                    <p:set>
                                      <p:cBhvr>
                                        <p:cTn id="50" dur="1" fill="hold">
                                          <p:stCondLst>
                                            <p:cond delay="0"/>
                                          </p:stCondLst>
                                        </p:cTn>
                                        <p:tgtEl>
                                          <p:spTgt spid="77"/>
                                        </p:tgtEl>
                                        <p:attrNameLst>
                                          <p:attrName>style.visibility</p:attrName>
                                        </p:attrNameLst>
                                      </p:cBhvr>
                                      <p:to>
                                        <p:strVal val="visible"/>
                                      </p:to>
                                    </p:set>
                                    <p:animEffect transition="in" filter="wipe(left)">
                                      <p:cBhvr>
                                        <p:cTn id="51" dur="500"/>
                                        <p:tgtEl>
                                          <p:spTgt spid="77"/>
                                        </p:tgtEl>
                                      </p:cBhvr>
                                    </p:animEffect>
                                  </p:childTnLst>
                                </p:cTn>
                              </p:par>
                              <p:par>
                                <p:cTn id="52" presetID="22" presetClass="entr" presetSubtype="8" fill="hold" grpId="0" nodeType="withEffect">
                                  <p:stCondLst>
                                    <p:cond delay="1400"/>
                                  </p:stCondLst>
                                  <p:childTnLst>
                                    <p:set>
                                      <p:cBhvr>
                                        <p:cTn id="53" dur="1" fill="hold">
                                          <p:stCondLst>
                                            <p:cond delay="0"/>
                                          </p:stCondLst>
                                        </p:cTn>
                                        <p:tgtEl>
                                          <p:spTgt spid="73"/>
                                        </p:tgtEl>
                                        <p:attrNameLst>
                                          <p:attrName>style.visibility</p:attrName>
                                        </p:attrNameLst>
                                      </p:cBhvr>
                                      <p:to>
                                        <p:strVal val="visible"/>
                                      </p:to>
                                    </p:set>
                                    <p:animEffect transition="in" filter="wipe(left)">
                                      <p:cBhvr>
                                        <p:cTn id="54" dur="500"/>
                                        <p:tgtEl>
                                          <p:spTgt spid="73"/>
                                        </p:tgtEl>
                                      </p:cBhvr>
                                    </p:animEffect>
                                  </p:childTnLst>
                                </p:cTn>
                              </p:par>
                              <p:par>
                                <p:cTn id="55" presetID="22" presetClass="entr" presetSubtype="1" fill="hold" nodeType="withEffect">
                                  <p:stCondLst>
                                    <p:cond delay="1600"/>
                                  </p:stCondLst>
                                  <p:childTnLst>
                                    <p:set>
                                      <p:cBhvr>
                                        <p:cTn id="56" dur="1" fill="hold">
                                          <p:stCondLst>
                                            <p:cond delay="0"/>
                                          </p:stCondLst>
                                        </p:cTn>
                                        <p:tgtEl>
                                          <p:spTgt spid="51"/>
                                        </p:tgtEl>
                                        <p:attrNameLst>
                                          <p:attrName>style.visibility</p:attrName>
                                        </p:attrNameLst>
                                      </p:cBhvr>
                                      <p:to>
                                        <p:strVal val="visible"/>
                                      </p:to>
                                    </p:set>
                                    <p:animEffect transition="in" filter="wipe(up)">
                                      <p:cBhvr>
                                        <p:cTn id="57" dur="500"/>
                                        <p:tgtEl>
                                          <p:spTgt spid="51"/>
                                        </p:tgtEl>
                                      </p:cBhvr>
                                    </p:animEffect>
                                  </p:childTnLst>
                                </p:cTn>
                              </p:par>
                              <p:par>
                                <p:cTn id="58" presetID="22" presetClass="entr" presetSubtype="8" fill="hold" nodeType="withEffect">
                                  <p:stCondLst>
                                    <p:cond delay="1600"/>
                                  </p:stCondLst>
                                  <p:childTnLst>
                                    <p:set>
                                      <p:cBhvr>
                                        <p:cTn id="59" dur="1" fill="hold">
                                          <p:stCondLst>
                                            <p:cond delay="0"/>
                                          </p:stCondLst>
                                        </p:cTn>
                                        <p:tgtEl>
                                          <p:spTgt spid="78"/>
                                        </p:tgtEl>
                                        <p:attrNameLst>
                                          <p:attrName>style.visibility</p:attrName>
                                        </p:attrNameLst>
                                      </p:cBhvr>
                                      <p:to>
                                        <p:strVal val="visible"/>
                                      </p:to>
                                    </p:set>
                                    <p:animEffect transition="in" filter="wipe(left)">
                                      <p:cBhvr>
                                        <p:cTn id="60" dur="500"/>
                                        <p:tgtEl>
                                          <p:spTgt spid="78"/>
                                        </p:tgtEl>
                                      </p:cBhvr>
                                    </p:animEffect>
                                  </p:childTnLst>
                                </p:cTn>
                              </p:par>
                              <p:par>
                                <p:cTn id="61" presetID="22" presetClass="entr" presetSubtype="8" fill="hold" grpId="0" nodeType="withEffect">
                                  <p:stCondLst>
                                    <p:cond delay="1800"/>
                                  </p:stCondLst>
                                  <p:childTnLst>
                                    <p:set>
                                      <p:cBhvr>
                                        <p:cTn id="62" dur="1" fill="hold">
                                          <p:stCondLst>
                                            <p:cond delay="0"/>
                                          </p:stCondLst>
                                        </p:cTn>
                                        <p:tgtEl>
                                          <p:spTgt spid="75"/>
                                        </p:tgtEl>
                                        <p:attrNameLst>
                                          <p:attrName>style.visibility</p:attrName>
                                        </p:attrNameLst>
                                      </p:cBhvr>
                                      <p:to>
                                        <p:strVal val="visible"/>
                                      </p:to>
                                    </p:set>
                                    <p:animEffect transition="in" filter="wipe(left)">
                                      <p:cBhvr>
                                        <p:cTn id="63" dur="500"/>
                                        <p:tgtEl>
                                          <p:spTgt spid="75"/>
                                        </p:tgtEl>
                                      </p:cBhvr>
                                    </p:animEffect>
                                  </p:childTnLst>
                                </p:cTn>
                              </p:par>
                              <p:par>
                                <p:cTn id="64" presetID="22" presetClass="entr" presetSubtype="1" fill="hold" nodeType="withEffect">
                                  <p:stCondLst>
                                    <p:cond delay="2000"/>
                                  </p:stCondLst>
                                  <p:childTnLst>
                                    <p:set>
                                      <p:cBhvr>
                                        <p:cTn id="65" dur="1" fill="hold">
                                          <p:stCondLst>
                                            <p:cond delay="0"/>
                                          </p:stCondLst>
                                        </p:cTn>
                                        <p:tgtEl>
                                          <p:spTgt spid="54"/>
                                        </p:tgtEl>
                                        <p:attrNameLst>
                                          <p:attrName>style.visibility</p:attrName>
                                        </p:attrNameLst>
                                      </p:cBhvr>
                                      <p:to>
                                        <p:strVal val="visible"/>
                                      </p:to>
                                    </p:set>
                                    <p:animEffect transition="in" filter="wipe(up)">
                                      <p:cBhvr>
                                        <p:cTn id="66" dur="500"/>
                                        <p:tgtEl>
                                          <p:spTgt spid="54"/>
                                        </p:tgtEl>
                                      </p:cBhvr>
                                    </p:animEffect>
                                  </p:childTnLst>
                                </p:cTn>
                              </p:par>
                              <p:par>
                                <p:cTn id="67" presetID="22" presetClass="entr" presetSubtype="8" fill="hold" nodeType="withEffect">
                                  <p:stCondLst>
                                    <p:cond delay="2000"/>
                                  </p:stCondLst>
                                  <p:childTnLst>
                                    <p:set>
                                      <p:cBhvr>
                                        <p:cTn id="68" dur="1" fill="hold">
                                          <p:stCondLst>
                                            <p:cond delay="0"/>
                                          </p:stCondLst>
                                        </p:cTn>
                                        <p:tgtEl>
                                          <p:spTgt spid="79"/>
                                        </p:tgtEl>
                                        <p:attrNameLst>
                                          <p:attrName>style.visibility</p:attrName>
                                        </p:attrNameLst>
                                      </p:cBhvr>
                                      <p:to>
                                        <p:strVal val="visible"/>
                                      </p:to>
                                    </p:set>
                                    <p:animEffect transition="in" filter="wipe(left)">
                                      <p:cBhvr>
                                        <p:cTn id="69" dur="500"/>
                                        <p:tgtEl>
                                          <p:spTgt spid="79"/>
                                        </p:tgtEl>
                                      </p:cBhvr>
                                    </p:animEffect>
                                  </p:childTnLst>
                                </p:cTn>
                              </p:par>
                              <p:par>
                                <p:cTn id="70" presetID="22" presetClass="entr" presetSubtype="1" fill="hold" nodeType="withEffect">
                                  <p:stCondLst>
                                    <p:cond delay="2000"/>
                                  </p:stCondLst>
                                  <p:childTnLst>
                                    <p:set>
                                      <p:cBhvr>
                                        <p:cTn id="71" dur="1" fill="hold">
                                          <p:stCondLst>
                                            <p:cond delay="0"/>
                                          </p:stCondLst>
                                        </p:cTn>
                                        <p:tgtEl>
                                          <p:spTgt spid="57"/>
                                        </p:tgtEl>
                                        <p:attrNameLst>
                                          <p:attrName>style.visibility</p:attrName>
                                        </p:attrNameLst>
                                      </p:cBhvr>
                                      <p:to>
                                        <p:strVal val="visible"/>
                                      </p:to>
                                    </p:set>
                                    <p:animEffect transition="in" filter="wipe(up)">
                                      <p:cBhvr>
                                        <p:cTn id="72" dur="500"/>
                                        <p:tgtEl>
                                          <p:spTgt spid="57"/>
                                        </p:tgtEl>
                                      </p:cBhvr>
                                    </p:animEffect>
                                  </p:childTnLst>
                                </p:cTn>
                              </p:par>
                              <p:par>
                                <p:cTn id="73" presetID="22" presetClass="entr" presetSubtype="8" fill="hold" grpId="0" nodeType="withEffect">
                                  <p:stCondLst>
                                    <p:cond delay="2200"/>
                                  </p:stCondLst>
                                  <p:childTnLst>
                                    <p:set>
                                      <p:cBhvr>
                                        <p:cTn id="74" dur="1" fill="hold">
                                          <p:stCondLst>
                                            <p:cond delay="0"/>
                                          </p:stCondLst>
                                        </p:cTn>
                                        <p:tgtEl>
                                          <p:spTgt spid="76"/>
                                        </p:tgtEl>
                                        <p:attrNameLst>
                                          <p:attrName>style.visibility</p:attrName>
                                        </p:attrNameLst>
                                      </p:cBhvr>
                                      <p:to>
                                        <p:strVal val="visible"/>
                                      </p:to>
                                    </p:set>
                                    <p:animEffect transition="in" filter="wipe(left)">
                                      <p:cBhvr>
                                        <p:cTn id="75" dur="500"/>
                                        <p:tgtEl>
                                          <p:spTgt spid="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1" grpId="0"/>
      <p:bldP spid="72" grpId="0"/>
      <p:bldP spid="73" grpId="0"/>
      <p:bldP spid="75" grpId="0"/>
      <p:bldP spid="7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769F868E-B104-7241-9862-2FB1210D5D05}"/>
              </a:ext>
            </a:extLst>
          </p:cNvPr>
          <p:cNvCxnSpPr>
            <a:cxnSpLocks/>
          </p:cNvCxnSpPr>
          <p:nvPr/>
        </p:nvCxnSpPr>
        <p:spPr>
          <a:xfrm>
            <a:off x="5534591" y="-1"/>
            <a:ext cx="0" cy="54000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34ABA9E-2751-BB43-A565-AFAD8C4C36E2}"/>
              </a:ext>
            </a:extLst>
          </p:cNvPr>
          <p:cNvCxnSpPr>
            <a:cxnSpLocks/>
            <a:stCxn id="28" idx="2"/>
          </p:cNvCxnSpPr>
          <p:nvPr/>
        </p:nvCxnSpPr>
        <p:spPr>
          <a:xfrm>
            <a:off x="5533200" y="1317454"/>
            <a:ext cx="0" cy="5691056"/>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1D939A9C-2CE5-4A40-B9BE-B092CF1B6CF5}"/>
              </a:ext>
            </a:extLst>
          </p:cNvPr>
          <p:cNvSpPr txBox="1"/>
          <p:nvPr/>
        </p:nvSpPr>
        <p:spPr>
          <a:xfrm>
            <a:off x="4483333" y="548013"/>
            <a:ext cx="2099734"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a:ln>
                  <a:noFill/>
                </a:ln>
                <a:solidFill>
                  <a:srgbClr val="00A77E"/>
                </a:solidFill>
                <a:effectLst/>
                <a:uLnTx/>
                <a:uFillTx/>
                <a:latin typeface="Halvar Eng Md" pitchFamily="2" charset="0"/>
                <a:ea typeface="+mn-ea"/>
                <a:cs typeface="+mn-cs"/>
              </a:rPr>
              <a:t>1970</a:t>
            </a:r>
            <a:r>
              <a:rPr kumimoji="0" lang="en-GB" sz="4400" b="0" i="0" u="none" strike="noStrike" kern="1200" cap="none" spc="0" normalizeH="0" baseline="0" noProof="0">
                <a:ln>
                  <a:noFill/>
                </a:ln>
                <a:solidFill>
                  <a:srgbClr val="00A77E"/>
                </a:solidFill>
                <a:effectLst/>
                <a:uLnTx/>
                <a:uFillTx/>
                <a:latin typeface="Halvar Eng Lt" pitchFamily="2" charset="0"/>
                <a:ea typeface="+mn-ea"/>
                <a:cs typeface="+mn-cs"/>
              </a:rPr>
              <a:t>s</a:t>
            </a:r>
          </a:p>
        </p:txBody>
      </p:sp>
      <p:grpSp>
        <p:nvGrpSpPr>
          <p:cNvPr id="2" name="Group 1">
            <a:extLst>
              <a:ext uri="{FF2B5EF4-FFF2-40B4-BE49-F238E27FC236}">
                <a16:creationId xmlns:a16="http://schemas.microsoft.com/office/drawing/2014/main" id="{CCF28157-C61F-394D-AECF-0D2FC8A92405}"/>
              </a:ext>
            </a:extLst>
          </p:cNvPr>
          <p:cNvGrpSpPr/>
          <p:nvPr/>
        </p:nvGrpSpPr>
        <p:grpSpPr>
          <a:xfrm>
            <a:off x="6012863" y="414271"/>
            <a:ext cx="5649194" cy="5006499"/>
            <a:chOff x="6012863" y="414271"/>
            <a:chExt cx="5649194" cy="5006499"/>
          </a:xfrm>
        </p:grpSpPr>
        <p:sp>
          <p:nvSpPr>
            <p:cNvPr id="9" name="TextBox 8">
              <a:extLst>
                <a:ext uri="{FF2B5EF4-FFF2-40B4-BE49-F238E27FC236}">
                  <a16:creationId xmlns:a16="http://schemas.microsoft.com/office/drawing/2014/main" id="{CA64649A-1397-6A48-BCA6-88999FBB61FE}"/>
                </a:ext>
              </a:extLst>
            </p:cNvPr>
            <p:cNvSpPr txBox="1"/>
            <p:nvPr/>
          </p:nvSpPr>
          <p:spPr>
            <a:xfrm>
              <a:off x="6583067" y="414271"/>
              <a:ext cx="5078990" cy="500649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30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Energy</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1970s</a:t>
              </a:r>
              <a: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99% dependent on imported energy</a:t>
              </a: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 </a:t>
              </a:r>
              <a:r>
                <a:rPr kumimoji="0" lang="en-US"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Denmark is hit hard by oil crisis</a:t>
              </a:r>
              <a:endPar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1976</a:t>
              </a:r>
              <a: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Denmark’s first national energy action plan</a:t>
              </a:r>
            </a:p>
            <a:p>
              <a:pPr marR="0" lvl="0" algn="l" defTabSz="914400" rtl="0" eaLnBrk="1" fontAlgn="auto" latinLnBrk="0" hangingPunct="1">
                <a:lnSpc>
                  <a:spcPct val="100000"/>
                </a:lnSpc>
                <a:spcBef>
                  <a:spcPts val="0"/>
                </a:spcBef>
                <a:spcAft>
                  <a:spcPts val="1000"/>
                </a:spcAft>
                <a:buClrTx/>
                <a:buSzTx/>
                <a:tabLst>
                  <a:tab pos="706438" algn="l"/>
                </a:tabLst>
                <a:defRPr/>
              </a:pPr>
              <a:r>
                <a:rPr kumimoji="0" lang="en-US"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1978</a:t>
              </a: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First major wind turbine in Denmark generates 	electricity</a:t>
              </a:r>
            </a:p>
            <a:p>
              <a:pPr marR="0" lvl="0" algn="l" defTabSz="914400" rtl="0" eaLnBrk="1" fontAlgn="auto" latinLnBrk="0" hangingPunct="1">
                <a:lnSpc>
                  <a:spcPct val="100000"/>
                </a:lnSpc>
                <a:spcBef>
                  <a:spcPts val="0"/>
                </a:spcBef>
                <a:spcAft>
                  <a:spcPts val="1000"/>
                </a:spcAft>
                <a:buClrTx/>
                <a:buSzTx/>
                <a:tabLst>
                  <a:tab pos="706438" algn="l"/>
                </a:tabLst>
                <a:defRPr/>
              </a:pPr>
              <a:endPar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30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Environment</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1971</a:t>
              </a:r>
              <a:r>
                <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World’s first ministry of environment is</a:t>
              </a:r>
              <a:br>
                <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br>
              <a:r>
                <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established</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1973</a:t>
              </a:r>
              <a:r>
                <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First Environmental Protection Act established</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1970s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Denmark starts to combat air pollution</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1970s</a:t>
              </a:r>
              <a:r>
                <a:rPr kumimoji="0" lang="en-GB" sz="1400" b="0" i="0" u="none" strike="noStrike" kern="1200" cap="none" spc="0" normalizeH="0" baseline="0" noProof="0">
                  <a:ln>
                    <a:noFill/>
                  </a:ln>
                  <a:solidFill>
                    <a:srgbClr val="00A77E">
                      <a:lumMod val="50000"/>
                    </a:srgbClr>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Concern about increased amount and complexity </a:t>
              </a:r>
              <a:b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b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of waste</a:t>
              </a:r>
              <a:r>
                <a:rPr lang="en-US" sz="1400">
                  <a:solidFill>
                    <a:srgbClr val="004BC8"/>
                  </a:solidFill>
                  <a:latin typeface="Unica 77 LL" panose="020B0504010101010104" pitchFamily="34" charset="77"/>
                </a:rPr>
                <a:t>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disposal</a:t>
              </a:r>
            </a:p>
            <a:p>
              <a:pPr marR="0" lvl="0" algn="l" defTabSz="914400" rtl="0" eaLnBrk="1" fontAlgn="auto" latinLnBrk="0" hangingPunct="1">
                <a:lnSpc>
                  <a:spcPct val="100000"/>
                </a:lnSpc>
                <a:spcBef>
                  <a:spcPts val="0"/>
                </a:spcBef>
                <a:spcAft>
                  <a:spcPts val="1000"/>
                </a:spcAft>
                <a:buClrTx/>
                <a:buSzTx/>
                <a:tabLst>
                  <a:tab pos="706438" algn="l"/>
                </a:tabLst>
                <a:defRPr/>
              </a:pPr>
              <a:endPar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p:txBody>
        </p:sp>
        <p:pic>
          <p:nvPicPr>
            <p:cNvPr id="11" name="Pil" descr="Caret Right outline">
              <a:extLst>
                <a:ext uri="{FF2B5EF4-FFF2-40B4-BE49-F238E27FC236}">
                  <a16:creationId xmlns:a16="http://schemas.microsoft.com/office/drawing/2014/main" id="{319E7865-F989-9B4C-A9CB-F3A2981447A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03405" y="414271"/>
              <a:ext cx="510665" cy="510665"/>
            </a:xfrm>
            <a:prstGeom prst="rect">
              <a:avLst/>
            </a:prstGeom>
          </p:spPr>
        </p:pic>
        <p:pic>
          <p:nvPicPr>
            <p:cNvPr id="12" name="Pil" descr="Caret Right outline">
              <a:extLst>
                <a:ext uri="{FF2B5EF4-FFF2-40B4-BE49-F238E27FC236}">
                  <a16:creationId xmlns:a16="http://schemas.microsoft.com/office/drawing/2014/main" id="{EE4BA169-D47E-D547-8165-BB76E944F31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12863" y="2858446"/>
              <a:ext cx="510665" cy="510665"/>
            </a:xfrm>
            <a:prstGeom prst="rect">
              <a:avLst/>
            </a:prstGeom>
          </p:spPr>
        </p:pic>
      </p:grpSp>
      <p:sp>
        <p:nvSpPr>
          <p:cNvPr id="14" name="TextBox 13">
            <a:extLst>
              <a:ext uri="{FF2B5EF4-FFF2-40B4-BE49-F238E27FC236}">
                <a16:creationId xmlns:a16="http://schemas.microsoft.com/office/drawing/2014/main" id="{ACC2B2BA-F0BA-414E-A00A-A058AFEE2732}"/>
              </a:ext>
            </a:extLst>
          </p:cNvPr>
          <p:cNvSpPr txBox="1"/>
          <p:nvPr/>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1000" b="0" i="0" u="none" strike="noStrike" kern="1200" cap="none" spc="0" normalizeH="0" baseline="0" noProof="0">
                <a:ln>
                  <a:noFill/>
                </a:ln>
                <a:solidFill>
                  <a:srgbClr val="FFFFFF"/>
                </a:solidFill>
                <a:effectLst/>
                <a:uLnTx/>
                <a:uFillTx/>
                <a:latin typeface="Unica 77 LL" panose="020B0504010101010104" pitchFamily="34" charset="77"/>
                <a:ea typeface="+mn-ea"/>
                <a:cs typeface="Unica 77 LL" panose="020B0504010101010104" pitchFamily="34" charset="77"/>
              </a:rPr>
              <a:t>State of Green</a:t>
            </a:r>
            <a:endParaRPr kumimoji="0" lang="en-GB" sz="1000" b="0" i="0" u="none" strike="noStrike" kern="1200" cap="none" spc="0" normalizeH="0" baseline="0" noProof="0">
              <a:ln>
                <a:noFill/>
              </a:ln>
              <a:solidFill>
                <a:srgbClr val="FFFFFF"/>
              </a:solidFill>
              <a:effectLst/>
              <a:uLnTx/>
              <a:uFillTx/>
              <a:latin typeface="Unica 77 LL" panose="020B0504010101010104" pitchFamily="34" charset="77"/>
              <a:ea typeface="+mn-ea"/>
              <a:cs typeface="Unica 77 LL" panose="020B0504010101010104" pitchFamily="34" charset="77"/>
            </a:endParaRPr>
          </a:p>
        </p:txBody>
      </p:sp>
      <p:pic>
        <p:nvPicPr>
          <p:cNvPr id="3" name="Picture 2">
            <a:extLst>
              <a:ext uri="{FF2B5EF4-FFF2-40B4-BE49-F238E27FC236}">
                <a16:creationId xmlns:a16="http://schemas.microsoft.com/office/drawing/2014/main" id="{535F88BA-16FF-2110-1C9B-8FE32F53BF4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l="30591" r="3066"/>
          <a:stretch/>
        </p:blipFill>
        <p:spPr>
          <a:xfrm>
            <a:off x="1" y="-1"/>
            <a:ext cx="4003670" cy="6858001"/>
          </a:xfrm>
          <a:prstGeom prst="rect">
            <a:avLst/>
          </a:prstGeom>
          <a:effectLst/>
        </p:spPr>
      </p:pic>
    </p:spTree>
    <p:extLst>
      <p:ext uri="{BB962C8B-B14F-4D97-AF65-F5344CB8AC3E}">
        <p14:creationId xmlns:p14="http://schemas.microsoft.com/office/powerpoint/2010/main" val="6052467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Billede 2">
            <a:extLst>
              <a:ext uri="{FF2B5EF4-FFF2-40B4-BE49-F238E27FC236}">
                <a16:creationId xmlns:a16="http://schemas.microsoft.com/office/drawing/2014/main" id="{D5E1ACDD-E72F-1A40-8DFD-74788D7CA81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0334" r="141"/>
          <a:stretch/>
        </p:blipFill>
        <p:spPr>
          <a:xfrm>
            <a:off x="1" y="0"/>
            <a:ext cx="4183062" cy="6858001"/>
          </a:xfrm>
          <a:prstGeom prst="rect">
            <a:avLst/>
          </a:prstGeom>
        </p:spPr>
      </p:pic>
      <p:cxnSp>
        <p:nvCxnSpPr>
          <p:cNvPr id="11" name="Straight Connector 10">
            <a:extLst>
              <a:ext uri="{FF2B5EF4-FFF2-40B4-BE49-F238E27FC236}">
                <a16:creationId xmlns:a16="http://schemas.microsoft.com/office/drawing/2014/main" id="{A3635095-27D6-C046-81EA-9379DEA1B85B}"/>
              </a:ext>
            </a:extLst>
          </p:cNvPr>
          <p:cNvCxnSpPr>
            <a:cxnSpLocks/>
          </p:cNvCxnSpPr>
          <p:nvPr/>
        </p:nvCxnSpPr>
        <p:spPr>
          <a:xfrm>
            <a:off x="5534591" y="-1"/>
            <a:ext cx="0" cy="1543575"/>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C98E6EB-F59C-9344-9F51-7E16360D66C6}"/>
              </a:ext>
            </a:extLst>
          </p:cNvPr>
          <p:cNvCxnSpPr>
            <a:cxnSpLocks/>
          </p:cNvCxnSpPr>
          <p:nvPr/>
        </p:nvCxnSpPr>
        <p:spPr>
          <a:xfrm>
            <a:off x="5534591" y="2332139"/>
            <a:ext cx="0" cy="4567806"/>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5AC08488-C9EB-7540-B334-A9DA411CA539}"/>
              </a:ext>
            </a:extLst>
          </p:cNvPr>
          <p:cNvSpPr txBox="1"/>
          <p:nvPr/>
        </p:nvSpPr>
        <p:spPr>
          <a:xfrm>
            <a:off x="4503480" y="1571710"/>
            <a:ext cx="2099734"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a:ln>
                  <a:noFill/>
                </a:ln>
                <a:solidFill>
                  <a:srgbClr val="00A77E"/>
                </a:solidFill>
                <a:effectLst/>
                <a:uLnTx/>
                <a:uFillTx/>
                <a:latin typeface="Halvar Eng Md" pitchFamily="2" charset="0"/>
                <a:ea typeface="+mn-ea"/>
                <a:cs typeface="+mn-cs"/>
              </a:rPr>
              <a:t>1980</a:t>
            </a:r>
            <a:r>
              <a:rPr kumimoji="0" lang="en-GB" sz="4400" b="0" i="0" u="none" strike="noStrike" kern="1200" cap="none" spc="0" normalizeH="0" baseline="0" noProof="0">
                <a:ln>
                  <a:noFill/>
                </a:ln>
                <a:solidFill>
                  <a:srgbClr val="00A77E"/>
                </a:solidFill>
                <a:effectLst/>
                <a:uLnTx/>
                <a:uFillTx/>
                <a:latin typeface="Halvar Eng Lt" pitchFamily="2" charset="0"/>
                <a:ea typeface="+mn-ea"/>
                <a:cs typeface="+mn-cs"/>
              </a:rPr>
              <a:t>s</a:t>
            </a:r>
          </a:p>
        </p:txBody>
      </p:sp>
      <p:grpSp>
        <p:nvGrpSpPr>
          <p:cNvPr id="12" name="Group 11">
            <a:extLst>
              <a:ext uri="{FF2B5EF4-FFF2-40B4-BE49-F238E27FC236}">
                <a16:creationId xmlns:a16="http://schemas.microsoft.com/office/drawing/2014/main" id="{73ED5F8D-CBD2-764F-9DB1-737FAE6BA0C2}"/>
              </a:ext>
            </a:extLst>
          </p:cNvPr>
          <p:cNvGrpSpPr/>
          <p:nvPr/>
        </p:nvGrpSpPr>
        <p:grpSpPr>
          <a:xfrm>
            <a:off x="6297545" y="1349545"/>
            <a:ext cx="5560779" cy="4671011"/>
            <a:chOff x="6297545" y="795039"/>
            <a:chExt cx="5560779" cy="4671011"/>
          </a:xfrm>
        </p:grpSpPr>
        <p:sp>
          <p:nvSpPr>
            <p:cNvPr id="13" name="TextBox 12">
              <a:extLst>
                <a:ext uri="{FF2B5EF4-FFF2-40B4-BE49-F238E27FC236}">
                  <a16:creationId xmlns:a16="http://schemas.microsoft.com/office/drawing/2014/main" id="{4DFF0CE7-D440-924C-9004-5454B3B6B53A}"/>
                </a:ext>
              </a:extLst>
            </p:cNvPr>
            <p:cNvSpPr txBox="1"/>
            <p:nvPr/>
          </p:nvSpPr>
          <p:spPr>
            <a:xfrm>
              <a:off x="6779334" y="813494"/>
              <a:ext cx="5078990" cy="465255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1000"/>
                </a:spcAft>
                <a:buClrTx/>
                <a:buSzTx/>
                <a:buFontTx/>
                <a:buNone/>
                <a:tabLst>
                  <a:tab pos="665163" algn="l"/>
                </a:tabLst>
                <a:defRPr/>
              </a:pPr>
              <a:r>
                <a:rPr kumimoji="0" lang="en-GB" sz="30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Energy</a:t>
              </a:r>
            </a:p>
            <a:p>
              <a:pPr marL="0" marR="0" lvl="0" indent="0" algn="l" defTabSz="914400" rtl="0" eaLnBrk="1" fontAlgn="auto" latinLnBrk="0" hangingPunct="1">
                <a:lnSpc>
                  <a:spcPct val="100000"/>
                </a:lnSpc>
                <a:spcBef>
                  <a:spcPts val="0"/>
                </a:spcBef>
                <a:spcAft>
                  <a:spcPts val="1000"/>
                </a:spcAft>
                <a:buClrTx/>
                <a:buSzTx/>
                <a:buFontTx/>
                <a:buNone/>
                <a:tabLst>
                  <a:tab pos="665163" algn="l"/>
                </a:tabLst>
                <a:defRPr/>
              </a:pPr>
              <a:r>
                <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1985</a:t>
              </a:r>
              <a: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Denmark’s parliament: </a:t>
              </a:r>
              <a:r>
                <a:rPr kumimoji="0" lang="en-US"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No to nuclear power </a:t>
              </a: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yes to 	expansion of wind energy capacity and energy </a:t>
              </a: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efficiency</a:t>
              </a:r>
              <a:endPar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665163" algn="l"/>
                </a:tabLst>
                <a:defRPr/>
              </a:pPr>
              <a:r>
                <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1987</a:t>
              </a:r>
              <a: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Installation of Europe’s largest onshore windfarm </a:t>
              </a: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at the time</a:t>
              </a: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endPar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665163" algn="l"/>
                </a:tabLst>
                <a:defRPr/>
              </a:pP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r>
                <a:rPr kumimoji="0" lang="en-GB" sz="30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Environment</a:t>
              </a:r>
            </a:p>
            <a:p>
              <a:pPr marL="0" marR="0" lvl="0" indent="0" algn="l" defTabSz="914400" rtl="0" eaLnBrk="1" fontAlgn="auto" latinLnBrk="0" hangingPunct="1">
                <a:lnSpc>
                  <a:spcPct val="100000"/>
                </a:lnSpc>
                <a:spcBef>
                  <a:spcPts val="0"/>
                </a:spcBef>
                <a:spcAft>
                  <a:spcPts val="1000"/>
                </a:spcAft>
                <a:buClrTx/>
                <a:buSzTx/>
                <a:buFontTx/>
                <a:buNone/>
                <a:tabLst>
                  <a:tab pos="665163"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1987</a:t>
              </a:r>
              <a:r>
                <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First national action plan on water environment 	(stricter regulation on wastewater treatment)</a:t>
              </a:r>
            </a:p>
            <a:p>
              <a:pPr marL="0" marR="0" lvl="0" indent="0" algn="l" defTabSz="914400" rtl="0" eaLnBrk="1" fontAlgn="auto" latinLnBrk="0" hangingPunct="1">
                <a:lnSpc>
                  <a:spcPct val="100000"/>
                </a:lnSpc>
                <a:spcBef>
                  <a:spcPts val="0"/>
                </a:spcBef>
                <a:spcAft>
                  <a:spcPts val="1000"/>
                </a:spcAft>
                <a:buClrTx/>
                <a:buSzTx/>
                <a:buFontTx/>
                <a:buNone/>
                <a:tabLst>
                  <a:tab pos="665163"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1987</a:t>
              </a:r>
              <a:r>
                <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Landfill tax introduced to divert waste towards energy 	recovery in incineration plants</a:t>
              </a:r>
            </a:p>
            <a:p>
              <a:pPr marL="0" marR="0" lvl="0" indent="0" algn="l" defTabSz="914400" rtl="0" eaLnBrk="1" fontAlgn="auto" latinLnBrk="0" hangingPunct="1">
                <a:lnSpc>
                  <a:spcPct val="100000"/>
                </a:lnSpc>
                <a:spcBef>
                  <a:spcPts val="0"/>
                </a:spcBef>
                <a:spcAft>
                  <a:spcPts val="1000"/>
                </a:spcAft>
                <a:buClrTx/>
                <a:buSzTx/>
                <a:buFontTx/>
                <a:buNone/>
                <a:tabLst>
                  <a:tab pos="665163" algn="l"/>
                </a:tabLst>
                <a:defRPr/>
              </a:pPr>
              <a:endPar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665163" algn="l"/>
                </a:tabLst>
                <a:defRPr/>
              </a:pPr>
              <a:endParaRPr kumimoji="0" lang="en-GB" sz="1600" b="0" i="0" u="none" strike="noStrike" kern="1200" cap="none" spc="0" normalizeH="0" baseline="0" noProof="0">
                <a:ln>
                  <a:noFill/>
                </a:ln>
                <a:solidFill>
                  <a:srgbClr val="00A77E">
                    <a:lumMod val="50000"/>
                  </a:srgbClr>
                </a:solidFill>
                <a:effectLst/>
                <a:uLnTx/>
                <a:uFillTx/>
                <a:latin typeface="Unica 77 LL" panose="020B0504010101010104" pitchFamily="34" charset="77"/>
                <a:ea typeface="+mn-ea"/>
                <a:cs typeface="+mn-cs"/>
              </a:endParaRPr>
            </a:p>
          </p:txBody>
        </p:sp>
        <p:pic>
          <p:nvPicPr>
            <p:cNvPr id="16" name="Pil" descr="Caret Right outline">
              <a:extLst>
                <a:ext uri="{FF2B5EF4-FFF2-40B4-BE49-F238E27FC236}">
                  <a16:creationId xmlns:a16="http://schemas.microsoft.com/office/drawing/2014/main" id="{3993F793-B5F0-1949-8886-31D0E9C7E02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97545" y="795039"/>
              <a:ext cx="510665" cy="510665"/>
            </a:xfrm>
            <a:prstGeom prst="rect">
              <a:avLst/>
            </a:prstGeom>
          </p:spPr>
        </p:pic>
        <p:pic>
          <p:nvPicPr>
            <p:cNvPr id="17" name="Pil" descr="Caret Right outline">
              <a:extLst>
                <a:ext uri="{FF2B5EF4-FFF2-40B4-BE49-F238E27FC236}">
                  <a16:creationId xmlns:a16="http://schemas.microsoft.com/office/drawing/2014/main" id="{DD9BFE31-A4A2-4146-9E39-2E0A087857C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97545" y="3119405"/>
              <a:ext cx="510665" cy="510665"/>
            </a:xfrm>
            <a:prstGeom prst="rect">
              <a:avLst/>
            </a:prstGeom>
          </p:spPr>
        </p:pic>
      </p:grpSp>
      <p:sp>
        <p:nvSpPr>
          <p:cNvPr id="19" name="TextBox 18">
            <a:extLst>
              <a:ext uri="{FF2B5EF4-FFF2-40B4-BE49-F238E27FC236}">
                <a16:creationId xmlns:a16="http://schemas.microsoft.com/office/drawing/2014/main" id="{9A8A5A29-A61D-FC4B-B050-FE6979BB936A}"/>
              </a:ext>
            </a:extLst>
          </p:cNvPr>
          <p:cNvSpPr txBox="1"/>
          <p:nvPr/>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1000" b="0" i="0" u="none" strike="noStrike" kern="1200" cap="none" spc="0" normalizeH="0" baseline="0" noProof="0">
                <a:ln>
                  <a:noFill/>
                </a:ln>
                <a:solidFill>
                  <a:srgbClr val="00A77E"/>
                </a:solidFill>
                <a:effectLst/>
                <a:uLnTx/>
                <a:uFillTx/>
                <a:latin typeface="Unica 77 LL" panose="020B0504010101010104" pitchFamily="34" charset="77"/>
                <a:ea typeface="+mn-ea"/>
                <a:cs typeface="Unica 77 LL" panose="020B0504010101010104" pitchFamily="34" charset="77"/>
              </a:rPr>
              <a:t>State of Green</a:t>
            </a:r>
            <a:endParaRPr kumimoji="0" lang="en-GB" sz="1000" b="0" i="0" u="none" strike="noStrike" kern="1200" cap="none" spc="0" normalizeH="0" baseline="0" noProof="0">
              <a:ln>
                <a:noFill/>
              </a:ln>
              <a:solidFill>
                <a:srgbClr val="00A77E"/>
              </a:solidFill>
              <a:effectLst/>
              <a:uLnTx/>
              <a:uFillTx/>
              <a:latin typeface="Unica 77 LL" panose="020B0504010101010104" pitchFamily="34" charset="77"/>
              <a:ea typeface="+mn-ea"/>
              <a:cs typeface="Unica 77 LL" panose="020B0504010101010104" pitchFamily="34" charset="77"/>
            </a:endParaRPr>
          </a:p>
        </p:txBody>
      </p:sp>
    </p:spTree>
    <p:extLst>
      <p:ext uri="{BB962C8B-B14F-4D97-AF65-F5344CB8AC3E}">
        <p14:creationId xmlns:p14="http://schemas.microsoft.com/office/powerpoint/2010/main" val="167815321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up)">
                                      <p:cBhvr>
                                        <p:cTn id="7"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8ADC92BB-D25A-7F49-818C-B7C4DE76A7E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5960" r="27698"/>
          <a:stretch/>
        </p:blipFill>
        <p:spPr>
          <a:xfrm>
            <a:off x="1" y="-1"/>
            <a:ext cx="4003669" cy="6858001"/>
          </a:xfrm>
          <a:prstGeom prst="rect">
            <a:avLst/>
          </a:prstGeom>
          <a:effectLst/>
        </p:spPr>
      </p:pic>
      <p:cxnSp>
        <p:nvCxnSpPr>
          <p:cNvPr id="10" name="Straight Connector 9">
            <a:extLst>
              <a:ext uri="{FF2B5EF4-FFF2-40B4-BE49-F238E27FC236}">
                <a16:creationId xmlns:a16="http://schemas.microsoft.com/office/drawing/2014/main" id="{07D74D6F-7969-2440-88FF-A8A52744A823}"/>
              </a:ext>
            </a:extLst>
          </p:cNvPr>
          <p:cNvCxnSpPr>
            <a:cxnSpLocks/>
          </p:cNvCxnSpPr>
          <p:nvPr/>
        </p:nvCxnSpPr>
        <p:spPr>
          <a:xfrm>
            <a:off x="5534591" y="-1"/>
            <a:ext cx="0" cy="2563814"/>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A314EF1B-78DB-1C46-BC16-A827EB35A32C}"/>
              </a:ext>
            </a:extLst>
          </p:cNvPr>
          <p:cNvSpPr txBox="1"/>
          <p:nvPr/>
        </p:nvSpPr>
        <p:spPr>
          <a:xfrm>
            <a:off x="4484724" y="2600884"/>
            <a:ext cx="2099734"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a:ln>
                  <a:noFill/>
                </a:ln>
                <a:solidFill>
                  <a:srgbClr val="00A77E"/>
                </a:solidFill>
                <a:effectLst/>
                <a:uLnTx/>
                <a:uFillTx/>
                <a:latin typeface="Halvar Eng Md" pitchFamily="2" charset="0"/>
                <a:ea typeface="+mn-ea"/>
                <a:cs typeface="+mn-cs"/>
              </a:rPr>
              <a:t>1990</a:t>
            </a:r>
            <a:r>
              <a:rPr kumimoji="0" lang="en-GB" sz="4400" b="0" i="0" u="none" strike="noStrike" kern="1200" cap="none" spc="0" normalizeH="0" baseline="0" noProof="0">
                <a:ln>
                  <a:noFill/>
                </a:ln>
                <a:solidFill>
                  <a:srgbClr val="00A77E"/>
                </a:solidFill>
                <a:effectLst/>
                <a:uLnTx/>
                <a:uFillTx/>
                <a:latin typeface="Halvar Eng Lt" pitchFamily="2" charset="0"/>
                <a:ea typeface="+mn-ea"/>
                <a:cs typeface="+mn-cs"/>
              </a:rPr>
              <a:t>s</a:t>
            </a:r>
          </a:p>
        </p:txBody>
      </p:sp>
      <p:cxnSp>
        <p:nvCxnSpPr>
          <p:cNvPr id="16" name="Straight Connector 15">
            <a:extLst>
              <a:ext uri="{FF2B5EF4-FFF2-40B4-BE49-F238E27FC236}">
                <a16:creationId xmlns:a16="http://schemas.microsoft.com/office/drawing/2014/main" id="{0EAEE606-1A78-D04D-A83F-0FA04FE229EB}"/>
              </a:ext>
            </a:extLst>
          </p:cNvPr>
          <p:cNvCxnSpPr>
            <a:cxnSpLocks/>
          </p:cNvCxnSpPr>
          <p:nvPr/>
        </p:nvCxnSpPr>
        <p:spPr>
          <a:xfrm>
            <a:off x="5533200" y="3429000"/>
            <a:ext cx="0" cy="3470945"/>
          </a:xfrm>
          <a:prstGeom prst="line">
            <a:avLst/>
          </a:prstGeom>
          <a:ln w="63500"/>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693A5FFC-18FD-FF49-8B25-526DA95E7A6A}"/>
              </a:ext>
            </a:extLst>
          </p:cNvPr>
          <p:cNvGrpSpPr/>
          <p:nvPr/>
        </p:nvGrpSpPr>
        <p:grpSpPr>
          <a:xfrm>
            <a:off x="6122688" y="378978"/>
            <a:ext cx="5334749" cy="5373936"/>
            <a:chOff x="6130556" y="378978"/>
            <a:chExt cx="5094748" cy="5373936"/>
          </a:xfrm>
        </p:grpSpPr>
        <p:sp>
          <p:nvSpPr>
            <p:cNvPr id="12" name="TextBox 11">
              <a:extLst>
                <a:ext uri="{FF2B5EF4-FFF2-40B4-BE49-F238E27FC236}">
                  <a16:creationId xmlns:a16="http://schemas.microsoft.com/office/drawing/2014/main" id="{7621FF2E-F2A8-7C4C-8B8E-D91F92BD15B7}"/>
                </a:ext>
              </a:extLst>
            </p:cNvPr>
            <p:cNvSpPr txBox="1"/>
            <p:nvPr/>
          </p:nvSpPr>
          <p:spPr>
            <a:xfrm>
              <a:off x="6641221" y="443768"/>
              <a:ext cx="4584083" cy="530914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30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Energy</a:t>
              </a:r>
            </a:p>
            <a:p>
              <a:pPr marR="0" lvl="0" algn="l" defTabSz="914400" rtl="0" eaLnBrk="1" fontAlgn="auto" latinLnBrk="0" hangingPunct="1">
                <a:lnSpc>
                  <a:spcPct val="100000"/>
                </a:lnSpc>
                <a:spcBef>
                  <a:spcPts val="0"/>
                </a:spcBef>
                <a:spcAft>
                  <a:spcPts val="1000"/>
                </a:spcAft>
                <a:buClrTx/>
                <a:buSzTx/>
                <a:tabLst>
                  <a:tab pos="706438" algn="l"/>
                </a:tabLst>
                <a:defRPr/>
              </a:pPr>
              <a:r>
                <a:rPr lang="en-US" sz="1400" b="1">
                  <a:solidFill>
                    <a:srgbClr val="00A77E"/>
                  </a:solidFill>
                  <a:latin typeface="Unica 77 LL" panose="020B0504010101010104" pitchFamily="34" charset="77"/>
                </a:rPr>
                <a:t>1991	</a:t>
              </a: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Installation of the world’s first offshore windfarm</a:t>
              </a:r>
            </a:p>
            <a:p>
              <a:pPr>
                <a:spcAft>
                  <a:spcPts val="1000"/>
                </a:spcAft>
                <a:tabLst>
                  <a:tab pos="706438" algn="l"/>
                </a:tabLst>
                <a:defRPr/>
              </a:pPr>
              <a:r>
                <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1992</a:t>
              </a:r>
              <a: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CO</a:t>
              </a:r>
              <a:r>
                <a:rPr kumimoji="0" lang="en-US" sz="1400" b="0" i="0" u="none" strike="noStrike" kern="1200" cap="none" spc="0" normalizeH="0" baseline="-25000" noProof="0">
                  <a:ln>
                    <a:noFill/>
                  </a:ln>
                  <a:solidFill>
                    <a:srgbClr val="00A77E"/>
                  </a:solidFill>
                  <a:effectLst/>
                  <a:uLnTx/>
                  <a:uFillTx/>
                  <a:latin typeface="Unica 77 LL" panose="020B0504010101010104" pitchFamily="34" charset="77"/>
                  <a:ea typeface="+mn-ea"/>
                  <a:cs typeface="+mn-cs"/>
                </a:rPr>
                <a:t>2</a:t>
              </a: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taxes were introduced on certain energy 	products – to improve energy efficiency</a:t>
              </a:r>
              <a:endPar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1997</a:t>
              </a:r>
              <a: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Denmark self-sufficient in energy supply</a:t>
              </a:r>
              <a:endPar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1997</a:t>
              </a:r>
              <a: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No new coal plants can be built in Denmark</a:t>
              </a: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r>
                <a:rPr kumimoji="0" lang="en-GB" sz="30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Environment</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1990</a:t>
              </a:r>
              <a:r>
                <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Clean air: catalytic converters become </a:t>
              </a:r>
              <a:b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b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mandatory in cars </a:t>
              </a:r>
              <a:endPar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1993</a:t>
              </a:r>
              <a:r>
                <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Systematic collection of waste data</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US"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1993-   	Tax on water and wastewater, mandatory   </a:t>
              </a:r>
              <a:br>
                <a:rPr kumimoji="0" lang="en-US"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br>
              <a:r>
                <a:rPr kumimoji="0" lang="en-US"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1996	water </a:t>
              </a:r>
              <a:r>
                <a:rPr kumimoji="0" lang="en-US" sz="1400" b="1" i="0" u="none" strike="noStrike" kern="1200" cap="none" spc="0" normalizeH="0" baseline="0" noProof="0" err="1">
                  <a:ln>
                    <a:noFill/>
                  </a:ln>
                  <a:solidFill>
                    <a:srgbClr val="004BC8"/>
                  </a:solidFill>
                  <a:effectLst/>
                  <a:uLnTx/>
                  <a:uFillTx/>
                  <a:latin typeface="Unica 77 LL" panose="020B0504010101010104" pitchFamily="34" charset="77"/>
                  <a:ea typeface="+mn-ea"/>
                  <a:cs typeface="+mn-cs"/>
                </a:rPr>
                <a:t>metres</a:t>
              </a:r>
              <a:r>
                <a:rPr kumimoji="0" lang="en-US"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and economic incentives to </a:t>
              </a:r>
              <a:br>
                <a:rPr kumimoji="0" lang="en-US"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br>
              <a:r>
                <a:rPr kumimoji="0" lang="en-US"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reduce water loss</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1997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Ban on landfilling of all combustible waste</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endPar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p:txBody>
        </p:sp>
        <p:pic>
          <p:nvPicPr>
            <p:cNvPr id="14" name="Pil" descr="Caret Right outline">
              <a:extLst>
                <a:ext uri="{FF2B5EF4-FFF2-40B4-BE49-F238E27FC236}">
                  <a16:creationId xmlns:a16="http://schemas.microsoft.com/office/drawing/2014/main" id="{0BE4C8F6-175B-334B-BE49-9AE115414DC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130556" y="378978"/>
              <a:ext cx="510665" cy="510665"/>
            </a:xfrm>
            <a:prstGeom prst="rect">
              <a:avLst/>
            </a:prstGeom>
          </p:spPr>
        </p:pic>
        <p:pic>
          <p:nvPicPr>
            <p:cNvPr id="15" name="Pil" descr="Caret Right outline">
              <a:extLst>
                <a:ext uri="{FF2B5EF4-FFF2-40B4-BE49-F238E27FC236}">
                  <a16:creationId xmlns:a16="http://schemas.microsoft.com/office/drawing/2014/main" id="{C1991550-FB87-DD48-8BDF-74A9244D784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174492" y="2883886"/>
              <a:ext cx="510665" cy="510665"/>
            </a:xfrm>
            <a:prstGeom prst="rect">
              <a:avLst/>
            </a:prstGeom>
          </p:spPr>
        </p:pic>
      </p:grpSp>
      <p:sp>
        <p:nvSpPr>
          <p:cNvPr id="18" name="TextBox 17">
            <a:extLst>
              <a:ext uri="{FF2B5EF4-FFF2-40B4-BE49-F238E27FC236}">
                <a16:creationId xmlns:a16="http://schemas.microsoft.com/office/drawing/2014/main" id="{145154B8-86DD-A04B-8E56-A1BD5E893FF1}"/>
              </a:ext>
            </a:extLst>
          </p:cNvPr>
          <p:cNvSpPr txBox="1"/>
          <p:nvPr/>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1000" b="0" i="0" u="none" strike="noStrike" kern="1200" cap="none" spc="0" normalizeH="0" baseline="0" noProof="0">
                <a:ln>
                  <a:noFill/>
                </a:ln>
                <a:solidFill>
                  <a:srgbClr val="FFFFFF"/>
                </a:solidFill>
                <a:effectLst/>
                <a:uLnTx/>
                <a:uFillTx/>
                <a:latin typeface="Unica 77 LL" panose="020B0504010101010104" pitchFamily="34" charset="77"/>
                <a:ea typeface="+mn-ea"/>
                <a:cs typeface="Unica 77 LL" panose="020B0504010101010104" pitchFamily="34" charset="77"/>
              </a:rPr>
              <a:t>State of Green</a:t>
            </a:r>
            <a:endParaRPr kumimoji="0" lang="en-GB" sz="1000" b="0" i="0" u="none" strike="noStrike" kern="1200" cap="none" spc="0" normalizeH="0" baseline="0" noProof="0">
              <a:ln>
                <a:noFill/>
              </a:ln>
              <a:solidFill>
                <a:srgbClr val="FFFFFF"/>
              </a:solidFill>
              <a:effectLst/>
              <a:uLnTx/>
              <a:uFillTx/>
              <a:latin typeface="Unica 77 LL" panose="020B0504010101010104" pitchFamily="34" charset="77"/>
              <a:ea typeface="+mn-ea"/>
              <a:cs typeface="Unica 77 LL" panose="020B0504010101010104" pitchFamily="34" charset="77"/>
            </a:endParaRPr>
          </a:p>
        </p:txBody>
      </p:sp>
    </p:spTree>
    <p:extLst>
      <p:ext uri="{BB962C8B-B14F-4D97-AF65-F5344CB8AC3E}">
        <p14:creationId xmlns:p14="http://schemas.microsoft.com/office/powerpoint/2010/main" val="30614399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up)">
                                      <p:cBhvr>
                                        <p:cTn id="7"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Billede 2">
            <a:extLst>
              <a:ext uri="{FF2B5EF4-FFF2-40B4-BE49-F238E27FC236}">
                <a16:creationId xmlns:a16="http://schemas.microsoft.com/office/drawing/2014/main" id="{DE77D189-82BC-3141-B7B8-70EB3A4FC74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4112" r="9345"/>
          <a:stretch/>
        </p:blipFill>
        <p:spPr>
          <a:xfrm>
            <a:off x="0" y="6117"/>
            <a:ext cx="4003675" cy="6858000"/>
          </a:xfrm>
          <a:prstGeom prst="rect">
            <a:avLst/>
          </a:prstGeom>
        </p:spPr>
      </p:pic>
      <p:cxnSp>
        <p:nvCxnSpPr>
          <p:cNvPr id="14" name="Straight Connector 13">
            <a:extLst>
              <a:ext uri="{FF2B5EF4-FFF2-40B4-BE49-F238E27FC236}">
                <a16:creationId xmlns:a16="http://schemas.microsoft.com/office/drawing/2014/main" id="{5A64DC77-900F-B544-BAD5-C19BEB328B2D}"/>
              </a:ext>
            </a:extLst>
          </p:cNvPr>
          <p:cNvCxnSpPr>
            <a:cxnSpLocks/>
          </p:cNvCxnSpPr>
          <p:nvPr/>
        </p:nvCxnSpPr>
        <p:spPr>
          <a:xfrm>
            <a:off x="5533200" y="4412609"/>
            <a:ext cx="0" cy="2445391"/>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EDA7C408-3FFE-084B-B19D-8903BE47B2EC}"/>
              </a:ext>
            </a:extLst>
          </p:cNvPr>
          <p:cNvSpPr txBox="1"/>
          <p:nvPr/>
        </p:nvSpPr>
        <p:spPr>
          <a:xfrm>
            <a:off x="4481287" y="3607687"/>
            <a:ext cx="2099734" cy="769441"/>
          </a:xfrm>
          <a:prstGeom prst="rect">
            <a:avLst/>
          </a:prstGeom>
          <a:noFill/>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a:ln>
                  <a:noFill/>
                </a:ln>
                <a:solidFill>
                  <a:srgbClr val="00A77E"/>
                </a:solidFill>
                <a:effectLst/>
                <a:uLnTx/>
                <a:uFillTx/>
                <a:latin typeface="Halvar Eng Md" pitchFamily="2" charset="0"/>
                <a:ea typeface="+mn-ea"/>
                <a:cs typeface="+mn-cs"/>
              </a:rPr>
              <a:t>2000</a:t>
            </a:r>
            <a:r>
              <a:rPr kumimoji="0" lang="en-GB" sz="4400" b="0" i="0" u="none" strike="noStrike" kern="1200" cap="none" spc="0" normalizeH="0" baseline="0" noProof="0">
                <a:ln>
                  <a:noFill/>
                </a:ln>
                <a:solidFill>
                  <a:srgbClr val="00A77E"/>
                </a:solidFill>
                <a:effectLst/>
                <a:uLnTx/>
                <a:uFillTx/>
                <a:latin typeface="Halvar Eng Lt" pitchFamily="2" charset="0"/>
                <a:ea typeface="+mn-ea"/>
                <a:cs typeface="+mn-cs"/>
              </a:rPr>
              <a:t>s</a:t>
            </a:r>
          </a:p>
        </p:txBody>
      </p:sp>
      <p:grpSp>
        <p:nvGrpSpPr>
          <p:cNvPr id="10" name="Group 9">
            <a:extLst>
              <a:ext uri="{FF2B5EF4-FFF2-40B4-BE49-F238E27FC236}">
                <a16:creationId xmlns:a16="http://schemas.microsoft.com/office/drawing/2014/main" id="{ED0F294C-5AF7-6D41-9C0B-BAFF9F768D58}"/>
              </a:ext>
            </a:extLst>
          </p:cNvPr>
          <p:cNvGrpSpPr/>
          <p:nvPr/>
        </p:nvGrpSpPr>
        <p:grpSpPr>
          <a:xfrm>
            <a:off x="6297545" y="1339028"/>
            <a:ext cx="5729613" cy="5209756"/>
            <a:chOff x="6297545" y="1339028"/>
            <a:chExt cx="5729613" cy="5209756"/>
          </a:xfrm>
        </p:grpSpPr>
        <p:sp>
          <p:nvSpPr>
            <p:cNvPr id="13" name="TextBox 12">
              <a:extLst>
                <a:ext uri="{FF2B5EF4-FFF2-40B4-BE49-F238E27FC236}">
                  <a16:creationId xmlns:a16="http://schemas.microsoft.com/office/drawing/2014/main" id="{7E0FECBA-EFA3-264C-B6C3-B1AADEB1DB83}"/>
                </a:ext>
              </a:extLst>
            </p:cNvPr>
            <p:cNvSpPr txBox="1"/>
            <p:nvPr/>
          </p:nvSpPr>
          <p:spPr>
            <a:xfrm>
              <a:off x="6779333" y="1367879"/>
              <a:ext cx="5247825" cy="5180905"/>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30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Energy</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2000</a:t>
              </a:r>
              <a: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Installation of </a:t>
              </a:r>
              <a:r>
                <a:rPr kumimoji="0" lang="en-US" sz="1400" b="0" i="0" u="none" strike="noStrike" kern="1200" cap="none" spc="0" normalizeH="0" baseline="0" noProof="0" err="1">
                  <a:ln>
                    <a:noFill/>
                  </a:ln>
                  <a:solidFill>
                    <a:srgbClr val="00A77E"/>
                  </a:solidFill>
                  <a:effectLst/>
                  <a:uLnTx/>
                  <a:uFillTx/>
                  <a:latin typeface="Unica 77 LL" panose="020B0504010101010104" pitchFamily="34" charset="77"/>
                  <a:ea typeface="+mn-ea"/>
                  <a:cs typeface="+mn-cs"/>
                </a:rPr>
                <a:t>Middelgrunden</a:t>
              </a: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offshore wind farm off 	Copenhagen’s coast</a:t>
              </a:r>
              <a:endPar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2002</a:t>
              </a:r>
              <a:r>
                <a:rPr lang="en-GB" sz="1400" b="1">
                  <a:solidFill>
                    <a:srgbClr val="00A77E"/>
                  </a:solidFill>
                  <a:latin typeface="Unica 77 LL" panose="020B0504010101010104" pitchFamily="34" charset="77"/>
                </a:rPr>
                <a:t>-</a:t>
              </a:r>
              <a:r>
                <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a:t>
              </a:r>
              <a:r>
                <a:rPr kumimoji="0" lang="en-US"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Horns Rev 1 and Horns Rev 2 offshore wind</a:t>
              </a:r>
              <a:br>
                <a:rPr kumimoji="0" lang="en-US"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r>
                <a:rPr lang="en-US" sz="1400" b="1">
                  <a:solidFill>
                    <a:srgbClr val="00A77E"/>
                  </a:solidFill>
                  <a:latin typeface="Unica_77LL-Bold"/>
                </a:rPr>
                <a:t>20</a:t>
              </a:r>
              <a:r>
                <a:rPr kumimoji="0" lang="en-US" sz="1400" b="1" i="0" u="none" strike="noStrike" kern="1200" cap="none" spc="0" normalizeH="0" baseline="0" noProof="0">
                  <a:ln>
                    <a:noFill/>
                  </a:ln>
                  <a:solidFill>
                    <a:srgbClr val="00A77E"/>
                  </a:solidFill>
                  <a:effectLst/>
                  <a:uLnTx/>
                  <a:uFillTx/>
                  <a:latin typeface="Unica_77LL-Bold"/>
                  <a:ea typeface="+mn-ea"/>
                  <a:cs typeface="+mn-cs"/>
                </a:rPr>
                <a:t>08 </a:t>
              </a:r>
              <a:r>
                <a:rPr kumimoji="0" lang="en-US"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farms installed in the North Sea</a:t>
              </a:r>
              <a:endPar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2008</a:t>
              </a:r>
              <a: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Energy agreement to increase share of renewables</a:t>
              </a: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r>
                <a:rPr kumimoji="0" lang="en-GB" sz="30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Environment</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2000</a:t>
              </a:r>
              <a:r>
                <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National groundwater mapping </a:t>
              </a:r>
              <a:r>
                <a:rPr kumimoji="0" lang="en-US" sz="1400" b="0" i="0" u="none" strike="noStrike" kern="1200" cap="none" spc="0" normalizeH="0" baseline="0" noProof="0" err="1">
                  <a:ln>
                    <a:noFill/>
                  </a:ln>
                  <a:solidFill>
                    <a:srgbClr val="004BC8"/>
                  </a:solidFill>
                  <a:effectLst/>
                  <a:uLnTx/>
                  <a:uFillTx/>
                  <a:latin typeface="Unica 77 LL" panose="020B0504010101010104" pitchFamily="34" charset="77"/>
                  <a:ea typeface="+mn-ea"/>
                  <a:cs typeface="+mn-cs"/>
                </a:rPr>
                <a:t>programme</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initiated </a:t>
              </a:r>
              <a:b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b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 first country to do so</a:t>
              </a:r>
              <a:endPar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2002</a:t>
              </a:r>
              <a:r>
                <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First </a:t>
              </a:r>
              <a:r>
                <a:rPr kumimoji="0" lang="en-US" sz="1400" b="0" i="0" u="none" strike="noStrike" kern="1200" cap="none" spc="0" normalizeH="0" baseline="0" noProof="0" err="1">
                  <a:ln>
                    <a:noFill/>
                  </a:ln>
                  <a:solidFill>
                    <a:srgbClr val="004BC8"/>
                  </a:solidFill>
                  <a:effectLst/>
                  <a:uLnTx/>
                  <a:uFillTx/>
                  <a:latin typeface="Unica 77 LL" panose="020B0504010101010104" pitchFamily="34" charset="77"/>
                  <a:ea typeface="+mn-ea"/>
                  <a:cs typeface="+mn-cs"/>
                </a:rPr>
                <a:t>harbour</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bath reopens in Copenhagen after 	</a:t>
              </a:r>
              <a:r>
                <a:rPr kumimoji="0" lang="en-US" sz="1400" b="0" i="0" u="none" strike="noStrike" kern="1200" cap="none" spc="0" normalizeH="0" baseline="0" noProof="0" err="1">
                  <a:ln>
                    <a:noFill/>
                  </a:ln>
                  <a:solidFill>
                    <a:srgbClr val="004BC8"/>
                  </a:solidFill>
                  <a:effectLst/>
                  <a:uLnTx/>
                  <a:uFillTx/>
                  <a:latin typeface="Unica 77 LL" panose="020B0504010101010104" pitchFamily="34" charset="77"/>
                  <a:ea typeface="+mn-ea"/>
                  <a:cs typeface="+mn-cs"/>
                </a:rPr>
                <a:t>modernisation</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of sewerage system</a:t>
              </a:r>
              <a:endPar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2008</a:t>
              </a:r>
              <a:r>
                <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Water sector reform act: Water utilities become 	municipally owned public limited companies</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2000s</a:t>
              </a:r>
              <a:r>
                <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New paradigm: Considering waste as a resource</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endPar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p:txBody>
        </p:sp>
        <p:pic>
          <p:nvPicPr>
            <p:cNvPr id="16" name="Pil" descr="Caret Right outline">
              <a:extLst>
                <a:ext uri="{FF2B5EF4-FFF2-40B4-BE49-F238E27FC236}">
                  <a16:creationId xmlns:a16="http://schemas.microsoft.com/office/drawing/2014/main" id="{EE57FB29-0CB1-B846-A379-4CF28E43E31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97545" y="1339028"/>
              <a:ext cx="510665" cy="510665"/>
            </a:xfrm>
            <a:prstGeom prst="rect">
              <a:avLst/>
            </a:prstGeom>
          </p:spPr>
        </p:pic>
        <p:pic>
          <p:nvPicPr>
            <p:cNvPr id="17" name="Pil" descr="Caret Right outline">
              <a:extLst>
                <a:ext uri="{FF2B5EF4-FFF2-40B4-BE49-F238E27FC236}">
                  <a16:creationId xmlns:a16="http://schemas.microsoft.com/office/drawing/2014/main" id="{DEB5034D-610E-C345-A322-CFA5A0503B2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97545" y="3681078"/>
              <a:ext cx="510665" cy="510665"/>
            </a:xfrm>
            <a:prstGeom prst="rect">
              <a:avLst/>
            </a:prstGeom>
          </p:spPr>
        </p:pic>
      </p:grpSp>
      <p:sp>
        <p:nvSpPr>
          <p:cNvPr id="12" name="TextBox 11">
            <a:extLst>
              <a:ext uri="{FF2B5EF4-FFF2-40B4-BE49-F238E27FC236}">
                <a16:creationId xmlns:a16="http://schemas.microsoft.com/office/drawing/2014/main" id="{3D47EAA0-E819-B34C-B792-0207F38D6AB5}"/>
              </a:ext>
            </a:extLst>
          </p:cNvPr>
          <p:cNvSpPr txBox="1"/>
          <p:nvPr/>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1000" b="0" i="0" u="none" strike="noStrike" kern="1200" cap="none" spc="0" normalizeH="0" baseline="0" noProof="0">
                <a:ln>
                  <a:noFill/>
                </a:ln>
                <a:solidFill>
                  <a:srgbClr val="FFFFFF"/>
                </a:solidFill>
                <a:effectLst/>
                <a:uLnTx/>
                <a:uFillTx/>
                <a:latin typeface="Unica 77 LL" panose="020B0504010101010104" pitchFamily="34" charset="77"/>
                <a:ea typeface="+mn-ea"/>
                <a:cs typeface="Unica 77 LL" panose="020B0504010101010104" pitchFamily="34" charset="77"/>
              </a:rPr>
              <a:t>State of Green</a:t>
            </a:r>
            <a:endParaRPr kumimoji="0" lang="en-GB" sz="1000" b="0" i="0" u="none" strike="noStrike" kern="1200" cap="none" spc="0" normalizeH="0" baseline="0" noProof="0">
              <a:ln>
                <a:noFill/>
              </a:ln>
              <a:solidFill>
                <a:srgbClr val="FFFFFF"/>
              </a:solidFill>
              <a:effectLst/>
              <a:uLnTx/>
              <a:uFillTx/>
              <a:latin typeface="Unica 77 LL" panose="020B0504010101010104" pitchFamily="34" charset="77"/>
              <a:ea typeface="+mn-ea"/>
              <a:cs typeface="Unica 77 LL" panose="020B0504010101010104" pitchFamily="34" charset="77"/>
            </a:endParaRPr>
          </a:p>
        </p:txBody>
      </p:sp>
      <p:sp>
        <p:nvSpPr>
          <p:cNvPr id="20" name="TextBox 19">
            <a:extLst>
              <a:ext uri="{FF2B5EF4-FFF2-40B4-BE49-F238E27FC236}">
                <a16:creationId xmlns:a16="http://schemas.microsoft.com/office/drawing/2014/main" id="{478A5310-4D0B-A44D-8647-7A7674964BE0}"/>
              </a:ext>
            </a:extLst>
          </p:cNvPr>
          <p:cNvSpPr txBox="1"/>
          <p:nvPr/>
        </p:nvSpPr>
        <p:spPr>
          <a:xfrm>
            <a:off x="100105" y="114594"/>
            <a:ext cx="2140403" cy="2000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a:ln>
                  <a:noFill/>
                </a:ln>
                <a:solidFill>
                  <a:srgbClr val="1A1918"/>
                </a:solidFill>
                <a:effectLst/>
                <a:uLnTx/>
                <a:uFillTx/>
                <a:latin typeface="Unica 77 LL" panose="020B0504010101010104" pitchFamily="34" charset="77"/>
                <a:ea typeface="+mn-ea"/>
                <a:cs typeface="+mn-cs"/>
              </a:rPr>
              <a:t>Photo: </a:t>
            </a:r>
            <a:r>
              <a:rPr kumimoji="0" lang="en-GB" sz="700" b="0" i="0" u="none" strike="noStrike" kern="1200" cap="none" spc="0" normalizeH="0" baseline="0" noProof="0" err="1">
                <a:ln>
                  <a:noFill/>
                </a:ln>
                <a:solidFill>
                  <a:srgbClr val="1A1918"/>
                </a:solidFill>
                <a:effectLst/>
                <a:uLnTx/>
                <a:uFillTx/>
                <a:latin typeface="Unica 77 LL" panose="020B0504010101010104" pitchFamily="34" charset="77"/>
                <a:ea typeface="+mn-ea"/>
                <a:cs typeface="+mn-cs"/>
              </a:rPr>
              <a:t>Ørsted</a:t>
            </a:r>
            <a:endParaRPr kumimoji="0" lang="en-GB" sz="700" b="0" i="0" u="none" strike="noStrike" kern="1200" cap="none" spc="0" normalizeH="0" baseline="0" noProof="0">
              <a:ln>
                <a:noFill/>
              </a:ln>
              <a:solidFill>
                <a:srgbClr val="1A1918"/>
              </a:solidFill>
              <a:effectLst/>
              <a:uLnTx/>
              <a:uFillTx/>
              <a:latin typeface="Unica 77 LL" panose="020B0504010101010104" pitchFamily="34" charset="77"/>
              <a:ea typeface="+mn-ea"/>
              <a:cs typeface="+mn-cs"/>
            </a:endParaRPr>
          </a:p>
        </p:txBody>
      </p:sp>
      <p:cxnSp>
        <p:nvCxnSpPr>
          <p:cNvPr id="7" name="Straight Connector 6">
            <a:extLst>
              <a:ext uri="{FF2B5EF4-FFF2-40B4-BE49-F238E27FC236}">
                <a16:creationId xmlns:a16="http://schemas.microsoft.com/office/drawing/2014/main" id="{A8C764CD-55FB-EC47-5A87-8DC06649A1A7}"/>
              </a:ext>
            </a:extLst>
          </p:cNvPr>
          <p:cNvCxnSpPr>
            <a:cxnSpLocks/>
            <a:endCxn id="15" idx="0"/>
          </p:cNvCxnSpPr>
          <p:nvPr/>
        </p:nvCxnSpPr>
        <p:spPr>
          <a:xfrm flipH="1">
            <a:off x="5531154" y="43809"/>
            <a:ext cx="2046" cy="3563878"/>
          </a:xfrm>
          <a:prstGeom prst="line">
            <a:avLst/>
          </a:prstGeom>
          <a:ln w="635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06432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8ADC92BB-D25A-7F49-818C-B7C4DE76A7E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8312" r="25345"/>
          <a:stretch/>
        </p:blipFill>
        <p:spPr>
          <a:xfrm>
            <a:off x="1" y="-1"/>
            <a:ext cx="4003671" cy="6858001"/>
          </a:xfrm>
          <a:prstGeom prst="rect">
            <a:avLst/>
          </a:prstGeom>
          <a:effectLst/>
        </p:spPr>
      </p:pic>
      <p:cxnSp>
        <p:nvCxnSpPr>
          <p:cNvPr id="10" name="Straight Connector 9">
            <a:extLst>
              <a:ext uri="{FF2B5EF4-FFF2-40B4-BE49-F238E27FC236}">
                <a16:creationId xmlns:a16="http://schemas.microsoft.com/office/drawing/2014/main" id="{630D6DF4-C2F8-104B-81B8-DB2EA564C21F}"/>
              </a:ext>
            </a:extLst>
          </p:cNvPr>
          <p:cNvCxnSpPr>
            <a:cxnSpLocks/>
          </p:cNvCxnSpPr>
          <p:nvPr/>
        </p:nvCxnSpPr>
        <p:spPr>
          <a:xfrm>
            <a:off x="5533200" y="-1"/>
            <a:ext cx="0" cy="4681058"/>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F64E94C3-4147-5647-B11C-91AD0C92F7D0}"/>
              </a:ext>
            </a:extLst>
          </p:cNvPr>
          <p:cNvSpPr txBox="1"/>
          <p:nvPr/>
        </p:nvSpPr>
        <p:spPr>
          <a:xfrm>
            <a:off x="4477464" y="4696103"/>
            <a:ext cx="2099734"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a:ln>
                  <a:noFill/>
                </a:ln>
                <a:solidFill>
                  <a:srgbClr val="00A77E"/>
                </a:solidFill>
                <a:effectLst/>
                <a:uLnTx/>
                <a:uFillTx/>
                <a:latin typeface="Halvar Eng Md" pitchFamily="2" charset="0"/>
                <a:ea typeface="+mn-ea"/>
                <a:cs typeface="+mn-cs"/>
              </a:rPr>
              <a:t>2010</a:t>
            </a:r>
            <a:r>
              <a:rPr kumimoji="0" lang="en-GB" sz="4400" b="0" i="0" u="none" strike="noStrike" kern="1200" cap="none" spc="0" normalizeH="0" baseline="0" noProof="0">
                <a:ln>
                  <a:noFill/>
                </a:ln>
                <a:solidFill>
                  <a:srgbClr val="00A77E"/>
                </a:solidFill>
                <a:effectLst/>
                <a:uLnTx/>
                <a:uFillTx/>
                <a:latin typeface="Halvar Eng Lt" pitchFamily="2" charset="0"/>
                <a:ea typeface="+mn-ea"/>
                <a:cs typeface="+mn-cs"/>
              </a:rPr>
              <a:t>s</a:t>
            </a:r>
          </a:p>
        </p:txBody>
      </p:sp>
      <p:cxnSp>
        <p:nvCxnSpPr>
          <p:cNvPr id="16" name="Straight Connector 15">
            <a:extLst>
              <a:ext uri="{FF2B5EF4-FFF2-40B4-BE49-F238E27FC236}">
                <a16:creationId xmlns:a16="http://schemas.microsoft.com/office/drawing/2014/main" id="{0BBF812B-C665-5E4C-B41A-F6BECEEB3546}"/>
              </a:ext>
            </a:extLst>
          </p:cNvPr>
          <p:cNvCxnSpPr>
            <a:cxnSpLocks/>
          </p:cNvCxnSpPr>
          <p:nvPr/>
        </p:nvCxnSpPr>
        <p:spPr>
          <a:xfrm>
            <a:off x="5533200" y="5452844"/>
            <a:ext cx="0" cy="1405156"/>
          </a:xfrm>
          <a:prstGeom prst="line">
            <a:avLst/>
          </a:prstGeom>
          <a:ln w="63500"/>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13E0CB9E-01A4-E54B-8388-727727C367DA}"/>
              </a:ext>
            </a:extLst>
          </p:cNvPr>
          <p:cNvGrpSpPr/>
          <p:nvPr/>
        </p:nvGrpSpPr>
        <p:grpSpPr>
          <a:xfrm>
            <a:off x="6297545" y="1342548"/>
            <a:ext cx="5713481" cy="4990914"/>
            <a:chOff x="6297545" y="1342548"/>
            <a:chExt cx="5713481" cy="4990914"/>
          </a:xfrm>
        </p:grpSpPr>
        <p:sp>
          <p:nvSpPr>
            <p:cNvPr id="12" name="TextBox 11">
              <a:extLst>
                <a:ext uri="{FF2B5EF4-FFF2-40B4-BE49-F238E27FC236}">
                  <a16:creationId xmlns:a16="http://schemas.microsoft.com/office/drawing/2014/main" id="{22D34D3E-EA80-DD45-A9B7-1C367B8AC734}"/>
                </a:ext>
              </a:extLst>
            </p:cNvPr>
            <p:cNvSpPr txBox="1"/>
            <p:nvPr/>
          </p:nvSpPr>
          <p:spPr>
            <a:xfrm>
              <a:off x="6779334" y="1368000"/>
              <a:ext cx="5231692" cy="496546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30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Energy</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2012</a:t>
              </a:r>
              <a: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a:t>
              </a:r>
              <a:r>
                <a:rPr kumimoji="0" lang="en-US"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DK’s first energy agreement with broad political </a:t>
              </a:r>
              <a:br>
                <a:rPr kumimoji="0" lang="en-US"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r>
                <a:rPr kumimoji="0" lang="en-US"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support: DK independent of fossil fuels by 2050</a:t>
              </a:r>
              <a:endPar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2012 </a:t>
              </a:r>
              <a: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Copenhagen aims to be the world’s first carbon-	</a:t>
              </a: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neutral capital city by 2025</a:t>
              </a:r>
              <a:endPar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2018 </a:t>
              </a:r>
              <a: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Energy agreement updated to enable RE to fully 	</a:t>
              </a: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cover the Danes’ electricity consumption by 2030</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2019</a:t>
              </a:r>
              <a: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Climate the most important topic in national elections</a:t>
              </a:r>
              <a:b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endPar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b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r>
                <a:rPr kumimoji="0" lang="en-GB" sz="30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Environment</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2013</a:t>
              </a:r>
              <a:r>
                <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Mandatory climate change adaptation plans for </a:t>
              </a:r>
              <a:b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b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all municipalities</a:t>
              </a:r>
              <a:endPar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2013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National waste and circular economy strategies: </a:t>
              </a:r>
              <a:b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b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Recycle more, incinerate less, prevent waste</a:t>
              </a:r>
            </a:p>
            <a:p>
              <a:pPr marL="0" marR="0" lvl="0" indent="0" algn="l" defTabSz="914400" rtl="0" eaLnBrk="1" fontAlgn="auto" latinLnBrk="0" hangingPunct="1">
                <a:lnSpc>
                  <a:spcPct val="100000"/>
                </a:lnSpc>
                <a:spcBef>
                  <a:spcPts val="0"/>
                </a:spcBef>
                <a:spcAft>
                  <a:spcPts val="1000"/>
                </a:spcAft>
                <a:buClrTx/>
                <a:buSzTx/>
                <a:buFontTx/>
                <a:buNone/>
                <a:tabLst>
                  <a:tab pos="706438" algn="l"/>
                </a:tabLst>
                <a:defRPr/>
              </a:pPr>
              <a:r>
                <a:rPr kumimoji="0" lang="en-US"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2010s</a:t>
              </a:r>
              <a:r>
                <a:rPr kumimoji="0" lang="en-US" sz="1400" b="0" i="0" u="none" strike="noStrike" kern="1200" cap="none" spc="0" normalizeH="0" baseline="0" noProof="0">
                  <a:ln>
                    <a:noFill/>
                  </a:ln>
                  <a:solidFill>
                    <a:srgbClr val="00A77E">
                      <a:lumMod val="50000"/>
                    </a:srgbClr>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Energy and resource recovery from wastewater</a:t>
              </a:r>
              <a:endPar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p:txBody>
        </p:sp>
        <p:pic>
          <p:nvPicPr>
            <p:cNvPr id="14" name="Pil" descr="Caret Right outline">
              <a:extLst>
                <a:ext uri="{FF2B5EF4-FFF2-40B4-BE49-F238E27FC236}">
                  <a16:creationId xmlns:a16="http://schemas.microsoft.com/office/drawing/2014/main" id="{2A72429E-F29A-6746-9681-98CD08B3DEF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97545" y="1342548"/>
              <a:ext cx="510665" cy="510665"/>
            </a:xfrm>
            <a:prstGeom prst="rect">
              <a:avLst/>
            </a:prstGeom>
          </p:spPr>
        </p:pic>
        <p:pic>
          <p:nvPicPr>
            <p:cNvPr id="15" name="Pil" descr="Caret Right outline">
              <a:extLst>
                <a:ext uri="{FF2B5EF4-FFF2-40B4-BE49-F238E27FC236}">
                  <a16:creationId xmlns:a16="http://schemas.microsoft.com/office/drawing/2014/main" id="{52412BFD-3C8E-E445-807C-2F0B75C9D09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97545" y="4368085"/>
              <a:ext cx="510665" cy="510665"/>
            </a:xfrm>
            <a:prstGeom prst="rect">
              <a:avLst/>
            </a:prstGeom>
          </p:spPr>
        </p:pic>
      </p:grpSp>
      <p:sp>
        <p:nvSpPr>
          <p:cNvPr id="18" name="TextBox 17">
            <a:extLst>
              <a:ext uri="{FF2B5EF4-FFF2-40B4-BE49-F238E27FC236}">
                <a16:creationId xmlns:a16="http://schemas.microsoft.com/office/drawing/2014/main" id="{192C4E05-5683-1146-88BC-A0A290E6043C}"/>
              </a:ext>
            </a:extLst>
          </p:cNvPr>
          <p:cNvSpPr txBox="1"/>
          <p:nvPr/>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1000" b="0" i="0" u="none" strike="noStrike" kern="1200" cap="none" spc="0" normalizeH="0" baseline="0" noProof="0">
                <a:ln>
                  <a:noFill/>
                </a:ln>
                <a:solidFill>
                  <a:srgbClr val="FFFFFF"/>
                </a:solidFill>
                <a:effectLst/>
                <a:uLnTx/>
                <a:uFillTx/>
                <a:latin typeface="Unica 77 LL" panose="020B0504010101010104" pitchFamily="34" charset="77"/>
                <a:ea typeface="+mn-ea"/>
                <a:cs typeface="Unica 77 LL" panose="020B0504010101010104" pitchFamily="34" charset="77"/>
              </a:rPr>
              <a:t>State of Green</a:t>
            </a:r>
            <a:endParaRPr kumimoji="0" lang="en-GB" sz="1000" b="0" i="0" u="none" strike="noStrike" kern="1200" cap="none" spc="0" normalizeH="0" baseline="0" noProof="0">
              <a:ln>
                <a:noFill/>
              </a:ln>
              <a:solidFill>
                <a:srgbClr val="FFFFFF"/>
              </a:solidFill>
              <a:effectLst/>
              <a:uLnTx/>
              <a:uFillTx/>
              <a:latin typeface="Unica 77 LL" panose="020B0504010101010104" pitchFamily="34" charset="77"/>
              <a:ea typeface="+mn-ea"/>
              <a:cs typeface="Unica 77 LL" panose="020B0504010101010104" pitchFamily="34" charset="77"/>
            </a:endParaRPr>
          </a:p>
        </p:txBody>
      </p:sp>
    </p:spTree>
    <p:extLst>
      <p:ext uri="{BB962C8B-B14F-4D97-AF65-F5344CB8AC3E}">
        <p14:creationId xmlns:p14="http://schemas.microsoft.com/office/powerpoint/2010/main" val="192390791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up)">
                                      <p:cBhvr>
                                        <p:cTn id="7"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8ADC92BB-D25A-7F49-818C-B7C4DE76A7E4}"/>
              </a:ext>
            </a:extLst>
          </p:cNvPr>
          <p:cNvPicPr>
            <a:picLocks noChangeAspect="1"/>
          </p:cNvPicPr>
          <p:nvPr/>
        </p:nvPicPr>
        <p:blipFill>
          <a:blip r:embed="rId3">
            <a:extLst>
              <a:ext uri="{28A0092B-C50C-407E-A947-70E740481C1C}">
                <a14:useLocalDpi xmlns:a14="http://schemas.microsoft.com/office/drawing/2010/main" val="0"/>
              </a:ext>
            </a:extLst>
          </a:blip>
          <a:srcRect l="30516" r="30516"/>
          <a:stretch/>
        </p:blipFill>
        <p:spPr>
          <a:xfrm>
            <a:off x="1" y="-1"/>
            <a:ext cx="4003674" cy="6858000"/>
          </a:xfrm>
          <a:prstGeom prst="rect">
            <a:avLst/>
          </a:prstGeom>
          <a:effectLst/>
        </p:spPr>
      </p:pic>
      <p:cxnSp>
        <p:nvCxnSpPr>
          <p:cNvPr id="11" name="Straight Connector 10">
            <a:extLst>
              <a:ext uri="{FF2B5EF4-FFF2-40B4-BE49-F238E27FC236}">
                <a16:creationId xmlns:a16="http://schemas.microsoft.com/office/drawing/2014/main" id="{3BB33A3A-EA88-DF45-AFFD-C1F77122E468}"/>
              </a:ext>
            </a:extLst>
          </p:cNvPr>
          <p:cNvCxnSpPr>
            <a:cxnSpLocks/>
          </p:cNvCxnSpPr>
          <p:nvPr/>
        </p:nvCxnSpPr>
        <p:spPr>
          <a:xfrm>
            <a:off x="5533200" y="-1"/>
            <a:ext cx="0" cy="5620625"/>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C0E4D4F9-6764-4F41-B464-762FAB8A3CD7}"/>
              </a:ext>
            </a:extLst>
          </p:cNvPr>
          <p:cNvSpPr txBox="1"/>
          <p:nvPr/>
        </p:nvSpPr>
        <p:spPr>
          <a:xfrm>
            <a:off x="4489973" y="5681340"/>
            <a:ext cx="2099734"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a:ln>
                  <a:noFill/>
                </a:ln>
                <a:solidFill>
                  <a:srgbClr val="00A77E"/>
                </a:solidFill>
                <a:effectLst/>
                <a:uLnTx/>
                <a:uFillTx/>
                <a:latin typeface="Halvar Eng Md" pitchFamily="2" charset="0"/>
                <a:ea typeface="+mn-ea"/>
                <a:cs typeface="+mn-cs"/>
              </a:rPr>
              <a:t>2020</a:t>
            </a:r>
            <a:r>
              <a:rPr kumimoji="0" lang="en-GB" sz="4400" b="0" i="0" u="none" strike="noStrike" kern="1200" cap="none" spc="0" normalizeH="0" baseline="0" noProof="0">
                <a:ln>
                  <a:noFill/>
                </a:ln>
                <a:solidFill>
                  <a:srgbClr val="00A77E"/>
                </a:solidFill>
                <a:effectLst/>
                <a:uLnTx/>
                <a:uFillTx/>
                <a:latin typeface="Halvar Eng Lt" pitchFamily="2" charset="0"/>
                <a:ea typeface="+mn-ea"/>
                <a:cs typeface="+mn-cs"/>
              </a:rPr>
              <a:t>s</a:t>
            </a:r>
          </a:p>
        </p:txBody>
      </p:sp>
      <p:cxnSp>
        <p:nvCxnSpPr>
          <p:cNvPr id="15" name="Straight Connector 14">
            <a:extLst>
              <a:ext uri="{FF2B5EF4-FFF2-40B4-BE49-F238E27FC236}">
                <a16:creationId xmlns:a16="http://schemas.microsoft.com/office/drawing/2014/main" id="{62BA6EE4-ED42-DC46-B9C8-25BDD9A7DFB7}"/>
              </a:ext>
            </a:extLst>
          </p:cNvPr>
          <p:cNvCxnSpPr>
            <a:cxnSpLocks/>
          </p:cNvCxnSpPr>
          <p:nvPr/>
        </p:nvCxnSpPr>
        <p:spPr>
          <a:xfrm>
            <a:off x="5533200" y="6461125"/>
            <a:ext cx="0" cy="396875"/>
          </a:xfrm>
          <a:prstGeom prst="line">
            <a:avLst/>
          </a:prstGeom>
          <a:ln w="63500"/>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D1A86AEF-2D7C-8842-ADF6-5CC053470528}"/>
              </a:ext>
            </a:extLst>
          </p:cNvPr>
          <p:cNvGrpSpPr/>
          <p:nvPr/>
        </p:nvGrpSpPr>
        <p:grpSpPr>
          <a:xfrm>
            <a:off x="6297544" y="1343254"/>
            <a:ext cx="5560780" cy="4949171"/>
            <a:chOff x="6297544" y="1343254"/>
            <a:chExt cx="5560780" cy="4949171"/>
          </a:xfrm>
        </p:grpSpPr>
        <p:sp>
          <p:nvSpPr>
            <p:cNvPr id="12" name="TextBox 11">
              <a:extLst>
                <a:ext uri="{FF2B5EF4-FFF2-40B4-BE49-F238E27FC236}">
                  <a16:creationId xmlns:a16="http://schemas.microsoft.com/office/drawing/2014/main" id="{3AFF692E-31EE-1841-AAE7-F5E0DFD14C07}"/>
                </a:ext>
              </a:extLst>
            </p:cNvPr>
            <p:cNvSpPr txBox="1"/>
            <p:nvPr/>
          </p:nvSpPr>
          <p:spPr>
            <a:xfrm>
              <a:off x="6779334" y="1368000"/>
              <a:ext cx="5078990" cy="4924425"/>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1000"/>
                </a:spcAft>
                <a:buClrTx/>
                <a:buSzTx/>
                <a:buFontTx/>
                <a:buNone/>
                <a:tabLst>
                  <a:tab pos="665163" algn="l"/>
                </a:tabLst>
                <a:defRPr/>
              </a:pPr>
              <a:r>
                <a:rPr kumimoji="0" lang="en-GB" sz="3000" b="1"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Energy</a:t>
              </a:r>
            </a:p>
            <a:p>
              <a:pPr marL="0" marR="0" lvl="0" indent="0" algn="l" defTabSz="914400" rtl="0" eaLnBrk="1" fontAlgn="auto" latinLnBrk="0" hangingPunct="1">
                <a:lnSpc>
                  <a:spcPct val="100000"/>
                </a:lnSpc>
                <a:spcBef>
                  <a:spcPts val="0"/>
                </a:spcBef>
                <a:spcAft>
                  <a:spcPts val="1000"/>
                </a:spcAft>
                <a:buClrTx/>
                <a:buSzTx/>
                <a:buFontTx/>
                <a:buNone/>
                <a:tabLst>
                  <a:tab pos="665163" algn="l"/>
                </a:tabLst>
                <a:defRPr/>
              </a:pPr>
              <a:r>
                <a:rPr kumimoji="0" lang="en-GB" sz="140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2020</a:t>
              </a:r>
              <a: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Denmark’s first legally binding climate act </a:t>
              </a: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 70% reduction by 2030</a:t>
              </a:r>
              <a:endPar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a:p>
              <a:pPr marL="342900" marR="0" lvl="0" indent="-342900" algn="l" defTabSz="914400" rtl="0" eaLnBrk="1" fontAlgn="auto" latinLnBrk="0" hangingPunct="1">
                <a:lnSpc>
                  <a:spcPct val="100000"/>
                </a:lnSpc>
                <a:spcBef>
                  <a:spcPts val="0"/>
                </a:spcBef>
                <a:spcAft>
                  <a:spcPts val="1000"/>
                </a:spcAft>
                <a:buClrTx/>
                <a:buSzTx/>
                <a:buFontTx/>
                <a:buAutoNum type="arabicPlain" startAt="2020"/>
                <a:tabLst>
                  <a:tab pos="665163" algn="l"/>
                </a:tabLst>
                <a:defRPr/>
              </a:pP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Agreement to end new oil and gas exploration in </a:t>
              </a: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the Danish North Sea</a:t>
              </a:r>
            </a:p>
            <a:p>
              <a:pPr marR="0" lvl="0" algn="l" defTabSz="914400" rtl="0" eaLnBrk="1" fontAlgn="auto" latinLnBrk="0" hangingPunct="1">
                <a:lnSpc>
                  <a:spcPct val="100000"/>
                </a:lnSpc>
                <a:spcBef>
                  <a:spcPts val="0"/>
                </a:spcBef>
                <a:spcAft>
                  <a:spcPts val="1000"/>
                </a:spcAft>
                <a:buClrTx/>
                <a:buSzTx/>
                <a:tabLst>
                  <a:tab pos="665163" algn="l"/>
                </a:tabLst>
                <a:defRPr/>
              </a:pPr>
              <a:r>
                <a:rPr kumimoji="0" lang="en-GB" sz="140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2023</a:t>
              </a:r>
              <a:r>
                <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t> 	</a:t>
              </a:r>
              <a:r>
                <a:rPr lang="en-US" sz="1400">
                  <a:solidFill>
                    <a:srgbClr val="00A77E"/>
                  </a:solidFill>
                  <a:effectLst/>
                  <a:latin typeface="Unica 77 LL" panose="020B0504010101010104" pitchFamily="34" charset="0"/>
                  <a:ea typeface="Arial" panose="020B0604020202020204" pitchFamily="34" charset="0"/>
                  <a:cs typeface="Unica 77 LL" panose="020B0504010101010104" pitchFamily="34" charset="0"/>
                </a:rPr>
                <a:t>Danish companies are number one in obtaining green 	patents across the US and Europe</a:t>
              </a: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br>
                <a:rPr kumimoji="0" lang="en-US"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rPr>
              </a:br>
              <a:r>
                <a:rPr kumimoji="0" lang="en-GB" sz="30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Environment</a:t>
              </a:r>
            </a:p>
            <a:p>
              <a:pPr marL="0" marR="0" lvl="0" indent="0" algn="l" defTabSz="914400" rtl="0" eaLnBrk="1" fontAlgn="auto" latinLnBrk="0" hangingPunct="1">
                <a:lnSpc>
                  <a:spcPct val="100000"/>
                </a:lnSpc>
                <a:spcBef>
                  <a:spcPts val="0"/>
                </a:spcBef>
                <a:spcAft>
                  <a:spcPts val="1000"/>
                </a:spcAft>
                <a:buClrTx/>
                <a:buSzTx/>
                <a:buFontTx/>
                <a:buNone/>
                <a:tabLst>
                  <a:tab pos="665163"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2020</a:t>
              </a:r>
              <a:r>
                <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Action plan for climate neutral water and waste 	sectors by 2030</a:t>
              </a:r>
              <a:endPar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1000"/>
                </a:spcAft>
                <a:buClrTx/>
                <a:buSzTx/>
                <a:buFontTx/>
                <a:buNone/>
                <a:tabLst>
                  <a:tab pos="665163"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2020</a:t>
              </a:r>
              <a:r>
                <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New waste management plan: all Danes most sort </a:t>
              </a:r>
              <a:b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b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Their waste into ten fractions at home</a:t>
              </a:r>
            </a:p>
            <a:p>
              <a:pPr marL="0" marR="0" lvl="0" indent="0" algn="l" defTabSz="914400" rtl="0" eaLnBrk="1" fontAlgn="auto" latinLnBrk="0" hangingPunct="1">
                <a:lnSpc>
                  <a:spcPct val="100000"/>
                </a:lnSpc>
                <a:spcBef>
                  <a:spcPts val="0"/>
                </a:spcBef>
                <a:spcAft>
                  <a:spcPts val="1000"/>
                </a:spcAft>
                <a:buClrTx/>
                <a:buSzTx/>
                <a:buFontTx/>
                <a:buNone/>
                <a:tabLst>
                  <a:tab pos="665163" algn="l"/>
                </a:tabLst>
                <a:defRPr/>
              </a:pPr>
              <a:r>
                <a:rPr kumimoji="0" lang="en-GB" sz="1400" b="1"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2024</a:t>
              </a:r>
              <a:r>
                <a:rPr kumimoji="0" lang="en-GB"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 </a:t>
              </a:r>
              <a:r>
                <a:rPr kumimoji="0" lang="en-GB" sz="1400" b="0" i="0" u="none" strike="noStrike" kern="1200" cap="none" spc="0" normalizeH="0" baseline="0" noProof="0">
                  <a:ln>
                    <a:noFill/>
                  </a:ln>
                  <a:solidFill>
                    <a:srgbClr val="00A77E">
                      <a:lumMod val="50000"/>
                    </a:srgbClr>
                  </a:solidFill>
                  <a:effectLst/>
                  <a:uLnTx/>
                  <a:uFillTx/>
                  <a:latin typeface="Unica 77 LL" panose="020B0504010101010104" pitchFamily="34" charset="77"/>
                  <a:ea typeface="+mn-ea"/>
                  <a:cs typeface="+mn-cs"/>
                </a:rPr>
                <a:t>	</a:t>
              </a:r>
              <a:r>
                <a:rPr kumimoji="0" lang="en-US" sz="1400" b="0" i="0" u="none" strike="noStrike" kern="1200" cap="none" spc="0" normalizeH="0" baseline="0" noProof="0">
                  <a:ln>
                    <a:noFill/>
                  </a:ln>
                  <a:solidFill>
                    <a:srgbClr val="004BC8"/>
                  </a:solidFill>
                  <a:effectLst/>
                  <a:uLnTx/>
                  <a:uFillTx/>
                  <a:latin typeface="Unica 77 LL" panose="020B0504010101010104" pitchFamily="34" charset="77"/>
                  <a:ea typeface="+mn-ea"/>
                  <a:cs typeface="+mn-cs"/>
                </a:rPr>
                <a:t>96/98 Danish municipalities have developed 	climate action plans compatible with the Paris 	Agreement</a:t>
              </a:r>
              <a:endParaRPr kumimoji="0" lang="en-GB" sz="1400" b="0" i="0" u="none" strike="noStrike" kern="1200" cap="none" spc="0" normalizeH="0" baseline="0" noProof="0">
                <a:ln>
                  <a:noFill/>
                </a:ln>
                <a:solidFill>
                  <a:srgbClr val="00A77E"/>
                </a:solidFill>
                <a:effectLst/>
                <a:uLnTx/>
                <a:uFillTx/>
                <a:latin typeface="Unica 77 LL" panose="020B0504010101010104" pitchFamily="34" charset="77"/>
                <a:ea typeface="+mn-ea"/>
                <a:cs typeface="+mn-cs"/>
              </a:endParaRPr>
            </a:p>
          </p:txBody>
        </p:sp>
        <p:pic>
          <p:nvPicPr>
            <p:cNvPr id="13" name="Pil" descr="Caret Right outline">
              <a:extLst>
                <a:ext uri="{FF2B5EF4-FFF2-40B4-BE49-F238E27FC236}">
                  <a16:creationId xmlns:a16="http://schemas.microsoft.com/office/drawing/2014/main" id="{B302053E-FBA4-8B4A-B111-586A7D7CF33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97545" y="1343254"/>
              <a:ext cx="510665" cy="510665"/>
            </a:xfrm>
            <a:prstGeom prst="rect">
              <a:avLst/>
            </a:prstGeom>
          </p:spPr>
        </p:pic>
        <p:pic>
          <p:nvPicPr>
            <p:cNvPr id="16" name="Pil" descr="Caret Right outline">
              <a:extLst>
                <a:ext uri="{FF2B5EF4-FFF2-40B4-BE49-F238E27FC236}">
                  <a16:creationId xmlns:a16="http://schemas.microsoft.com/office/drawing/2014/main" id="{1565E8B4-C25C-4B4A-96C1-F5701E96A03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97544" y="3908497"/>
              <a:ext cx="510665" cy="510665"/>
            </a:xfrm>
            <a:prstGeom prst="rect">
              <a:avLst/>
            </a:prstGeom>
          </p:spPr>
        </p:pic>
      </p:grpSp>
      <p:sp>
        <p:nvSpPr>
          <p:cNvPr id="18" name="TextBox 17">
            <a:extLst>
              <a:ext uri="{FF2B5EF4-FFF2-40B4-BE49-F238E27FC236}">
                <a16:creationId xmlns:a16="http://schemas.microsoft.com/office/drawing/2014/main" id="{21BD2D55-2166-1A4A-80B3-B8DC1CA188B4}"/>
              </a:ext>
            </a:extLst>
          </p:cNvPr>
          <p:cNvSpPr txBox="1"/>
          <p:nvPr/>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1000" b="0" i="0" u="none" strike="noStrike" kern="1200" cap="none" spc="0" normalizeH="0" baseline="0" noProof="0">
                <a:ln>
                  <a:noFill/>
                </a:ln>
                <a:solidFill>
                  <a:srgbClr val="FFFFFF"/>
                </a:solidFill>
                <a:effectLst/>
                <a:uLnTx/>
                <a:uFillTx/>
                <a:latin typeface="Unica 77 LL" panose="020B0504010101010104" pitchFamily="34" charset="77"/>
                <a:ea typeface="+mn-ea"/>
                <a:cs typeface="Unica 77 LL" panose="020B0504010101010104" pitchFamily="34" charset="77"/>
              </a:rPr>
              <a:t>State of Green</a:t>
            </a:r>
            <a:endParaRPr kumimoji="0" lang="en-GB" sz="1000" b="0" i="0" u="none" strike="noStrike" kern="1200" cap="none" spc="0" normalizeH="0" baseline="0" noProof="0">
              <a:ln>
                <a:noFill/>
              </a:ln>
              <a:solidFill>
                <a:srgbClr val="FFFFFF"/>
              </a:solidFill>
              <a:effectLst/>
              <a:uLnTx/>
              <a:uFillTx/>
              <a:latin typeface="Unica 77 LL" panose="020B0504010101010104" pitchFamily="34" charset="77"/>
              <a:ea typeface="+mn-ea"/>
              <a:cs typeface="Unica 77 LL" panose="020B0504010101010104" pitchFamily="34" charset="77"/>
            </a:endParaRPr>
          </a:p>
        </p:txBody>
      </p:sp>
    </p:spTree>
    <p:extLst>
      <p:ext uri="{BB962C8B-B14F-4D97-AF65-F5344CB8AC3E}">
        <p14:creationId xmlns:p14="http://schemas.microsoft.com/office/powerpoint/2010/main" val="321917482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0" name="Picture 59">
            <a:extLst>
              <a:ext uri="{FF2B5EF4-FFF2-40B4-BE49-F238E27FC236}">
                <a16:creationId xmlns:a16="http://schemas.microsoft.com/office/drawing/2014/main" id="{32AF2E31-6A3F-1E43-A670-0E4E3A27487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79065" y="179388"/>
            <a:ext cx="2026227" cy="2026227"/>
          </a:xfrm>
          <a:prstGeom prst="rect">
            <a:avLst/>
          </a:prstGeom>
          <a:effectLst/>
        </p:spPr>
      </p:pic>
      <p:pic>
        <p:nvPicPr>
          <p:cNvPr id="34" name="Picture 33">
            <a:extLst>
              <a:ext uri="{FF2B5EF4-FFF2-40B4-BE49-F238E27FC236}">
                <a16:creationId xmlns:a16="http://schemas.microsoft.com/office/drawing/2014/main" id="{D37D4EB0-BC09-C641-94AC-27545CDF6C5E}"/>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2395657" y="179388"/>
            <a:ext cx="2026227" cy="2026227"/>
          </a:xfrm>
          <a:prstGeom prst="rect">
            <a:avLst/>
          </a:prstGeom>
          <a:effectLst/>
        </p:spPr>
      </p:pic>
      <p:pic>
        <p:nvPicPr>
          <p:cNvPr id="37" name="Picture 36">
            <a:extLst>
              <a:ext uri="{FF2B5EF4-FFF2-40B4-BE49-F238E27FC236}">
                <a16:creationId xmlns:a16="http://schemas.microsoft.com/office/drawing/2014/main" id="{BF37C9E7-38C0-F04E-835A-DAE040ECAE04}"/>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179065" y="2434989"/>
            <a:ext cx="2026227" cy="2026227"/>
          </a:xfrm>
          <a:prstGeom prst="rect">
            <a:avLst/>
          </a:prstGeom>
          <a:effectLst/>
        </p:spPr>
      </p:pic>
      <p:pic>
        <p:nvPicPr>
          <p:cNvPr id="38" name="Picture 37">
            <a:extLst>
              <a:ext uri="{FF2B5EF4-FFF2-40B4-BE49-F238E27FC236}">
                <a16:creationId xmlns:a16="http://schemas.microsoft.com/office/drawing/2014/main" id="{03ACF24E-FA2D-FF4B-A0D0-CBC431778ED5}"/>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2395657" y="2434989"/>
            <a:ext cx="2026227" cy="2026227"/>
          </a:xfrm>
          <a:prstGeom prst="rect">
            <a:avLst/>
          </a:prstGeom>
          <a:effectLst/>
        </p:spPr>
      </p:pic>
      <p:pic>
        <p:nvPicPr>
          <p:cNvPr id="40" name="Picture 39">
            <a:extLst>
              <a:ext uri="{FF2B5EF4-FFF2-40B4-BE49-F238E27FC236}">
                <a16:creationId xmlns:a16="http://schemas.microsoft.com/office/drawing/2014/main" id="{C594964F-E936-0F4F-AB6E-C715CAA33C1A}"/>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179065" y="4650784"/>
            <a:ext cx="2026227" cy="2026227"/>
          </a:xfrm>
          <a:prstGeom prst="rect">
            <a:avLst/>
          </a:prstGeom>
          <a:effectLst/>
        </p:spPr>
      </p:pic>
      <p:pic>
        <p:nvPicPr>
          <p:cNvPr id="41" name="Picture 40">
            <a:extLst>
              <a:ext uri="{FF2B5EF4-FFF2-40B4-BE49-F238E27FC236}">
                <a16:creationId xmlns:a16="http://schemas.microsoft.com/office/drawing/2014/main" id="{839F2896-4FF7-194A-A32E-3C7E7889DDB2}"/>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2395657" y="4650784"/>
            <a:ext cx="2026227" cy="2026227"/>
          </a:xfrm>
          <a:prstGeom prst="rect">
            <a:avLst/>
          </a:prstGeom>
          <a:effectLst/>
        </p:spPr>
      </p:pic>
      <p:grpSp>
        <p:nvGrpSpPr>
          <p:cNvPr id="20" name="Group 19">
            <a:extLst>
              <a:ext uri="{FF2B5EF4-FFF2-40B4-BE49-F238E27FC236}">
                <a16:creationId xmlns:a16="http://schemas.microsoft.com/office/drawing/2014/main" id="{B50372E4-7A5D-B64E-B993-F26D55D94AFD}"/>
              </a:ext>
            </a:extLst>
          </p:cNvPr>
          <p:cNvGrpSpPr/>
          <p:nvPr/>
        </p:nvGrpSpPr>
        <p:grpSpPr>
          <a:xfrm>
            <a:off x="4484724" y="-1"/>
            <a:ext cx="2099734" cy="1136296"/>
            <a:chOff x="5044016" y="-1"/>
            <a:chExt cx="2099734" cy="1136296"/>
          </a:xfrm>
        </p:grpSpPr>
        <p:cxnSp>
          <p:nvCxnSpPr>
            <p:cNvPr id="10" name="Straight Connector 9">
              <a:extLst>
                <a:ext uri="{FF2B5EF4-FFF2-40B4-BE49-F238E27FC236}">
                  <a16:creationId xmlns:a16="http://schemas.microsoft.com/office/drawing/2014/main" id="{3FB2E4AA-43A7-8946-AA91-148E04ABFD3C}"/>
                </a:ext>
              </a:extLst>
            </p:cNvPr>
            <p:cNvCxnSpPr>
              <a:cxnSpLocks/>
            </p:cNvCxnSpPr>
            <p:nvPr/>
          </p:nvCxnSpPr>
          <p:spPr>
            <a:xfrm>
              <a:off x="6093883" y="-1"/>
              <a:ext cx="0" cy="540000"/>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E40A4943-6132-694B-B730-2F83F4BFA02F}"/>
                </a:ext>
              </a:extLst>
            </p:cNvPr>
            <p:cNvSpPr txBox="1"/>
            <p:nvPr/>
          </p:nvSpPr>
          <p:spPr>
            <a:xfrm>
              <a:off x="5044016" y="428409"/>
              <a:ext cx="2099734" cy="707886"/>
            </a:xfrm>
            <a:prstGeom prst="rect">
              <a:avLst/>
            </a:prstGeom>
            <a:noFill/>
          </p:spPr>
          <p:txBody>
            <a:bodyPr wrap="square" rtlCol="0">
              <a:spAutoFit/>
            </a:bodyPr>
            <a:lstStyle/>
            <a:p>
              <a:pPr algn="ctr"/>
              <a:r>
                <a:rPr lang="en-GB" sz="4000">
                  <a:solidFill>
                    <a:schemeClr val="accent1"/>
                  </a:solidFill>
                  <a:latin typeface="Halvar Eng Md" pitchFamily="2" charset="0"/>
                </a:rPr>
                <a:t>1970</a:t>
              </a:r>
              <a:r>
                <a:rPr lang="en-GB" sz="4000">
                  <a:solidFill>
                    <a:schemeClr val="accent1"/>
                  </a:solidFill>
                  <a:latin typeface="Halvar Eng Lt" pitchFamily="2" charset="0"/>
                </a:rPr>
                <a:t>s </a:t>
              </a:r>
            </a:p>
          </p:txBody>
        </p:sp>
      </p:grpSp>
      <p:grpSp>
        <p:nvGrpSpPr>
          <p:cNvPr id="42" name="Group 41">
            <a:extLst>
              <a:ext uri="{FF2B5EF4-FFF2-40B4-BE49-F238E27FC236}">
                <a16:creationId xmlns:a16="http://schemas.microsoft.com/office/drawing/2014/main" id="{39FFFA3B-F729-7D44-811A-4B833C44F900}"/>
              </a:ext>
            </a:extLst>
          </p:cNvPr>
          <p:cNvGrpSpPr/>
          <p:nvPr/>
        </p:nvGrpSpPr>
        <p:grpSpPr>
          <a:xfrm>
            <a:off x="4484724" y="1059839"/>
            <a:ext cx="2099734" cy="1136296"/>
            <a:chOff x="5044016" y="-1"/>
            <a:chExt cx="2099734" cy="1136296"/>
          </a:xfrm>
        </p:grpSpPr>
        <p:cxnSp>
          <p:nvCxnSpPr>
            <p:cNvPr id="43" name="Straight Connector 42">
              <a:extLst>
                <a:ext uri="{FF2B5EF4-FFF2-40B4-BE49-F238E27FC236}">
                  <a16:creationId xmlns:a16="http://schemas.microsoft.com/office/drawing/2014/main" id="{777E24A3-46B9-5C40-979B-67C7B54BEE1E}"/>
                </a:ext>
              </a:extLst>
            </p:cNvPr>
            <p:cNvCxnSpPr>
              <a:cxnSpLocks/>
            </p:cNvCxnSpPr>
            <p:nvPr/>
          </p:nvCxnSpPr>
          <p:spPr>
            <a:xfrm>
              <a:off x="6093883" y="-1"/>
              <a:ext cx="0" cy="540000"/>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7DC5CFCA-F23A-0840-90BB-461FDE770B4B}"/>
                </a:ext>
              </a:extLst>
            </p:cNvPr>
            <p:cNvSpPr txBox="1"/>
            <p:nvPr/>
          </p:nvSpPr>
          <p:spPr>
            <a:xfrm>
              <a:off x="5044016" y="428409"/>
              <a:ext cx="2099734" cy="707886"/>
            </a:xfrm>
            <a:prstGeom prst="rect">
              <a:avLst/>
            </a:prstGeom>
            <a:noFill/>
          </p:spPr>
          <p:txBody>
            <a:bodyPr wrap="square" rtlCol="0">
              <a:spAutoFit/>
            </a:bodyPr>
            <a:lstStyle/>
            <a:p>
              <a:pPr algn="ctr"/>
              <a:r>
                <a:rPr lang="en-GB" sz="4000">
                  <a:solidFill>
                    <a:schemeClr val="accent1"/>
                  </a:solidFill>
                  <a:latin typeface="Halvar Eng Md" pitchFamily="2" charset="0"/>
                </a:rPr>
                <a:t>1980</a:t>
              </a:r>
              <a:r>
                <a:rPr lang="en-GB" sz="4000">
                  <a:solidFill>
                    <a:schemeClr val="accent1"/>
                  </a:solidFill>
                  <a:latin typeface="Halvar Eng Lt" pitchFamily="2" charset="0"/>
                </a:rPr>
                <a:t>s</a:t>
              </a:r>
            </a:p>
          </p:txBody>
        </p:sp>
      </p:grpSp>
      <p:grpSp>
        <p:nvGrpSpPr>
          <p:cNvPr id="45" name="Group 44">
            <a:extLst>
              <a:ext uri="{FF2B5EF4-FFF2-40B4-BE49-F238E27FC236}">
                <a16:creationId xmlns:a16="http://schemas.microsoft.com/office/drawing/2014/main" id="{2FC769F2-2BA2-2D42-9ED4-2FB70D8A0950}"/>
              </a:ext>
            </a:extLst>
          </p:cNvPr>
          <p:cNvGrpSpPr/>
          <p:nvPr/>
        </p:nvGrpSpPr>
        <p:grpSpPr>
          <a:xfrm>
            <a:off x="4484724" y="2119679"/>
            <a:ext cx="2099734" cy="1136296"/>
            <a:chOff x="5044016" y="-1"/>
            <a:chExt cx="2099734" cy="1136296"/>
          </a:xfrm>
        </p:grpSpPr>
        <p:cxnSp>
          <p:nvCxnSpPr>
            <p:cNvPr id="46" name="Straight Connector 45">
              <a:extLst>
                <a:ext uri="{FF2B5EF4-FFF2-40B4-BE49-F238E27FC236}">
                  <a16:creationId xmlns:a16="http://schemas.microsoft.com/office/drawing/2014/main" id="{D1D02424-7507-1E41-9A1B-620585FD7BC1}"/>
                </a:ext>
              </a:extLst>
            </p:cNvPr>
            <p:cNvCxnSpPr>
              <a:cxnSpLocks/>
            </p:cNvCxnSpPr>
            <p:nvPr/>
          </p:nvCxnSpPr>
          <p:spPr>
            <a:xfrm>
              <a:off x="6093883" y="-1"/>
              <a:ext cx="0" cy="540000"/>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9CC74B78-9BC2-FD47-BD35-E765F762F031}"/>
                </a:ext>
              </a:extLst>
            </p:cNvPr>
            <p:cNvSpPr txBox="1"/>
            <p:nvPr/>
          </p:nvSpPr>
          <p:spPr>
            <a:xfrm>
              <a:off x="5044016" y="428409"/>
              <a:ext cx="2099734" cy="707886"/>
            </a:xfrm>
            <a:prstGeom prst="rect">
              <a:avLst/>
            </a:prstGeom>
            <a:noFill/>
          </p:spPr>
          <p:txBody>
            <a:bodyPr wrap="square" rtlCol="0">
              <a:spAutoFit/>
            </a:bodyPr>
            <a:lstStyle/>
            <a:p>
              <a:pPr algn="ctr"/>
              <a:r>
                <a:rPr lang="en-GB" sz="4000">
                  <a:solidFill>
                    <a:schemeClr val="accent1"/>
                  </a:solidFill>
                  <a:latin typeface="Halvar Eng Md" pitchFamily="2" charset="0"/>
                </a:rPr>
                <a:t>1990</a:t>
              </a:r>
              <a:r>
                <a:rPr lang="en-GB" sz="4000">
                  <a:solidFill>
                    <a:schemeClr val="accent1"/>
                  </a:solidFill>
                  <a:latin typeface="Halvar Eng Lt" pitchFamily="2" charset="0"/>
                </a:rPr>
                <a:t>s</a:t>
              </a:r>
            </a:p>
          </p:txBody>
        </p:sp>
      </p:grpSp>
      <p:grpSp>
        <p:nvGrpSpPr>
          <p:cNvPr id="48" name="Group 47">
            <a:extLst>
              <a:ext uri="{FF2B5EF4-FFF2-40B4-BE49-F238E27FC236}">
                <a16:creationId xmlns:a16="http://schemas.microsoft.com/office/drawing/2014/main" id="{DD2AA84E-01F2-F548-953C-9B280FA7490E}"/>
              </a:ext>
            </a:extLst>
          </p:cNvPr>
          <p:cNvGrpSpPr/>
          <p:nvPr/>
        </p:nvGrpSpPr>
        <p:grpSpPr>
          <a:xfrm>
            <a:off x="4484724" y="3179519"/>
            <a:ext cx="2099734" cy="1136296"/>
            <a:chOff x="5044016" y="-1"/>
            <a:chExt cx="2099734" cy="1136296"/>
          </a:xfrm>
        </p:grpSpPr>
        <p:cxnSp>
          <p:nvCxnSpPr>
            <p:cNvPr id="49" name="Straight Connector 48">
              <a:extLst>
                <a:ext uri="{FF2B5EF4-FFF2-40B4-BE49-F238E27FC236}">
                  <a16:creationId xmlns:a16="http://schemas.microsoft.com/office/drawing/2014/main" id="{775BB474-DC3F-6A47-9275-613B12D356A4}"/>
                </a:ext>
              </a:extLst>
            </p:cNvPr>
            <p:cNvCxnSpPr>
              <a:cxnSpLocks/>
            </p:cNvCxnSpPr>
            <p:nvPr/>
          </p:nvCxnSpPr>
          <p:spPr>
            <a:xfrm>
              <a:off x="6093883" y="-1"/>
              <a:ext cx="0" cy="540000"/>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19D3F399-FFFA-9B47-B150-0AFB09E30893}"/>
                </a:ext>
              </a:extLst>
            </p:cNvPr>
            <p:cNvSpPr txBox="1"/>
            <p:nvPr/>
          </p:nvSpPr>
          <p:spPr>
            <a:xfrm>
              <a:off x="5044016" y="428409"/>
              <a:ext cx="2099734" cy="707886"/>
            </a:xfrm>
            <a:prstGeom prst="rect">
              <a:avLst/>
            </a:prstGeom>
            <a:noFill/>
          </p:spPr>
          <p:txBody>
            <a:bodyPr wrap="square" rtlCol="0">
              <a:spAutoFit/>
            </a:bodyPr>
            <a:lstStyle/>
            <a:p>
              <a:pPr algn="ctr"/>
              <a:r>
                <a:rPr lang="en-GB" sz="4000">
                  <a:solidFill>
                    <a:schemeClr val="accent1"/>
                  </a:solidFill>
                  <a:latin typeface="Halvar Eng Md" pitchFamily="2" charset="0"/>
                </a:rPr>
                <a:t>2000</a:t>
              </a:r>
              <a:r>
                <a:rPr lang="en-GB" sz="4000">
                  <a:solidFill>
                    <a:schemeClr val="accent1"/>
                  </a:solidFill>
                  <a:latin typeface="Halvar Eng Lt" pitchFamily="2" charset="0"/>
                </a:rPr>
                <a:t>s</a:t>
              </a:r>
            </a:p>
          </p:txBody>
        </p:sp>
      </p:grpSp>
      <p:grpSp>
        <p:nvGrpSpPr>
          <p:cNvPr id="51" name="Group 50">
            <a:extLst>
              <a:ext uri="{FF2B5EF4-FFF2-40B4-BE49-F238E27FC236}">
                <a16:creationId xmlns:a16="http://schemas.microsoft.com/office/drawing/2014/main" id="{16C47CD9-D284-B743-9F83-AEA1E5C68674}"/>
              </a:ext>
            </a:extLst>
          </p:cNvPr>
          <p:cNvGrpSpPr/>
          <p:nvPr/>
        </p:nvGrpSpPr>
        <p:grpSpPr>
          <a:xfrm>
            <a:off x="4484724" y="4239359"/>
            <a:ext cx="2099734" cy="1136296"/>
            <a:chOff x="5044016" y="-1"/>
            <a:chExt cx="2099734" cy="1136296"/>
          </a:xfrm>
        </p:grpSpPr>
        <p:cxnSp>
          <p:nvCxnSpPr>
            <p:cNvPr id="52" name="Straight Connector 51">
              <a:extLst>
                <a:ext uri="{FF2B5EF4-FFF2-40B4-BE49-F238E27FC236}">
                  <a16:creationId xmlns:a16="http://schemas.microsoft.com/office/drawing/2014/main" id="{727DF0BA-C822-FC4B-BF2E-C1D70175A300}"/>
                </a:ext>
              </a:extLst>
            </p:cNvPr>
            <p:cNvCxnSpPr>
              <a:cxnSpLocks/>
            </p:cNvCxnSpPr>
            <p:nvPr/>
          </p:nvCxnSpPr>
          <p:spPr>
            <a:xfrm>
              <a:off x="6093883" y="-1"/>
              <a:ext cx="0" cy="540000"/>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53" name="TextBox 52">
              <a:extLst>
                <a:ext uri="{FF2B5EF4-FFF2-40B4-BE49-F238E27FC236}">
                  <a16:creationId xmlns:a16="http://schemas.microsoft.com/office/drawing/2014/main" id="{CCC05A58-F73E-8F44-8413-B8C6D4966BDC}"/>
                </a:ext>
              </a:extLst>
            </p:cNvPr>
            <p:cNvSpPr txBox="1"/>
            <p:nvPr/>
          </p:nvSpPr>
          <p:spPr>
            <a:xfrm>
              <a:off x="5044016" y="428409"/>
              <a:ext cx="2099734" cy="707886"/>
            </a:xfrm>
            <a:prstGeom prst="rect">
              <a:avLst/>
            </a:prstGeom>
            <a:noFill/>
          </p:spPr>
          <p:txBody>
            <a:bodyPr wrap="square" rtlCol="0">
              <a:spAutoFit/>
            </a:bodyPr>
            <a:lstStyle/>
            <a:p>
              <a:pPr algn="ctr"/>
              <a:r>
                <a:rPr lang="en-GB" sz="4000">
                  <a:solidFill>
                    <a:schemeClr val="accent1"/>
                  </a:solidFill>
                  <a:latin typeface="Halvar Eng Md" pitchFamily="2" charset="0"/>
                </a:rPr>
                <a:t>2010</a:t>
              </a:r>
              <a:r>
                <a:rPr lang="en-GB" sz="4000">
                  <a:solidFill>
                    <a:schemeClr val="accent1"/>
                  </a:solidFill>
                  <a:latin typeface="Halvar Eng Lt" pitchFamily="2" charset="0"/>
                </a:rPr>
                <a:t>s</a:t>
              </a:r>
            </a:p>
          </p:txBody>
        </p:sp>
      </p:grpSp>
      <p:grpSp>
        <p:nvGrpSpPr>
          <p:cNvPr id="54" name="Group 53">
            <a:extLst>
              <a:ext uri="{FF2B5EF4-FFF2-40B4-BE49-F238E27FC236}">
                <a16:creationId xmlns:a16="http://schemas.microsoft.com/office/drawing/2014/main" id="{1C67DB35-963F-0341-ACC9-6F53E2D2E89B}"/>
              </a:ext>
            </a:extLst>
          </p:cNvPr>
          <p:cNvGrpSpPr/>
          <p:nvPr/>
        </p:nvGrpSpPr>
        <p:grpSpPr>
          <a:xfrm>
            <a:off x="4484724" y="5299198"/>
            <a:ext cx="2099734" cy="1136296"/>
            <a:chOff x="5044016" y="-1"/>
            <a:chExt cx="2099734" cy="1136296"/>
          </a:xfrm>
        </p:grpSpPr>
        <p:cxnSp>
          <p:nvCxnSpPr>
            <p:cNvPr id="55" name="Straight Connector 54">
              <a:extLst>
                <a:ext uri="{FF2B5EF4-FFF2-40B4-BE49-F238E27FC236}">
                  <a16:creationId xmlns:a16="http://schemas.microsoft.com/office/drawing/2014/main" id="{C0C6927D-5BFA-8C43-BDB7-9559A06FD4B7}"/>
                </a:ext>
              </a:extLst>
            </p:cNvPr>
            <p:cNvCxnSpPr>
              <a:cxnSpLocks/>
            </p:cNvCxnSpPr>
            <p:nvPr/>
          </p:nvCxnSpPr>
          <p:spPr>
            <a:xfrm>
              <a:off x="6093883" y="-1"/>
              <a:ext cx="0" cy="540000"/>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6AD34079-2C49-6546-96DE-16E9C4DAA218}"/>
                </a:ext>
              </a:extLst>
            </p:cNvPr>
            <p:cNvSpPr txBox="1"/>
            <p:nvPr/>
          </p:nvSpPr>
          <p:spPr>
            <a:xfrm>
              <a:off x="5044016" y="428409"/>
              <a:ext cx="2099734" cy="707886"/>
            </a:xfrm>
            <a:prstGeom prst="rect">
              <a:avLst/>
            </a:prstGeom>
            <a:noFill/>
          </p:spPr>
          <p:txBody>
            <a:bodyPr wrap="square" rtlCol="0">
              <a:spAutoFit/>
            </a:bodyPr>
            <a:lstStyle/>
            <a:p>
              <a:pPr algn="ctr"/>
              <a:r>
                <a:rPr lang="en-GB" sz="4000">
                  <a:solidFill>
                    <a:schemeClr val="accent1"/>
                  </a:solidFill>
                  <a:latin typeface="Halvar Eng Md" pitchFamily="2" charset="0"/>
                </a:rPr>
                <a:t>2020</a:t>
              </a:r>
              <a:r>
                <a:rPr lang="en-GB" sz="4000">
                  <a:solidFill>
                    <a:schemeClr val="accent1"/>
                  </a:solidFill>
                  <a:latin typeface="Halvar Eng Lt" pitchFamily="2" charset="0"/>
                </a:rPr>
                <a:t>s</a:t>
              </a:r>
            </a:p>
          </p:txBody>
        </p:sp>
      </p:grpSp>
      <p:cxnSp>
        <p:nvCxnSpPr>
          <p:cNvPr id="57" name="Straight Connector 56">
            <a:extLst>
              <a:ext uri="{FF2B5EF4-FFF2-40B4-BE49-F238E27FC236}">
                <a16:creationId xmlns:a16="http://schemas.microsoft.com/office/drawing/2014/main" id="{07F62E66-A414-5F4A-BB3D-6FC028D55739}"/>
              </a:ext>
            </a:extLst>
          </p:cNvPr>
          <p:cNvCxnSpPr>
            <a:cxnSpLocks/>
          </p:cNvCxnSpPr>
          <p:nvPr/>
        </p:nvCxnSpPr>
        <p:spPr>
          <a:xfrm>
            <a:off x="5534591" y="6325800"/>
            <a:ext cx="0" cy="540000"/>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70" name="TextBox 69">
            <a:extLst>
              <a:ext uri="{FF2B5EF4-FFF2-40B4-BE49-F238E27FC236}">
                <a16:creationId xmlns:a16="http://schemas.microsoft.com/office/drawing/2014/main" id="{84C719CB-FB2D-3648-9060-16D9A8DC1484}"/>
              </a:ext>
            </a:extLst>
          </p:cNvPr>
          <p:cNvSpPr txBox="1"/>
          <p:nvPr/>
        </p:nvSpPr>
        <p:spPr>
          <a:xfrm>
            <a:off x="6527782" y="500231"/>
            <a:ext cx="5741971" cy="646331"/>
          </a:xfrm>
          <a:prstGeom prst="rect">
            <a:avLst/>
          </a:prstGeom>
          <a:noFill/>
        </p:spPr>
        <p:txBody>
          <a:bodyPr wrap="square" rtlCol="0" anchor="ctr" anchorCtr="0">
            <a:spAutoFit/>
          </a:bodyPr>
          <a:lstStyle/>
          <a:p>
            <a:r>
              <a:rPr lang="en-GB" b="1">
                <a:solidFill>
                  <a:schemeClr val="accent1"/>
                </a:solidFill>
                <a:latin typeface="Unica 77 LL"/>
              </a:rPr>
              <a:t>Wake-up call: oil crisis </a:t>
            </a:r>
            <a:endParaRPr lang="da-DK" b="1">
              <a:solidFill>
                <a:schemeClr val="accent1"/>
              </a:solidFill>
              <a:latin typeface="Unica 77 LL"/>
            </a:endParaRPr>
          </a:p>
          <a:p>
            <a:r>
              <a:rPr lang="en-GB" b="1">
                <a:solidFill>
                  <a:srgbClr val="004BC8"/>
                </a:solidFill>
                <a:latin typeface="Unica 77 LL"/>
              </a:rPr>
              <a:t>Pollution and growing environmental awareness </a:t>
            </a:r>
            <a:endParaRPr lang="en-GB" b="1">
              <a:solidFill>
                <a:srgbClr val="004BC8"/>
              </a:solidFill>
            </a:endParaRPr>
          </a:p>
        </p:txBody>
      </p:sp>
      <p:sp>
        <p:nvSpPr>
          <p:cNvPr id="71" name="TextBox 70">
            <a:extLst>
              <a:ext uri="{FF2B5EF4-FFF2-40B4-BE49-F238E27FC236}">
                <a16:creationId xmlns:a16="http://schemas.microsoft.com/office/drawing/2014/main" id="{D4176F73-147F-5B4A-985C-6D50DE00379D}"/>
              </a:ext>
            </a:extLst>
          </p:cNvPr>
          <p:cNvSpPr txBox="1"/>
          <p:nvPr/>
        </p:nvSpPr>
        <p:spPr>
          <a:xfrm>
            <a:off x="6527782" y="1557245"/>
            <a:ext cx="5592683" cy="646331"/>
          </a:xfrm>
          <a:prstGeom prst="rect">
            <a:avLst/>
          </a:prstGeom>
          <a:noFill/>
        </p:spPr>
        <p:txBody>
          <a:bodyPr wrap="square" rtlCol="0" anchor="ctr" anchorCtr="0">
            <a:spAutoFit/>
          </a:bodyPr>
          <a:lstStyle/>
          <a:p>
            <a:r>
              <a:rPr lang="en-GB" b="1">
                <a:solidFill>
                  <a:schemeClr val="accent1"/>
                </a:solidFill>
                <a:latin typeface="Unica 77 LL"/>
              </a:rPr>
              <a:t>Energy diversification and energy efficiency steps</a:t>
            </a:r>
            <a:endParaRPr lang="en-GB" b="1">
              <a:solidFill>
                <a:schemeClr val="accent1"/>
              </a:solidFill>
              <a:latin typeface="Unica 77 LL" panose="020B0504010101010104" pitchFamily="34" charset="77"/>
            </a:endParaRPr>
          </a:p>
          <a:p>
            <a:r>
              <a:rPr lang="en-GB" b="1">
                <a:solidFill>
                  <a:srgbClr val="004BC8"/>
                </a:solidFill>
                <a:latin typeface="Unica 77 LL" panose="020B0504010101010104" pitchFamily="34" charset="77"/>
                <a:cs typeface="Unica 77 LL" panose="020B0504010101010104" pitchFamily="34" charset="77"/>
              </a:rPr>
              <a:t>Environmental regulatory action</a:t>
            </a:r>
            <a:r>
              <a:rPr lang="en-GB" b="1">
                <a:solidFill>
                  <a:srgbClr val="004BC8"/>
                </a:solidFill>
                <a:latin typeface="Unica 77 LL"/>
              </a:rPr>
              <a:t> </a:t>
            </a:r>
            <a:endParaRPr lang="en-GB" b="1">
              <a:solidFill>
                <a:srgbClr val="004BC8"/>
              </a:solidFill>
              <a:latin typeface="Unica 77 LL" panose="020B0504010101010104" pitchFamily="34" charset="77"/>
            </a:endParaRPr>
          </a:p>
        </p:txBody>
      </p:sp>
      <p:sp>
        <p:nvSpPr>
          <p:cNvPr id="72" name="TextBox 71">
            <a:extLst>
              <a:ext uri="{FF2B5EF4-FFF2-40B4-BE49-F238E27FC236}">
                <a16:creationId xmlns:a16="http://schemas.microsoft.com/office/drawing/2014/main" id="{0416A43B-B736-B64B-A620-73202E6E9616}"/>
              </a:ext>
            </a:extLst>
          </p:cNvPr>
          <p:cNvSpPr txBox="1"/>
          <p:nvPr/>
        </p:nvSpPr>
        <p:spPr>
          <a:xfrm>
            <a:off x="6527782" y="2450592"/>
            <a:ext cx="5592679" cy="923330"/>
          </a:xfrm>
          <a:prstGeom prst="rect">
            <a:avLst/>
          </a:prstGeom>
          <a:noFill/>
        </p:spPr>
        <p:txBody>
          <a:bodyPr wrap="square" rtlCol="0" anchor="ctr" anchorCtr="0">
            <a:spAutoFit/>
          </a:bodyPr>
          <a:lstStyle/>
          <a:p>
            <a:r>
              <a:rPr lang="en-GB" b="1">
                <a:solidFill>
                  <a:schemeClr val="accent1"/>
                </a:solidFill>
                <a:latin typeface="Unica 77 LL"/>
              </a:rPr>
              <a:t>Energy self-sufficiency</a:t>
            </a:r>
          </a:p>
          <a:p>
            <a:r>
              <a:rPr lang="en-GB" b="1">
                <a:solidFill>
                  <a:srgbClr val="004BC8"/>
                </a:solidFill>
                <a:latin typeface="Unica 77 LL"/>
              </a:rPr>
              <a:t>Stricter environmental regulation and growing influence on EU policies</a:t>
            </a:r>
          </a:p>
        </p:txBody>
      </p:sp>
      <p:sp>
        <p:nvSpPr>
          <p:cNvPr id="73" name="TextBox 72">
            <a:extLst>
              <a:ext uri="{FF2B5EF4-FFF2-40B4-BE49-F238E27FC236}">
                <a16:creationId xmlns:a16="http://schemas.microsoft.com/office/drawing/2014/main" id="{77CB6BB6-E5A4-F247-A938-61A50A099E9A}"/>
              </a:ext>
            </a:extLst>
          </p:cNvPr>
          <p:cNvSpPr txBox="1"/>
          <p:nvPr/>
        </p:nvSpPr>
        <p:spPr>
          <a:xfrm>
            <a:off x="6527783" y="3654492"/>
            <a:ext cx="5592682" cy="646331"/>
          </a:xfrm>
          <a:prstGeom prst="rect">
            <a:avLst/>
          </a:prstGeom>
          <a:noFill/>
        </p:spPr>
        <p:txBody>
          <a:bodyPr wrap="square" rtlCol="0" anchor="ctr" anchorCtr="0">
            <a:spAutoFit/>
          </a:bodyPr>
          <a:lstStyle/>
          <a:p>
            <a:r>
              <a:rPr lang="en-GB" b="1">
                <a:solidFill>
                  <a:schemeClr val="accent1"/>
                </a:solidFill>
                <a:latin typeface="Unica 77 LL" panose="020B0504010101010104" pitchFamily="34" charset="77"/>
              </a:rPr>
              <a:t>Scaling offshore wind energy</a:t>
            </a:r>
          </a:p>
          <a:p>
            <a:r>
              <a:rPr lang="en-GB" b="1">
                <a:solidFill>
                  <a:srgbClr val="004BC8"/>
                </a:solidFill>
                <a:latin typeface="Unica 77 LL"/>
              </a:rPr>
              <a:t>New paradigm: considering waste as a resource</a:t>
            </a:r>
            <a:endParaRPr lang="en-GB" b="1">
              <a:solidFill>
                <a:srgbClr val="004BC8"/>
              </a:solidFill>
              <a:latin typeface="Unica 77 LL" panose="020B0504010101010104" pitchFamily="34" charset="77"/>
            </a:endParaRPr>
          </a:p>
        </p:txBody>
      </p:sp>
      <p:sp>
        <p:nvSpPr>
          <p:cNvPr id="75" name="TextBox 74">
            <a:extLst>
              <a:ext uri="{FF2B5EF4-FFF2-40B4-BE49-F238E27FC236}">
                <a16:creationId xmlns:a16="http://schemas.microsoft.com/office/drawing/2014/main" id="{2274D547-DC2E-3840-ABC8-E8D4E3E0DE5E}"/>
              </a:ext>
            </a:extLst>
          </p:cNvPr>
          <p:cNvSpPr txBox="1"/>
          <p:nvPr/>
        </p:nvSpPr>
        <p:spPr>
          <a:xfrm>
            <a:off x="6527782" y="4728283"/>
            <a:ext cx="5592680" cy="646331"/>
          </a:xfrm>
          <a:prstGeom prst="rect">
            <a:avLst/>
          </a:prstGeom>
          <a:noFill/>
        </p:spPr>
        <p:txBody>
          <a:bodyPr wrap="square" rtlCol="0" anchor="ctr" anchorCtr="0">
            <a:spAutoFit/>
          </a:bodyPr>
          <a:lstStyle/>
          <a:p>
            <a:r>
              <a:rPr lang="en-GB" b="1">
                <a:solidFill>
                  <a:schemeClr val="accent1"/>
                </a:solidFill>
                <a:latin typeface="Unica 77 LL" panose="020B0504010101010104" pitchFamily="34" charset="77"/>
              </a:rPr>
              <a:t>Net-zero vision 2045</a:t>
            </a:r>
          </a:p>
          <a:p>
            <a:r>
              <a:rPr lang="en-GB" b="1">
                <a:solidFill>
                  <a:srgbClr val="004BC8"/>
                </a:solidFill>
                <a:latin typeface="Unica 77 LL"/>
              </a:rPr>
              <a:t>Extreme weather events lead to climate adaptation</a:t>
            </a:r>
            <a:endParaRPr lang="en-GB" b="1">
              <a:solidFill>
                <a:srgbClr val="004BC8"/>
              </a:solidFill>
              <a:latin typeface="Unica 77 LL" panose="020B0504010101010104" pitchFamily="34" charset="77"/>
            </a:endParaRPr>
          </a:p>
        </p:txBody>
      </p:sp>
      <p:sp>
        <p:nvSpPr>
          <p:cNvPr id="76" name="TextBox 75">
            <a:extLst>
              <a:ext uri="{FF2B5EF4-FFF2-40B4-BE49-F238E27FC236}">
                <a16:creationId xmlns:a16="http://schemas.microsoft.com/office/drawing/2014/main" id="{EBC3368D-1FC0-7346-A9C7-A9CC24B7D84C}"/>
              </a:ext>
            </a:extLst>
          </p:cNvPr>
          <p:cNvSpPr txBox="1"/>
          <p:nvPr/>
        </p:nvSpPr>
        <p:spPr>
          <a:xfrm>
            <a:off x="6527783" y="5621200"/>
            <a:ext cx="5485150" cy="1200329"/>
          </a:xfrm>
          <a:prstGeom prst="rect">
            <a:avLst/>
          </a:prstGeom>
          <a:noFill/>
        </p:spPr>
        <p:txBody>
          <a:bodyPr wrap="square" rtlCol="0" anchor="ctr" anchorCtr="0">
            <a:spAutoFit/>
          </a:bodyPr>
          <a:lstStyle/>
          <a:p>
            <a:r>
              <a:rPr lang="en-GB" b="1">
                <a:solidFill>
                  <a:schemeClr val="accent1"/>
                </a:solidFill>
                <a:latin typeface="Unica 77 LL" panose="020B0504010101010104" pitchFamily="34" charset="77"/>
              </a:rPr>
              <a:t>Bold climate targets, global action and R&amp;D leadership</a:t>
            </a:r>
          </a:p>
          <a:p>
            <a:r>
              <a:rPr lang="en-GB" b="1">
                <a:solidFill>
                  <a:srgbClr val="004BC8"/>
                </a:solidFill>
                <a:latin typeface="Unica 77 LL"/>
              </a:rPr>
              <a:t>Moving towards a circular economy</a:t>
            </a:r>
            <a:endParaRPr lang="en-GB" b="1">
              <a:solidFill>
                <a:srgbClr val="004BC8"/>
              </a:solidFill>
              <a:latin typeface="Unica 77 LL" panose="020B0504010101010104" pitchFamily="34" charset="77"/>
            </a:endParaRPr>
          </a:p>
          <a:p>
            <a:endParaRPr lang="en-GB" b="1">
              <a:solidFill>
                <a:schemeClr val="accent1"/>
              </a:solidFill>
              <a:latin typeface="Unica 77 LL" panose="020B0504010101010104" pitchFamily="34" charset="77"/>
            </a:endParaRPr>
          </a:p>
        </p:txBody>
      </p:sp>
      <p:pic>
        <p:nvPicPr>
          <p:cNvPr id="8" name="Pil" descr="Caret Right outline">
            <a:extLst>
              <a:ext uri="{FF2B5EF4-FFF2-40B4-BE49-F238E27FC236}">
                <a16:creationId xmlns:a16="http://schemas.microsoft.com/office/drawing/2014/main" id="{CCA0EDC5-D7A5-DF4E-B6BB-F60E7C03CAA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073793" y="563055"/>
            <a:ext cx="510665" cy="510665"/>
          </a:xfrm>
          <a:prstGeom prst="rect">
            <a:avLst/>
          </a:prstGeom>
        </p:spPr>
      </p:pic>
      <p:pic>
        <p:nvPicPr>
          <p:cNvPr id="68" name="Pil" descr="Caret Right outline">
            <a:extLst>
              <a:ext uri="{FF2B5EF4-FFF2-40B4-BE49-F238E27FC236}">
                <a16:creationId xmlns:a16="http://schemas.microsoft.com/office/drawing/2014/main" id="{A0F19701-07E4-9D45-B42A-992626DB4A6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073793" y="1602584"/>
            <a:ext cx="510665" cy="510665"/>
          </a:xfrm>
          <a:prstGeom prst="rect">
            <a:avLst/>
          </a:prstGeom>
        </p:spPr>
      </p:pic>
      <p:pic>
        <p:nvPicPr>
          <p:cNvPr id="74" name="Pil" descr="Caret Right outline">
            <a:extLst>
              <a:ext uri="{FF2B5EF4-FFF2-40B4-BE49-F238E27FC236}">
                <a16:creationId xmlns:a16="http://schemas.microsoft.com/office/drawing/2014/main" id="{AB18DA90-DE4D-0649-8EA4-E24B381F415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073793" y="2690239"/>
            <a:ext cx="510665" cy="510665"/>
          </a:xfrm>
          <a:prstGeom prst="rect">
            <a:avLst/>
          </a:prstGeom>
        </p:spPr>
      </p:pic>
      <p:pic>
        <p:nvPicPr>
          <p:cNvPr id="77" name="Pil" descr="Caret Right outline">
            <a:extLst>
              <a:ext uri="{FF2B5EF4-FFF2-40B4-BE49-F238E27FC236}">
                <a16:creationId xmlns:a16="http://schemas.microsoft.com/office/drawing/2014/main" id="{4D9ADE46-2E27-3F4B-8105-0DC96F2AFB1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073793" y="3758643"/>
            <a:ext cx="510665" cy="510665"/>
          </a:xfrm>
          <a:prstGeom prst="rect">
            <a:avLst/>
          </a:prstGeom>
        </p:spPr>
      </p:pic>
      <p:pic>
        <p:nvPicPr>
          <p:cNvPr id="78" name="Pil" descr="Caret Right outline">
            <a:extLst>
              <a:ext uri="{FF2B5EF4-FFF2-40B4-BE49-F238E27FC236}">
                <a16:creationId xmlns:a16="http://schemas.microsoft.com/office/drawing/2014/main" id="{6BE5BCB9-DB66-5445-AD58-CBE7C99DFB5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073793" y="4788546"/>
            <a:ext cx="510665" cy="510665"/>
          </a:xfrm>
          <a:prstGeom prst="rect">
            <a:avLst/>
          </a:prstGeom>
        </p:spPr>
      </p:pic>
      <p:pic>
        <p:nvPicPr>
          <p:cNvPr id="79" name="Pil" descr="Caret Right outline">
            <a:extLst>
              <a:ext uri="{FF2B5EF4-FFF2-40B4-BE49-F238E27FC236}">
                <a16:creationId xmlns:a16="http://schemas.microsoft.com/office/drawing/2014/main" id="{5556DB92-EF25-8F40-BFCF-3B2ADCC1C8A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073793" y="5866576"/>
            <a:ext cx="510665" cy="510665"/>
          </a:xfrm>
          <a:prstGeom prst="rect">
            <a:avLst/>
          </a:prstGeom>
        </p:spPr>
      </p:pic>
      <p:pic>
        <p:nvPicPr>
          <p:cNvPr id="3" name="Billede 2" descr="Et billede, der indeholder udendørs, sky, landskab, vand&#10;&#10;Automatisk genereret beskrivelse">
            <a:extLst>
              <a:ext uri="{FF2B5EF4-FFF2-40B4-BE49-F238E27FC236}">
                <a16:creationId xmlns:a16="http://schemas.microsoft.com/office/drawing/2014/main" id="{8D81F6D9-1A11-D8B9-5164-F501ADB3B9C7}"/>
              </a:ext>
            </a:extLst>
          </p:cNvPr>
          <p:cNvPicPr>
            <a:picLocks noChangeAspect="1"/>
          </p:cNvPicPr>
          <p:nvPr/>
        </p:nvPicPr>
        <p:blipFill rotWithShape="1">
          <a:blip r:embed="rId10">
            <a:extLst>
              <a:ext uri="{28A0092B-C50C-407E-A947-70E740481C1C}">
                <a14:useLocalDpi xmlns:a14="http://schemas.microsoft.com/office/drawing/2010/main" val="0"/>
              </a:ext>
            </a:extLst>
          </a:blip>
          <a:srcRect l="21900" t="-332" r="21900" b="332"/>
          <a:stretch/>
        </p:blipFill>
        <p:spPr>
          <a:xfrm>
            <a:off x="2395658" y="4644057"/>
            <a:ext cx="2026223" cy="2026228"/>
          </a:xfrm>
          <a:prstGeom prst="rect">
            <a:avLst/>
          </a:prstGeom>
        </p:spPr>
      </p:pic>
    </p:spTree>
    <p:extLst>
      <p:ext uri="{BB962C8B-B14F-4D97-AF65-F5344CB8AC3E}">
        <p14:creationId xmlns:p14="http://schemas.microsoft.com/office/powerpoint/2010/main" val="46081389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up)">
                                      <p:cBhvr>
                                        <p:cTn id="7" dur="500"/>
                                        <p:tgtEl>
                                          <p:spTgt spid="20"/>
                                        </p:tgtEl>
                                      </p:cBhvr>
                                    </p:animEffect>
                                  </p:childTnLst>
                                </p:cTn>
                              </p:par>
                              <p:par>
                                <p:cTn id="8" presetID="22" presetClass="entr" presetSubtype="8"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left)">
                                      <p:cBhvr>
                                        <p:cTn id="10" dur="500"/>
                                        <p:tgtEl>
                                          <p:spTgt spid="8"/>
                                        </p:tgtEl>
                                      </p:cBhvr>
                                    </p:animEffect>
                                  </p:childTnLst>
                                </p:cTn>
                              </p:par>
                              <p:par>
                                <p:cTn id="11" presetID="22" presetClass="entr" presetSubtype="8" fill="hold" grpId="0" nodeType="withEffect">
                                  <p:stCondLst>
                                    <p:cond delay="200"/>
                                  </p:stCondLst>
                                  <p:childTnLst>
                                    <p:set>
                                      <p:cBhvr>
                                        <p:cTn id="12" dur="1" fill="hold">
                                          <p:stCondLst>
                                            <p:cond delay="0"/>
                                          </p:stCondLst>
                                        </p:cTn>
                                        <p:tgtEl>
                                          <p:spTgt spid="70"/>
                                        </p:tgtEl>
                                        <p:attrNameLst>
                                          <p:attrName>style.visibility</p:attrName>
                                        </p:attrNameLst>
                                      </p:cBhvr>
                                      <p:to>
                                        <p:strVal val="visible"/>
                                      </p:to>
                                    </p:set>
                                    <p:animEffect transition="in" filter="wipe(left)">
                                      <p:cBhvr>
                                        <p:cTn id="13" dur="500"/>
                                        <p:tgtEl>
                                          <p:spTgt spid="70"/>
                                        </p:tgtEl>
                                      </p:cBhvr>
                                    </p:animEffect>
                                  </p:childTnLst>
                                </p:cTn>
                              </p:par>
                              <p:par>
                                <p:cTn id="14" presetID="10" presetClass="entr" presetSubtype="0" fill="hold" nodeType="withEffect">
                                  <p:stCondLst>
                                    <p:cond delay="200"/>
                                  </p:stCondLst>
                                  <p:childTnLst>
                                    <p:set>
                                      <p:cBhvr>
                                        <p:cTn id="15" dur="1" fill="hold">
                                          <p:stCondLst>
                                            <p:cond delay="0"/>
                                          </p:stCondLst>
                                        </p:cTn>
                                        <p:tgtEl>
                                          <p:spTgt spid="60"/>
                                        </p:tgtEl>
                                        <p:attrNameLst>
                                          <p:attrName>style.visibility</p:attrName>
                                        </p:attrNameLst>
                                      </p:cBhvr>
                                      <p:to>
                                        <p:strVal val="visible"/>
                                      </p:to>
                                    </p:set>
                                    <p:animEffect transition="in" filter="fade">
                                      <p:cBhvr>
                                        <p:cTn id="16" dur="500"/>
                                        <p:tgtEl>
                                          <p:spTgt spid="60"/>
                                        </p:tgtEl>
                                      </p:cBhvr>
                                    </p:animEffect>
                                  </p:childTnLst>
                                </p:cTn>
                              </p:par>
                              <p:par>
                                <p:cTn id="17" presetID="22" presetClass="entr" presetSubtype="1" fill="hold" nodeType="withEffect">
                                  <p:stCondLst>
                                    <p:cond delay="400"/>
                                  </p:stCondLst>
                                  <p:childTnLst>
                                    <p:set>
                                      <p:cBhvr>
                                        <p:cTn id="18" dur="1" fill="hold">
                                          <p:stCondLst>
                                            <p:cond delay="0"/>
                                          </p:stCondLst>
                                        </p:cTn>
                                        <p:tgtEl>
                                          <p:spTgt spid="42"/>
                                        </p:tgtEl>
                                        <p:attrNameLst>
                                          <p:attrName>style.visibility</p:attrName>
                                        </p:attrNameLst>
                                      </p:cBhvr>
                                      <p:to>
                                        <p:strVal val="visible"/>
                                      </p:to>
                                    </p:set>
                                    <p:animEffect transition="in" filter="wipe(up)">
                                      <p:cBhvr>
                                        <p:cTn id="19" dur="500"/>
                                        <p:tgtEl>
                                          <p:spTgt spid="42"/>
                                        </p:tgtEl>
                                      </p:cBhvr>
                                    </p:animEffect>
                                  </p:childTnLst>
                                </p:cTn>
                              </p:par>
                              <p:par>
                                <p:cTn id="20" presetID="22" presetClass="entr" presetSubtype="8" fill="hold" nodeType="withEffect">
                                  <p:stCondLst>
                                    <p:cond delay="400"/>
                                  </p:stCondLst>
                                  <p:childTnLst>
                                    <p:set>
                                      <p:cBhvr>
                                        <p:cTn id="21" dur="1" fill="hold">
                                          <p:stCondLst>
                                            <p:cond delay="0"/>
                                          </p:stCondLst>
                                        </p:cTn>
                                        <p:tgtEl>
                                          <p:spTgt spid="68"/>
                                        </p:tgtEl>
                                        <p:attrNameLst>
                                          <p:attrName>style.visibility</p:attrName>
                                        </p:attrNameLst>
                                      </p:cBhvr>
                                      <p:to>
                                        <p:strVal val="visible"/>
                                      </p:to>
                                    </p:set>
                                    <p:animEffect transition="in" filter="wipe(left)">
                                      <p:cBhvr>
                                        <p:cTn id="22" dur="500"/>
                                        <p:tgtEl>
                                          <p:spTgt spid="68"/>
                                        </p:tgtEl>
                                      </p:cBhvr>
                                    </p:animEffect>
                                  </p:childTnLst>
                                </p:cTn>
                              </p:par>
                              <p:par>
                                <p:cTn id="23" presetID="22" presetClass="entr" presetSubtype="8" fill="hold" grpId="0" nodeType="withEffect">
                                  <p:stCondLst>
                                    <p:cond delay="600"/>
                                  </p:stCondLst>
                                  <p:childTnLst>
                                    <p:set>
                                      <p:cBhvr>
                                        <p:cTn id="24" dur="1" fill="hold">
                                          <p:stCondLst>
                                            <p:cond delay="0"/>
                                          </p:stCondLst>
                                        </p:cTn>
                                        <p:tgtEl>
                                          <p:spTgt spid="71"/>
                                        </p:tgtEl>
                                        <p:attrNameLst>
                                          <p:attrName>style.visibility</p:attrName>
                                        </p:attrNameLst>
                                      </p:cBhvr>
                                      <p:to>
                                        <p:strVal val="visible"/>
                                      </p:to>
                                    </p:set>
                                    <p:animEffect transition="in" filter="wipe(left)">
                                      <p:cBhvr>
                                        <p:cTn id="25" dur="500"/>
                                        <p:tgtEl>
                                          <p:spTgt spid="71"/>
                                        </p:tgtEl>
                                      </p:cBhvr>
                                    </p:animEffect>
                                  </p:childTnLst>
                                </p:cTn>
                              </p:par>
                              <p:par>
                                <p:cTn id="26" presetID="10" presetClass="entr" presetSubtype="0" fill="hold" nodeType="withEffect">
                                  <p:stCondLst>
                                    <p:cond delay="600"/>
                                  </p:stCondLst>
                                  <p:childTnLst>
                                    <p:set>
                                      <p:cBhvr>
                                        <p:cTn id="27" dur="1" fill="hold">
                                          <p:stCondLst>
                                            <p:cond delay="0"/>
                                          </p:stCondLst>
                                        </p:cTn>
                                        <p:tgtEl>
                                          <p:spTgt spid="34"/>
                                        </p:tgtEl>
                                        <p:attrNameLst>
                                          <p:attrName>style.visibility</p:attrName>
                                        </p:attrNameLst>
                                      </p:cBhvr>
                                      <p:to>
                                        <p:strVal val="visible"/>
                                      </p:to>
                                    </p:set>
                                    <p:animEffect transition="in" filter="fade">
                                      <p:cBhvr>
                                        <p:cTn id="28" dur="500"/>
                                        <p:tgtEl>
                                          <p:spTgt spid="34"/>
                                        </p:tgtEl>
                                      </p:cBhvr>
                                    </p:animEffect>
                                  </p:childTnLst>
                                </p:cTn>
                              </p:par>
                              <p:par>
                                <p:cTn id="29" presetID="22" presetClass="entr" presetSubtype="1" fill="hold" nodeType="withEffect">
                                  <p:stCondLst>
                                    <p:cond delay="800"/>
                                  </p:stCondLst>
                                  <p:childTnLst>
                                    <p:set>
                                      <p:cBhvr>
                                        <p:cTn id="30" dur="1" fill="hold">
                                          <p:stCondLst>
                                            <p:cond delay="0"/>
                                          </p:stCondLst>
                                        </p:cTn>
                                        <p:tgtEl>
                                          <p:spTgt spid="45"/>
                                        </p:tgtEl>
                                        <p:attrNameLst>
                                          <p:attrName>style.visibility</p:attrName>
                                        </p:attrNameLst>
                                      </p:cBhvr>
                                      <p:to>
                                        <p:strVal val="visible"/>
                                      </p:to>
                                    </p:set>
                                    <p:animEffect transition="in" filter="wipe(up)">
                                      <p:cBhvr>
                                        <p:cTn id="31" dur="500"/>
                                        <p:tgtEl>
                                          <p:spTgt spid="45"/>
                                        </p:tgtEl>
                                      </p:cBhvr>
                                    </p:animEffect>
                                  </p:childTnLst>
                                </p:cTn>
                              </p:par>
                              <p:par>
                                <p:cTn id="32" presetID="22" presetClass="entr" presetSubtype="8" fill="hold" nodeType="withEffect">
                                  <p:stCondLst>
                                    <p:cond delay="800"/>
                                  </p:stCondLst>
                                  <p:childTnLst>
                                    <p:set>
                                      <p:cBhvr>
                                        <p:cTn id="33" dur="1" fill="hold">
                                          <p:stCondLst>
                                            <p:cond delay="0"/>
                                          </p:stCondLst>
                                        </p:cTn>
                                        <p:tgtEl>
                                          <p:spTgt spid="74"/>
                                        </p:tgtEl>
                                        <p:attrNameLst>
                                          <p:attrName>style.visibility</p:attrName>
                                        </p:attrNameLst>
                                      </p:cBhvr>
                                      <p:to>
                                        <p:strVal val="visible"/>
                                      </p:to>
                                    </p:set>
                                    <p:animEffect transition="in" filter="wipe(left)">
                                      <p:cBhvr>
                                        <p:cTn id="34" dur="500"/>
                                        <p:tgtEl>
                                          <p:spTgt spid="74"/>
                                        </p:tgtEl>
                                      </p:cBhvr>
                                    </p:animEffect>
                                  </p:childTnLst>
                                </p:cTn>
                              </p:par>
                              <p:par>
                                <p:cTn id="35" presetID="22" presetClass="entr" presetSubtype="8" fill="hold" grpId="0" nodeType="withEffect">
                                  <p:stCondLst>
                                    <p:cond delay="1000"/>
                                  </p:stCondLst>
                                  <p:childTnLst>
                                    <p:set>
                                      <p:cBhvr>
                                        <p:cTn id="36" dur="1" fill="hold">
                                          <p:stCondLst>
                                            <p:cond delay="0"/>
                                          </p:stCondLst>
                                        </p:cTn>
                                        <p:tgtEl>
                                          <p:spTgt spid="72"/>
                                        </p:tgtEl>
                                        <p:attrNameLst>
                                          <p:attrName>style.visibility</p:attrName>
                                        </p:attrNameLst>
                                      </p:cBhvr>
                                      <p:to>
                                        <p:strVal val="visible"/>
                                      </p:to>
                                    </p:set>
                                    <p:animEffect transition="in" filter="wipe(left)">
                                      <p:cBhvr>
                                        <p:cTn id="37" dur="500"/>
                                        <p:tgtEl>
                                          <p:spTgt spid="72"/>
                                        </p:tgtEl>
                                      </p:cBhvr>
                                    </p:animEffect>
                                  </p:childTnLst>
                                </p:cTn>
                              </p:par>
                              <p:par>
                                <p:cTn id="38" presetID="10" presetClass="entr" presetSubtype="0" fill="hold" nodeType="withEffect">
                                  <p:stCondLst>
                                    <p:cond delay="1000"/>
                                  </p:stCondLst>
                                  <p:childTnLst>
                                    <p:set>
                                      <p:cBhvr>
                                        <p:cTn id="39" dur="1" fill="hold">
                                          <p:stCondLst>
                                            <p:cond delay="0"/>
                                          </p:stCondLst>
                                        </p:cTn>
                                        <p:tgtEl>
                                          <p:spTgt spid="37"/>
                                        </p:tgtEl>
                                        <p:attrNameLst>
                                          <p:attrName>style.visibility</p:attrName>
                                        </p:attrNameLst>
                                      </p:cBhvr>
                                      <p:to>
                                        <p:strVal val="visible"/>
                                      </p:to>
                                    </p:set>
                                    <p:animEffect transition="in" filter="fade">
                                      <p:cBhvr>
                                        <p:cTn id="40" dur="500"/>
                                        <p:tgtEl>
                                          <p:spTgt spid="37"/>
                                        </p:tgtEl>
                                      </p:cBhvr>
                                    </p:animEffect>
                                  </p:childTnLst>
                                </p:cTn>
                              </p:par>
                              <p:par>
                                <p:cTn id="41" presetID="22" presetClass="entr" presetSubtype="1" fill="hold" nodeType="withEffect">
                                  <p:stCondLst>
                                    <p:cond delay="1200"/>
                                  </p:stCondLst>
                                  <p:childTnLst>
                                    <p:set>
                                      <p:cBhvr>
                                        <p:cTn id="42" dur="1" fill="hold">
                                          <p:stCondLst>
                                            <p:cond delay="0"/>
                                          </p:stCondLst>
                                        </p:cTn>
                                        <p:tgtEl>
                                          <p:spTgt spid="48"/>
                                        </p:tgtEl>
                                        <p:attrNameLst>
                                          <p:attrName>style.visibility</p:attrName>
                                        </p:attrNameLst>
                                      </p:cBhvr>
                                      <p:to>
                                        <p:strVal val="visible"/>
                                      </p:to>
                                    </p:set>
                                    <p:animEffect transition="in" filter="wipe(up)">
                                      <p:cBhvr>
                                        <p:cTn id="43" dur="500"/>
                                        <p:tgtEl>
                                          <p:spTgt spid="48"/>
                                        </p:tgtEl>
                                      </p:cBhvr>
                                    </p:animEffect>
                                  </p:childTnLst>
                                </p:cTn>
                              </p:par>
                              <p:par>
                                <p:cTn id="44" presetID="22" presetClass="entr" presetSubtype="8" fill="hold" nodeType="withEffect">
                                  <p:stCondLst>
                                    <p:cond delay="1200"/>
                                  </p:stCondLst>
                                  <p:childTnLst>
                                    <p:set>
                                      <p:cBhvr>
                                        <p:cTn id="45" dur="1" fill="hold">
                                          <p:stCondLst>
                                            <p:cond delay="0"/>
                                          </p:stCondLst>
                                        </p:cTn>
                                        <p:tgtEl>
                                          <p:spTgt spid="77"/>
                                        </p:tgtEl>
                                        <p:attrNameLst>
                                          <p:attrName>style.visibility</p:attrName>
                                        </p:attrNameLst>
                                      </p:cBhvr>
                                      <p:to>
                                        <p:strVal val="visible"/>
                                      </p:to>
                                    </p:set>
                                    <p:animEffect transition="in" filter="wipe(left)">
                                      <p:cBhvr>
                                        <p:cTn id="46" dur="500"/>
                                        <p:tgtEl>
                                          <p:spTgt spid="77"/>
                                        </p:tgtEl>
                                      </p:cBhvr>
                                    </p:animEffect>
                                  </p:childTnLst>
                                </p:cTn>
                              </p:par>
                              <p:par>
                                <p:cTn id="47" presetID="22" presetClass="entr" presetSubtype="8" fill="hold" grpId="0" nodeType="withEffect">
                                  <p:stCondLst>
                                    <p:cond delay="1400"/>
                                  </p:stCondLst>
                                  <p:childTnLst>
                                    <p:set>
                                      <p:cBhvr>
                                        <p:cTn id="48" dur="1" fill="hold">
                                          <p:stCondLst>
                                            <p:cond delay="0"/>
                                          </p:stCondLst>
                                        </p:cTn>
                                        <p:tgtEl>
                                          <p:spTgt spid="73"/>
                                        </p:tgtEl>
                                        <p:attrNameLst>
                                          <p:attrName>style.visibility</p:attrName>
                                        </p:attrNameLst>
                                      </p:cBhvr>
                                      <p:to>
                                        <p:strVal val="visible"/>
                                      </p:to>
                                    </p:set>
                                    <p:animEffect transition="in" filter="wipe(left)">
                                      <p:cBhvr>
                                        <p:cTn id="49" dur="500"/>
                                        <p:tgtEl>
                                          <p:spTgt spid="73"/>
                                        </p:tgtEl>
                                      </p:cBhvr>
                                    </p:animEffect>
                                  </p:childTnLst>
                                </p:cTn>
                              </p:par>
                              <p:par>
                                <p:cTn id="50" presetID="10" presetClass="entr" presetSubtype="0" fill="hold" nodeType="withEffect">
                                  <p:stCondLst>
                                    <p:cond delay="1400"/>
                                  </p:stCondLst>
                                  <p:childTnLst>
                                    <p:set>
                                      <p:cBhvr>
                                        <p:cTn id="51" dur="1" fill="hold">
                                          <p:stCondLst>
                                            <p:cond delay="0"/>
                                          </p:stCondLst>
                                        </p:cTn>
                                        <p:tgtEl>
                                          <p:spTgt spid="38"/>
                                        </p:tgtEl>
                                        <p:attrNameLst>
                                          <p:attrName>style.visibility</p:attrName>
                                        </p:attrNameLst>
                                      </p:cBhvr>
                                      <p:to>
                                        <p:strVal val="visible"/>
                                      </p:to>
                                    </p:set>
                                    <p:animEffect transition="in" filter="fade">
                                      <p:cBhvr>
                                        <p:cTn id="52" dur="500"/>
                                        <p:tgtEl>
                                          <p:spTgt spid="38"/>
                                        </p:tgtEl>
                                      </p:cBhvr>
                                    </p:animEffect>
                                  </p:childTnLst>
                                </p:cTn>
                              </p:par>
                              <p:par>
                                <p:cTn id="53" presetID="22" presetClass="entr" presetSubtype="1" fill="hold" nodeType="withEffect">
                                  <p:stCondLst>
                                    <p:cond delay="1600"/>
                                  </p:stCondLst>
                                  <p:childTnLst>
                                    <p:set>
                                      <p:cBhvr>
                                        <p:cTn id="54" dur="1" fill="hold">
                                          <p:stCondLst>
                                            <p:cond delay="0"/>
                                          </p:stCondLst>
                                        </p:cTn>
                                        <p:tgtEl>
                                          <p:spTgt spid="51"/>
                                        </p:tgtEl>
                                        <p:attrNameLst>
                                          <p:attrName>style.visibility</p:attrName>
                                        </p:attrNameLst>
                                      </p:cBhvr>
                                      <p:to>
                                        <p:strVal val="visible"/>
                                      </p:to>
                                    </p:set>
                                    <p:animEffect transition="in" filter="wipe(up)">
                                      <p:cBhvr>
                                        <p:cTn id="55" dur="500"/>
                                        <p:tgtEl>
                                          <p:spTgt spid="51"/>
                                        </p:tgtEl>
                                      </p:cBhvr>
                                    </p:animEffect>
                                  </p:childTnLst>
                                </p:cTn>
                              </p:par>
                              <p:par>
                                <p:cTn id="56" presetID="22" presetClass="entr" presetSubtype="8" fill="hold" nodeType="withEffect">
                                  <p:stCondLst>
                                    <p:cond delay="1600"/>
                                  </p:stCondLst>
                                  <p:childTnLst>
                                    <p:set>
                                      <p:cBhvr>
                                        <p:cTn id="57" dur="1" fill="hold">
                                          <p:stCondLst>
                                            <p:cond delay="0"/>
                                          </p:stCondLst>
                                        </p:cTn>
                                        <p:tgtEl>
                                          <p:spTgt spid="78"/>
                                        </p:tgtEl>
                                        <p:attrNameLst>
                                          <p:attrName>style.visibility</p:attrName>
                                        </p:attrNameLst>
                                      </p:cBhvr>
                                      <p:to>
                                        <p:strVal val="visible"/>
                                      </p:to>
                                    </p:set>
                                    <p:animEffect transition="in" filter="wipe(left)">
                                      <p:cBhvr>
                                        <p:cTn id="58" dur="500"/>
                                        <p:tgtEl>
                                          <p:spTgt spid="78"/>
                                        </p:tgtEl>
                                      </p:cBhvr>
                                    </p:animEffect>
                                  </p:childTnLst>
                                </p:cTn>
                              </p:par>
                              <p:par>
                                <p:cTn id="59" presetID="22" presetClass="entr" presetSubtype="8" fill="hold" grpId="0" nodeType="withEffect">
                                  <p:stCondLst>
                                    <p:cond delay="1800"/>
                                  </p:stCondLst>
                                  <p:childTnLst>
                                    <p:set>
                                      <p:cBhvr>
                                        <p:cTn id="60" dur="1" fill="hold">
                                          <p:stCondLst>
                                            <p:cond delay="0"/>
                                          </p:stCondLst>
                                        </p:cTn>
                                        <p:tgtEl>
                                          <p:spTgt spid="75"/>
                                        </p:tgtEl>
                                        <p:attrNameLst>
                                          <p:attrName>style.visibility</p:attrName>
                                        </p:attrNameLst>
                                      </p:cBhvr>
                                      <p:to>
                                        <p:strVal val="visible"/>
                                      </p:to>
                                    </p:set>
                                    <p:animEffect transition="in" filter="wipe(left)">
                                      <p:cBhvr>
                                        <p:cTn id="61" dur="500"/>
                                        <p:tgtEl>
                                          <p:spTgt spid="75"/>
                                        </p:tgtEl>
                                      </p:cBhvr>
                                    </p:animEffect>
                                  </p:childTnLst>
                                </p:cTn>
                              </p:par>
                              <p:par>
                                <p:cTn id="62" presetID="10" presetClass="entr" presetSubtype="0" fill="hold" nodeType="withEffect">
                                  <p:stCondLst>
                                    <p:cond delay="1800"/>
                                  </p:stCondLst>
                                  <p:childTnLst>
                                    <p:set>
                                      <p:cBhvr>
                                        <p:cTn id="63" dur="1" fill="hold">
                                          <p:stCondLst>
                                            <p:cond delay="0"/>
                                          </p:stCondLst>
                                        </p:cTn>
                                        <p:tgtEl>
                                          <p:spTgt spid="40"/>
                                        </p:tgtEl>
                                        <p:attrNameLst>
                                          <p:attrName>style.visibility</p:attrName>
                                        </p:attrNameLst>
                                      </p:cBhvr>
                                      <p:to>
                                        <p:strVal val="visible"/>
                                      </p:to>
                                    </p:set>
                                    <p:animEffect transition="in" filter="fade">
                                      <p:cBhvr>
                                        <p:cTn id="64" dur="500"/>
                                        <p:tgtEl>
                                          <p:spTgt spid="40"/>
                                        </p:tgtEl>
                                      </p:cBhvr>
                                    </p:animEffect>
                                  </p:childTnLst>
                                </p:cTn>
                              </p:par>
                              <p:par>
                                <p:cTn id="65" presetID="10" presetClass="entr" presetSubtype="0" fill="hold" nodeType="withEffect">
                                  <p:stCondLst>
                                    <p:cond delay="1800"/>
                                  </p:stCondLst>
                                  <p:childTnLst>
                                    <p:set>
                                      <p:cBhvr>
                                        <p:cTn id="66" dur="1" fill="hold">
                                          <p:stCondLst>
                                            <p:cond delay="0"/>
                                          </p:stCondLst>
                                        </p:cTn>
                                        <p:tgtEl>
                                          <p:spTgt spid="41"/>
                                        </p:tgtEl>
                                        <p:attrNameLst>
                                          <p:attrName>style.visibility</p:attrName>
                                        </p:attrNameLst>
                                      </p:cBhvr>
                                      <p:to>
                                        <p:strVal val="visible"/>
                                      </p:to>
                                    </p:set>
                                    <p:animEffect transition="in" filter="fade">
                                      <p:cBhvr>
                                        <p:cTn id="67" dur="500"/>
                                        <p:tgtEl>
                                          <p:spTgt spid="41"/>
                                        </p:tgtEl>
                                      </p:cBhvr>
                                    </p:animEffect>
                                  </p:childTnLst>
                                </p:cTn>
                              </p:par>
                              <p:par>
                                <p:cTn id="68" presetID="22" presetClass="entr" presetSubtype="1" fill="hold" nodeType="withEffect">
                                  <p:stCondLst>
                                    <p:cond delay="2000"/>
                                  </p:stCondLst>
                                  <p:childTnLst>
                                    <p:set>
                                      <p:cBhvr>
                                        <p:cTn id="69" dur="1" fill="hold">
                                          <p:stCondLst>
                                            <p:cond delay="0"/>
                                          </p:stCondLst>
                                        </p:cTn>
                                        <p:tgtEl>
                                          <p:spTgt spid="54"/>
                                        </p:tgtEl>
                                        <p:attrNameLst>
                                          <p:attrName>style.visibility</p:attrName>
                                        </p:attrNameLst>
                                      </p:cBhvr>
                                      <p:to>
                                        <p:strVal val="visible"/>
                                      </p:to>
                                    </p:set>
                                    <p:animEffect transition="in" filter="wipe(up)">
                                      <p:cBhvr>
                                        <p:cTn id="70" dur="500"/>
                                        <p:tgtEl>
                                          <p:spTgt spid="54"/>
                                        </p:tgtEl>
                                      </p:cBhvr>
                                    </p:animEffect>
                                  </p:childTnLst>
                                </p:cTn>
                              </p:par>
                              <p:par>
                                <p:cTn id="71" presetID="22" presetClass="entr" presetSubtype="8" fill="hold" nodeType="withEffect">
                                  <p:stCondLst>
                                    <p:cond delay="2000"/>
                                  </p:stCondLst>
                                  <p:childTnLst>
                                    <p:set>
                                      <p:cBhvr>
                                        <p:cTn id="72" dur="1" fill="hold">
                                          <p:stCondLst>
                                            <p:cond delay="0"/>
                                          </p:stCondLst>
                                        </p:cTn>
                                        <p:tgtEl>
                                          <p:spTgt spid="79"/>
                                        </p:tgtEl>
                                        <p:attrNameLst>
                                          <p:attrName>style.visibility</p:attrName>
                                        </p:attrNameLst>
                                      </p:cBhvr>
                                      <p:to>
                                        <p:strVal val="visible"/>
                                      </p:to>
                                    </p:set>
                                    <p:animEffect transition="in" filter="wipe(left)">
                                      <p:cBhvr>
                                        <p:cTn id="73" dur="500"/>
                                        <p:tgtEl>
                                          <p:spTgt spid="79"/>
                                        </p:tgtEl>
                                      </p:cBhvr>
                                    </p:animEffect>
                                  </p:childTnLst>
                                </p:cTn>
                              </p:par>
                              <p:par>
                                <p:cTn id="74" presetID="22" presetClass="entr" presetSubtype="1" fill="hold" nodeType="withEffect">
                                  <p:stCondLst>
                                    <p:cond delay="2000"/>
                                  </p:stCondLst>
                                  <p:childTnLst>
                                    <p:set>
                                      <p:cBhvr>
                                        <p:cTn id="75" dur="1" fill="hold">
                                          <p:stCondLst>
                                            <p:cond delay="0"/>
                                          </p:stCondLst>
                                        </p:cTn>
                                        <p:tgtEl>
                                          <p:spTgt spid="57"/>
                                        </p:tgtEl>
                                        <p:attrNameLst>
                                          <p:attrName>style.visibility</p:attrName>
                                        </p:attrNameLst>
                                      </p:cBhvr>
                                      <p:to>
                                        <p:strVal val="visible"/>
                                      </p:to>
                                    </p:set>
                                    <p:animEffect transition="in" filter="wipe(up)">
                                      <p:cBhvr>
                                        <p:cTn id="76" dur="500"/>
                                        <p:tgtEl>
                                          <p:spTgt spid="57"/>
                                        </p:tgtEl>
                                      </p:cBhvr>
                                    </p:animEffect>
                                  </p:childTnLst>
                                </p:cTn>
                              </p:par>
                              <p:par>
                                <p:cTn id="77" presetID="22" presetClass="entr" presetSubtype="8" fill="hold" grpId="0" nodeType="withEffect">
                                  <p:stCondLst>
                                    <p:cond delay="2200"/>
                                  </p:stCondLst>
                                  <p:childTnLst>
                                    <p:set>
                                      <p:cBhvr>
                                        <p:cTn id="78" dur="1" fill="hold">
                                          <p:stCondLst>
                                            <p:cond delay="0"/>
                                          </p:stCondLst>
                                        </p:cTn>
                                        <p:tgtEl>
                                          <p:spTgt spid="76"/>
                                        </p:tgtEl>
                                        <p:attrNameLst>
                                          <p:attrName>style.visibility</p:attrName>
                                        </p:attrNameLst>
                                      </p:cBhvr>
                                      <p:to>
                                        <p:strVal val="visible"/>
                                      </p:to>
                                    </p:set>
                                    <p:animEffect transition="in" filter="wipe(left)">
                                      <p:cBhvr>
                                        <p:cTn id="79" dur="500"/>
                                        <p:tgtEl>
                                          <p:spTgt spid="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1" grpId="0"/>
      <p:bldP spid="72" grpId="0"/>
      <p:bldP spid="73" grpId="0"/>
      <p:bldP spid="75" grpId="0"/>
      <p:bldP spid="76" grpId="0"/>
    </p:bld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1050907237-sd.mov" descr="1050907237-sd.mov">
            <a:hlinkClick r:id="" action="ppaction://media"/>
            <a:extLst>
              <a:ext uri="{FF2B5EF4-FFF2-40B4-BE49-F238E27FC236}">
                <a16:creationId xmlns:a16="http://schemas.microsoft.com/office/drawing/2014/main" id="{C310D712-5253-B54D-806A-D5BFC28767A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a:stretch/>
        </p:blipFill>
        <p:spPr>
          <a:xfrm>
            <a:off x="0" y="0"/>
            <a:ext cx="12192000" cy="6868732"/>
          </a:xfrm>
          <a:prstGeom prst="rect">
            <a:avLst/>
          </a:prstGeom>
        </p:spPr>
      </p:pic>
      <p:sp>
        <p:nvSpPr>
          <p:cNvPr id="6" name="Text Placeholder 5">
            <a:extLst>
              <a:ext uri="{FF2B5EF4-FFF2-40B4-BE49-F238E27FC236}">
                <a16:creationId xmlns:a16="http://schemas.microsoft.com/office/drawing/2014/main" id="{0AF3A9BC-C3DE-174E-9A55-D8E3155AA645}"/>
              </a:ext>
            </a:extLst>
          </p:cNvPr>
          <p:cNvSpPr>
            <a:spLocks noGrp="1"/>
          </p:cNvSpPr>
          <p:nvPr>
            <p:ph type="body" sz="quarter" idx="14"/>
          </p:nvPr>
        </p:nvSpPr>
        <p:spPr>
          <a:xfrm>
            <a:off x="179388" y="1188000"/>
            <a:ext cx="11831637" cy="712297"/>
          </a:xfrm>
        </p:spPr>
        <p:txBody>
          <a:bodyPr/>
          <a:lstStyle/>
          <a:p>
            <a:pPr algn="ctr"/>
            <a:r>
              <a:rPr lang="en-GB" sz="5000"/>
              <a:t>What have we learnt? </a:t>
            </a:r>
          </a:p>
          <a:p>
            <a:pPr algn="ctr"/>
            <a:endParaRPr lang="en-GB" sz="5000"/>
          </a:p>
        </p:txBody>
      </p:sp>
      <p:sp>
        <p:nvSpPr>
          <p:cNvPr id="28" name="Freeform 27">
            <a:extLst>
              <a:ext uri="{FF2B5EF4-FFF2-40B4-BE49-F238E27FC236}">
                <a16:creationId xmlns:a16="http://schemas.microsoft.com/office/drawing/2014/main" id="{4D6FC19B-C2F4-714B-AFBD-95D582283655}"/>
              </a:ext>
            </a:extLst>
          </p:cNvPr>
          <p:cNvSpPr/>
          <p:nvPr/>
        </p:nvSpPr>
        <p:spPr>
          <a:xfrm>
            <a:off x="495329" y="6104536"/>
            <a:ext cx="76641" cy="125836"/>
          </a:xfrm>
          <a:custGeom>
            <a:avLst/>
            <a:gdLst>
              <a:gd name="connsiteX0" fmla="*/ 0 w 76641"/>
              <a:gd name="connsiteY0" fmla="*/ 90312 h 125836"/>
              <a:gd name="connsiteX1" fmla="*/ 10253 w 76641"/>
              <a:gd name="connsiteY1" fmla="*/ 116308 h 125836"/>
              <a:gd name="connsiteX2" fmla="*/ 38321 w 76641"/>
              <a:gd name="connsiteY2" fmla="*/ 125837 h 125836"/>
              <a:gd name="connsiteX3" fmla="*/ 66388 w 76641"/>
              <a:gd name="connsiteY3" fmla="*/ 116308 h 125836"/>
              <a:gd name="connsiteX4" fmla="*/ 76641 w 76641"/>
              <a:gd name="connsiteY4" fmla="*/ 90312 h 125836"/>
              <a:gd name="connsiteX5" fmla="*/ 76641 w 76641"/>
              <a:gd name="connsiteY5" fmla="*/ 35524 h 125836"/>
              <a:gd name="connsiteX6" fmla="*/ 66388 w 76641"/>
              <a:gd name="connsiteY6" fmla="*/ 9632 h 125836"/>
              <a:gd name="connsiteX7" fmla="*/ 38321 w 76641"/>
              <a:gd name="connsiteY7" fmla="*/ 0 h 125836"/>
              <a:gd name="connsiteX8" fmla="*/ 10357 w 76641"/>
              <a:gd name="connsiteY8" fmla="*/ 9632 h 125836"/>
              <a:gd name="connsiteX9" fmla="*/ 0 w 76641"/>
              <a:gd name="connsiteY9" fmla="*/ 35524 h 125836"/>
              <a:gd name="connsiteX10" fmla="*/ 0 w 76641"/>
              <a:gd name="connsiteY10" fmla="*/ 90312 h 125836"/>
              <a:gd name="connsiteX11" fmla="*/ 21439 w 76641"/>
              <a:gd name="connsiteY11" fmla="*/ 37181 h 125836"/>
              <a:gd name="connsiteX12" fmla="*/ 25789 w 76641"/>
              <a:gd name="connsiteY12" fmla="*/ 24132 h 125836"/>
              <a:gd name="connsiteX13" fmla="*/ 38321 w 76641"/>
              <a:gd name="connsiteY13" fmla="*/ 19575 h 125836"/>
              <a:gd name="connsiteX14" fmla="*/ 50956 w 76641"/>
              <a:gd name="connsiteY14" fmla="*/ 24132 h 125836"/>
              <a:gd name="connsiteX15" fmla="*/ 55409 w 76641"/>
              <a:gd name="connsiteY15" fmla="*/ 37181 h 125836"/>
              <a:gd name="connsiteX16" fmla="*/ 55409 w 76641"/>
              <a:gd name="connsiteY16" fmla="*/ 88862 h 125836"/>
              <a:gd name="connsiteX17" fmla="*/ 50956 w 76641"/>
              <a:gd name="connsiteY17" fmla="*/ 101705 h 125836"/>
              <a:gd name="connsiteX18" fmla="*/ 38321 w 76641"/>
              <a:gd name="connsiteY18" fmla="*/ 106262 h 125836"/>
              <a:gd name="connsiteX19" fmla="*/ 25789 w 76641"/>
              <a:gd name="connsiteY19" fmla="*/ 101705 h 125836"/>
              <a:gd name="connsiteX20" fmla="*/ 21439 w 76641"/>
              <a:gd name="connsiteY20" fmla="*/ 88862 h 125836"/>
              <a:gd name="connsiteX21" fmla="*/ 21439 w 76641"/>
              <a:gd name="connsiteY21" fmla="*/ 37181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6641" h="125836">
                <a:moveTo>
                  <a:pt x="0" y="90312"/>
                </a:moveTo>
                <a:cubicBezTo>
                  <a:pt x="0" y="101291"/>
                  <a:pt x="3418" y="109990"/>
                  <a:pt x="10253" y="116308"/>
                </a:cubicBezTo>
                <a:cubicBezTo>
                  <a:pt x="17089" y="122626"/>
                  <a:pt x="26410" y="125837"/>
                  <a:pt x="38321" y="125837"/>
                </a:cubicBezTo>
                <a:cubicBezTo>
                  <a:pt x="50127" y="125837"/>
                  <a:pt x="59552" y="122626"/>
                  <a:pt x="66388" y="116308"/>
                </a:cubicBezTo>
                <a:cubicBezTo>
                  <a:pt x="73223" y="109990"/>
                  <a:pt x="76641" y="101291"/>
                  <a:pt x="76641" y="90312"/>
                </a:cubicBezTo>
                <a:lnTo>
                  <a:pt x="76641" y="35524"/>
                </a:lnTo>
                <a:cubicBezTo>
                  <a:pt x="76641" y="24649"/>
                  <a:pt x="73223" y="16053"/>
                  <a:pt x="66388" y="9632"/>
                </a:cubicBezTo>
                <a:cubicBezTo>
                  <a:pt x="59552" y="3211"/>
                  <a:pt x="50231" y="0"/>
                  <a:pt x="38321" y="0"/>
                </a:cubicBezTo>
                <a:cubicBezTo>
                  <a:pt x="26617" y="0"/>
                  <a:pt x="17296" y="3211"/>
                  <a:pt x="10357" y="9632"/>
                </a:cubicBezTo>
                <a:cubicBezTo>
                  <a:pt x="3418" y="16053"/>
                  <a:pt x="0" y="24649"/>
                  <a:pt x="0" y="35524"/>
                </a:cubicBezTo>
                <a:lnTo>
                  <a:pt x="0" y="90312"/>
                </a:lnTo>
                <a:close/>
                <a:moveTo>
                  <a:pt x="21439" y="37181"/>
                </a:moveTo>
                <a:cubicBezTo>
                  <a:pt x="21439" y="31485"/>
                  <a:pt x="22889" y="27135"/>
                  <a:pt x="25789" y="24132"/>
                </a:cubicBezTo>
                <a:cubicBezTo>
                  <a:pt x="28689" y="21128"/>
                  <a:pt x="32831" y="19575"/>
                  <a:pt x="38321" y="19575"/>
                </a:cubicBezTo>
                <a:cubicBezTo>
                  <a:pt x="43706" y="19575"/>
                  <a:pt x="47953" y="21128"/>
                  <a:pt x="50956" y="24132"/>
                </a:cubicBezTo>
                <a:cubicBezTo>
                  <a:pt x="53960" y="27135"/>
                  <a:pt x="55409" y="31485"/>
                  <a:pt x="55409" y="37181"/>
                </a:cubicBezTo>
                <a:lnTo>
                  <a:pt x="55409" y="88862"/>
                </a:lnTo>
                <a:cubicBezTo>
                  <a:pt x="55409" y="94455"/>
                  <a:pt x="53960" y="98701"/>
                  <a:pt x="50956" y="101705"/>
                </a:cubicBezTo>
                <a:cubicBezTo>
                  <a:pt x="47953" y="104708"/>
                  <a:pt x="43810" y="106262"/>
                  <a:pt x="38321" y="106262"/>
                </a:cubicBezTo>
                <a:cubicBezTo>
                  <a:pt x="32935" y="106262"/>
                  <a:pt x="28689" y="104708"/>
                  <a:pt x="25789" y="101705"/>
                </a:cubicBezTo>
                <a:cubicBezTo>
                  <a:pt x="22889" y="98701"/>
                  <a:pt x="21439" y="94351"/>
                  <a:pt x="21439" y="88862"/>
                </a:cubicBezTo>
                <a:lnTo>
                  <a:pt x="21439" y="37181"/>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29" name="Freeform 28">
            <a:extLst>
              <a:ext uri="{FF2B5EF4-FFF2-40B4-BE49-F238E27FC236}">
                <a16:creationId xmlns:a16="http://schemas.microsoft.com/office/drawing/2014/main" id="{629E72B0-8922-3943-A72B-D76D43EBC6FB}"/>
              </a:ext>
            </a:extLst>
          </p:cNvPr>
          <p:cNvSpPr/>
          <p:nvPr/>
        </p:nvSpPr>
        <p:spPr>
          <a:xfrm>
            <a:off x="587402" y="6258543"/>
            <a:ext cx="75398" cy="121486"/>
          </a:xfrm>
          <a:custGeom>
            <a:avLst/>
            <a:gdLst>
              <a:gd name="connsiteX0" fmla="*/ 0 w 75398"/>
              <a:gd name="connsiteY0" fmla="*/ 121487 h 121486"/>
              <a:gd name="connsiteX1" fmla="*/ 21439 w 75398"/>
              <a:gd name="connsiteY1" fmla="*/ 121487 h 121486"/>
              <a:gd name="connsiteX2" fmla="*/ 21439 w 75398"/>
              <a:gd name="connsiteY2" fmla="*/ 73120 h 121486"/>
              <a:gd name="connsiteX3" fmla="*/ 29206 w 75398"/>
              <a:gd name="connsiteY3" fmla="*/ 73120 h 121486"/>
              <a:gd name="connsiteX4" fmla="*/ 54063 w 75398"/>
              <a:gd name="connsiteY4" fmla="*/ 121487 h 121486"/>
              <a:gd name="connsiteX5" fmla="*/ 75398 w 75398"/>
              <a:gd name="connsiteY5" fmla="*/ 121487 h 121486"/>
              <a:gd name="connsiteX6" fmla="*/ 75398 w 75398"/>
              <a:gd name="connsiteY6" fmla="*/ 118380 h 121486"/>
              <a:gd name="connsiteX7" fmla="*/ 51370 w 75398"/>
              <a:gd name="connsiteY7" fmla="*/ 71877 h 121486"/>
              <a:gd name="connsiteX8" fmla="*/ 69081 w 75398"/>
              <a:gd name="connsiteY8" fmla="*/ 60692 h 121486"/>
              <a:gd name="connsiteX9" fmla="*/ 75088 w 75398"/>
              <a:gd name="connsiteY9" fmla="*/ 38528 h 121486"/>
              <a:gd name="connsiteX10" fmla="*/ 75088 w 75398"/>
              <a:gd name="connsiteY10" fmla="*/ 34799 h 121486"/>
              <a:gd name="connsiteX11" fmla="*/ 65766 w 75398"/>
              <a:gd name="connsiteY11" fmla="*/ 9011 h 121486"/>
              <a:gd name="connsiteX12" fmla="*/ 38838 w 75398"/>
              <a:gd name="connsiteY12" fmla="*/ 0 h 121486"/>
              <a:gd name="connsiteX13" fmla="*/ 104 w 75398"/>
              <a:gd name="connsiteY13" fmla="*/ 0 h 121486"/>
              <a:gd name="connsiteX14" fmla="*/ 104 w 75398"/>
              <a:gd name="connsiteY14" fmla="*/ 121487 h 121486"/>
              <a:gd name="connsiteX15" fmla="*/ 21439 w 75398"/>
              <a:gd name="connsiteY15" fmla="*/ 19678 h 121486"/>
              <a:gd name="connsiteX16" fmla="*/ 36974 w 75398"/>
              <a:gd name="connsiteY16" fmla="*/ 19678 h 121486"/>
              <a:gd name="connsiteX17" fmla="*/ 53442 w 75398"/>
              <a:gd name="connsiteY17" fmla="*/ 34903 h 121486"/>
              <a:gd name="connsiteX18" fmla="*/ 53442 w 75398"/>
              <a:gd name="connsiteY18" fmla="*/ 38631 h 121486"/>
              <a:gd name="connsiteX19" fmla="*/ 49195 w 75398"/>
              <a:gd name="connsiteY19" fmla="*/ 50438 h 121486"/>
              <a:gd name="connsiteX20" fmla="*/ 36974 w 75398"/>
              <a:gd name="connsiteY20" fmla="*/ 54063 h 121486"/>
              <a:gd name="connsiteX21" fmla="*/ 21439 w 75398"/>
              <a:gd name="connsiteY21" fmla="*/ 54063 h 121486"/>
              <a:gd name="connsiteX22" fmla="*/ 21439 w 75398"/>
              <a:gd name="connsiteY22" fmla="*/ 19678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398" h="121486">
                <a:moveTo>
                  <a:pt x="0" y="121487"/>
                </a:moveTo>
                <a:lnTo>
                  <a:pt x="21439" y="121487"/>
                </a:lnTo>
                <a:lnTo>
                  <a:pt x="21439" y="73120"/>
                </a:lnTo>
                <a:lnTo>
                  <a:pt x="29206" y="73120"/>
                </a:lnTo>
                <a:lnTo>
                  <a:pt x="54063" y="121487"/>
                </a:lnTo>
                <a:lnTo>
                  <a:pt x="75398" y="121487"/>
                </a:lnTo>
                <a:lnTo>
                  <a:pt x="75398" y="118380"/>
                </a:lnTo>
                <a:lnTo>
                  <a:pt x="51370" y="71877"/>
                </a:lnTo>
                <a:cubicBezTo>
                  <a:pt x="59138" y="70013"/>
                  <a:pt x="65041" y="66284"/>
                  <a:pt x="69081" y="60692"/>
                </a:cubicBezTo>
                <a:cubicBezTo>
                  <a:pt x="73120" y="55099"/>
                  <a:pt x="75088" y="47745"/>
                  <a:pt x="75088" y="38528"/>
                </a:cubicBezTo>
                <a:lnTo>
                  <a:pt x="75088" y="34799"/>
                </a:lnTo>
                <a:cubicBezTo>
                  <a:pt x="75088" y="23614"/>
                  <a:pt x="71981" y="14914"/>
                  <a:pt x="65766" y="9011"/>
                </a:cubicBezTo>
                <a:cubicBezTo>
                  <a:pt x="59552" y="3003"/>
                  <a:pt x="50542" y="0"/>
                  <a:pt x="38838" y="0"/>
                </a:cubicBezTo>
                <a:lnTo>
                  <a:pt x="104" y="0"/>
                </a:lnTo>
                <a:lnTo>
                  <a:pt x="104" y="121487"/>
                </a:lnTo>
                <a:close/>
                <a:moveTo>
                  <a:pt x="21439" y="19678"/>
                </a:moveTo>
                <a:lnTo>
                  <a:pt x="36974" y="19678"/>
                </a:lnTo>
                <a:cubicBezTo>
                  <a:pt x="47952" y="19678"/>
                  <a:pt x="53442" y="24753"/>
                  <a:pt x="53442" y="34903"/>
                </a:cubicBezTo>
                <a:lnTo>
                  <a:pt x="53442" y="38631"/>
                </a:lnTo>
                <a:cubicBezTo>
                  <a:pt x="53442" y="44017"/>
                  <a:pt x="51992" y="47953"/>
                  <a:pt x="49195" y="50438"/>
                </a:cubicBezTo>
                <a:cubicBezTo>
                  <a:pt x="46399" y="52820"/>
                  <a:pt x="42256" y="54063"/>
                  <a:pt x="36974" y="54063"/>
                </a:cubicBezTo>
                <a:lnTo>
                  <a:pt x="21439" y="54063"/>
                </a:lnTo>
                <a:lnTo>
                  <a:pt x="21439" y="19678"/>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0" name="Freeform 29">
            <a:extLst>
              <a:ext uri="{FF2B5EF4-FFF2-40B4-BE49-F238E27FC236}">
                <a16:creationId xmlns:a16="http://schemas.microsoft.com/office/drawing/2014/main" id="{1B9A587C-2844-6040-8E5B-0F79DF4BC9E3}"/>
              </a:ext>
            </a:extLst>
          </p:cNvPr>
          <p:cNvSpPr/>
          <p:nvPr/>
        </p:nvSpPr>
        <p:spPr>
          <a:xfrm>
            <a:off x="676160" y="6258543"/>
            <a:ext cx="65041" cy="121486"/>
          </a:xfrm>
          <a:custGeom>
            <a:avLst/>
            <a:gdLst>
              <a:gd name="connsiteX0" fmla="*/ 65041 w 65041"/>
              <a:gd name="connsiteY0" fmla="*/ 20300 h 121486"/>
              <a:gd name="connsiteX1" fmla="*/ 65041 w 65041"/>
              <a:gd name="connsiteY1" fmla="*/ 19678 h 121486"/>
              <a:gd name="connsiteX2" fmla="*/ 65041 w 65041"/>
              <a:gd name="connsiteY2" fmla="*/ 0 h 121486"/>
              <a:gd name="connsiteX3" fmla="*/ 1761 w 65041"/>
              <a:gd name="connsiteY3" fmla="*/ 0 h 121486"/>
              <a:gd name="connsiteX4" fmla="*/ 0 w 65041"/>
              <a:gd name="connsiteY4" fmla="*/ 0 h 121486"/>
              <a:gd name="connsiteX5" fmla="*/ 0 w 65041"/>
              <a:gd name="connsiteY5" fmla="*/ 121487 h 121486"/>
              <a:gd name="connsiteX6" fmla="*/ 1761 w 65041"/>
              <a:gd name="connsiteY6" fmla="*/ 121487 h 121486"/>
              <a:gd name="connsiteX7" fmla="*/ 65041 w 65041"/>
              <a:gd name="connsiteY7" fmla="*/ 121487 h 121486"/>
              <a:gd name="connsiteX8" fmla="*/ 65041 w 65041"/>
              <a:gd name="connsiteY8" fmla="*/ 101912 h 121486"/>
              <a:gd name="connsiteX9" fmla="*/ 65041 w 65041"/>
              <a:gd name="connsiteY9" fmla="*/ 101291 h 121486"/>
              <a:gd name="connsiteX10" fmla="*/ 21439 w 65041"/>
              <a:gd name="connsiteY10" fmla="*/ 101291 h 121486"/>
              <a:gd name="connsiteX11" fmla="*/ 21439 w 65041"/>
              <a:gd name="connsiteY11" fmla="*/ 70945 h 121486"/>
              <a:gd name="connsiteX12" fmla="*/ 61831 w 65041"/>
              <a:gd name="connsiteY12" fmla="*/ 70945 h 121486"/>
              <a:gd name="connsiteX13" fmla="*/ 61831 w 65041"/>
              <a:gd name="connsiteY13" fmla="*/ 70634 h 121486"/>
              <a:gd name="connsiteX14" fmla="*/ 61831 w 65041"/>
              <a:gd name="connsiteY14" fmla="*/ 51163 h 121486"/>
              <a:gd name="connsiteX15" fmla="*/ 61831 w 65041"/>
              <a:gd name="connsiteY15" fmla="*/ 50645 h 121486"/>
              <a:gd name="connsiteX16" fmla="*/ 21439 w 65041"/>
              <a:gd name="connsiteY16" fmla="*/ 50645 h 121486"/>
              <a:gd name="connsiteX17" fmla="*/ 21439 w 65041"/>
              <a:gd name="connsiteY17" fmla="*/ 2030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5041" h="121486">
                <a:moveTo>
                  <a:pt x="65041" y="20300"/>
                </a:moveTo>
                <a:lnTo>
                  <a:pt x="65041" y="19678"/>
                </a:lnTo>
                <a:lnTo>
                  <a:pt x="65041" y="0"/>
                </a:lnTo>
                <a:lnTo>
                  <a:pt x="1761" y="0"/>
                </a:lnTo>
                <a:lnTo>
                  <a:pt x="0" y="0"/>
                </a:lnTo>
                <a:lnTo>
                  <a:pt x="0" y="121487"/>
                </a:lnTo>
                <a:lnTo>
                  <a:pt x="1761" y="121487"/>
                </a:lnTo>
                <a:lnTo>
                  <a:pt x="65041" y="121487"/>
                </a:lnTo>
                <a:lnTo>
                  <a:pt x="65041" y="101912"/>
                </a:lnTo>
                <a:lnTo>
                  <a:pt x="65041" y="101291"/>
                </a:lnTo>
                <a:lnTo>
                  <a:pt x="21439" y="101291"/>
                </a:lnTo>
                <a:lnTo>
                  <a:pt x="21439" y="70945"/>
                </a:lnTo>
                <a:lnTo>
                  <a:pt x="61831" y="70945"/>
                </a:lnTo>
                <a:lnTo>
                  <a:pt x="61831" y="70634"/>
                </a:lnTo>
                <a:lnTo>
                  <a:pt x="61831" y="51163"/>
                </a:lnTo>
                <a:lnTo>
                  <a:pt x="61831" y="50645"/>
                </a:lnTo>
                <a:lnTo>
                  <a:pt x="21439" y="50645"/>
                </a:lnTo>
                <a:lnTo>
                  <a:pt x="21439" y="2030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1" name="Freeform 30">
            <a:extLst>
              <a:ext uri="{FF2B5EF4-FFF2-40B4-BE49-F238E27FC236}">
                <a16:creationId xmlns:a16="http://schemas.microsoft.com/office/drawing/2014/main" id="{BC7F0588-FBE5-7D4C-8B84-4298256E878F}"/>
              </a:ext>
            </a:extLst>
          </p:cNvPr>
          <p:cNvSpPr/>
          <p:nvPr/>
        </p:nvSpPr>
        <p:spPr>
          <a:xfrm>
            <a:off x="756426" y="6258543"/>
            <a:ext cx="65041" cy="121486"/>
          </a:xfrm>
          <a:custGeom>
            <a:avLst/>
            <a:gdLst>
              <a:gd name="connsiteX0" fmla="*/ 0 w 65041"/>
              <a:gd name="connsiteY0" fmla="*/ 0 h 121486"/>
              <a:gd name="connsiteX1" fmla="*/ 0 w 65041"/>
              <a:gd name="connsiteY1" fmla="*/ 121487 h 121486"/>
              <a:gd name="connsiteX2" fmla="*/ 1761 w 65041"/>
              <a:gd name="connsiteY2" fmla="*/ 121487 h 121486"/>
              <a:gd name="connsiteX3" fmla="*/ 65041 w 65041"/>
              <a:gd name="connsiteY3" fmla="*/ 121487 h 121486"/>
              <a:gd name="connsiteX4" fmla="*/ 65041 w 65041"/>
              <a:gd name="connsiteY4" fmla="*/ 101912 h 121486"/>
              <a:gd name="connsiteX5" fmla="*/ 65041 w 65041"/>
              <a:gd name="connsiteY5" fmla="*/ 101291 h 121486"/>
              <a:gd name="connsiteX6" fmla="*/ 21439 w 65041"/>
              <a:gd name="connsiteY6" fmla="*/ 101291 h 121486"/>
              <a:gd name="connsiteX7" fmla="*/ 21439 w 65041"/>
              <a:gd name="connsiteY7" fmla="*/ 70945 h 121486"/>
              <a:gd name="connsiteX8" fmla="*/ 61831 w 65041"/>
              <a:gd name="connsiteY8" fmla="*/ 70945 h 121486"/>
              <a:gd name="connsiteX9" fmla="*/ 61831 w 65041"/>
              <a:gd name="connsiteY9" fmla="*/ 70634 h 121486"/>
              <a:gd name="connsiteX10" fmla="*/ 61831 w 65041"/>
              <a:gd name="connsiteY10" fmla="*/ 51163 h 121486"/>
              <a:gd name="connsiteX11" fmla="*/ 61831 w 65041"/>
              <a:gd name="connsiteY11" fmla="*/ 50645 h 121486"/>
              <a:gd name="connsiteX12" fmla="*/ 21439 w 65041"/>
              <a:gd name="connsiteY12" fmla="*/ 50645 h 121486"/>
              <a:gd name="connsiteX13" fmla="*/ 21439 w 65041"/>
              <a:gd name="connsiteY13" fmla="*/ 20300 h 121486"/>
              <a:gd name="connsiteX14" fmla="*/ 65041 w 65041"/>
              <a:gd name="connsiteY14" fmla="*/ 20300 h 121486"/>
              <a:gd name="connsiteX15" fmla="*/ 65041 w 65041"/>
              <a:gd name="connsiteY15" fmla="*/ 19678 h 121486"/>
              <a:gd name="connsiteX16" fmla="*/ 65041 w 65041"/>
              <a:gd name="connsiteY16" fmla="*/ 0 h 121486"/>
              <a:gd name="connsiteX17" fmla="*/ 1761 w 65041"/>
              <a:gd name="connsiteY17"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5041" h="121486">
                <a:moveTo>
                  <a:pt x="0" y="0"/>
                </a:moveTo>
                <a:lnTo>
                  <a:pt x="0" y="121487"/>
                </a:lnTo>
                <a:lnTo>
                  <a:pt x="1761" y="121487"/>
                </a:lnTo>
                <a:lnTo>
                  <a:pt x="65041" y="121487"/>
                </a:lnTo>
                <a:lnTo>
                  <a:pt x="65041" y="101912"/>
                </a:lnTo>
                <a:lnTo>
                  <a:pt x="65041" y="101291"/>
                </a:lnTo>
                <a:lnTo>
                  <a:pt x="21439" y="101291"/>
                </a:lnTo>
                <a:lnTo>
                  <a:pt x="21439" y="70945"/>
                </a:lnTo>
                <a:lnTo>
                  <a:pt x="61831" y="70945"/>
                </a:lnTo>
                <a:lnTo>
                  <a:pt x="61831" y="70634"/>
                </a:lnTo>
                <a:lnTo>
                  <a:pt x="61831" y="51163"/>
                </a:lnTo>
                <a:lnTo>
                  <a:pt x="61831" y="50645"/>
                </a:lnTo>
                <a:lnTo>
                  <a:pt x="21439" y="50645"/>
                </a:lnTo>
                <a:lnTo>
                  <a:pt x="21439" y="20300"/>
                </a:lnTo>
                <a:lnTo>
                  <a:pt x="65041" y="20300"/>
                </a:lnTo>
                <a:lnTo>
                  <a:pt x="65041" y="19678"/>
                </a:lnTo>
                <a:lnTo>
                  <a:pt x="65041" y="0"/>
                </a:lnTo>
                <a:lnTo>
                  <a:pt x="1761"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2" name="Freeform 31">
            <a:extLst>
              <a:ext uri="{FF2B5EF4-FFF2-40B4-BE49-F238E27FC236}">
                <a16:creationId xmlns:a16="http://schemas.microsoft.com/office/drawing/2014/main" id="{63CD6497-EECA-C44D-9FEC-B29F1D49C5B6}"/>
              </a:ext>
            </a:extLst>
          </p:cNvPr>
          <p:cNvSpPr/>
          <p:nvPr/>
        </p:nvSpPr>
        <p:spPr>
          <a:xfrm>
            <a:off x="836900" y="6258543"/>
            <a:ext cx="73534" cy="121486"/>
          </a:xfrm>
          <a:custGeom>
            <a:avLst/>
            <a:gdLst>
              <a:gd name="connsiteX0" fmla="*/ 0 w 73534"/>
              <a:gd name="connsiteY0" fmla="*/ 0 h 121486"/>
              <a:gd name="connsiteX1" fmla="*/ 0 w 73534"/>
              <a:gd name="connsiteY1" fmla="*/ 121487 h 121486"/>
              <a:gd name="connsiteX2" fmla="*/ 20507 w 73534"/>
              <a:gd name="connsiteY2" fmla="*/ 121487 h 121486"/>
              <a:gd name="connsiteX3" fmla="*/ 20507 w 73534"/>
              <a:gd name="connsiteY3" fmla="*/ 45260 h 121486"/>
              <a:gd name="connsiteX4" fmla="*/ 50749 w 73534"/>
              <a:gd name="connsiteY4" fmla="*/ 121487 h 121486"/>
              <a:gd name="connsiteX5" fmla="*/ 73534 w 73534"/>
              <a:gd name="connsiteY5" fmla="*/ 121487 h 121486"/>
              <a:gd name="connsiteX6" fmla="*/ 73534 w 73534"/>
              <a:gd name="connsiteY6" fmla="*/ 0 h 121486"/>
              <a:gd name="connsiteX7" fmla="*/ 52924 w 73534"/>
              <a:gd name="connsiteY7" fmla="*/ 0 h 121486"/>
              <a:gd name="connsiteX8" fmla="*/ 52924 w 73534"/>
              <a:gd name="connsiteY8" fmla="*/ 77470 h 121486"/>
              <a:gd name="connsiteX9" fmla="*/ 22785 w 73534"/>
              <a:gd name="connsiteY9"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534" h="121486">
                <a:moveTo>
                  <a:pt x="0" y="0"/>
                </a:moveTo>
                <a:lnTo>
                  <a:pt x="0" y="121487"/>
                </a:lnTo>
                <a:lnTo>
                  <a:pt x="20507" y="121487"/>
                </a:lnTo>
                <a:lnTo>
                  <a:pt x="20507" y="45260"/>
                </a:lnTo>
                <a:lnTo>
                  <a:pt x="50749" y="121487"/>
                </a:lnTo>
                <a:lnTo>
                  <a:pt x="73534" y="121487"/>
                </a:lnTo>
                <a:lnTo>
                  <a:pt x="73534" y="0"/>
                </a:lnTo>
                <a:lnTo>
                  <a:pt x="52924" y="0"/>
                </a:lnTo>
                <a:lnTo>
                  <a:pt x="52924" y="77470"/>
                </a:lnTo>
                <a:lnTo>
                  <a:pt x="22785"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3" name="Freeform 32">
            <a:extLst>
              <a:ext uri="{FF2B5EF4-FFF2-40B4-BE49-F238E27FC236}">
                <a16:creationId xmlns:a16="http://schemas.microsoft.com/office/drawing/2014/main" id="{1A41E69C-6755-BC44-BC5E-F5FDC67CD638}"/>
              </a:ext>
            </a:extLst>
          </p:cNvPr>
          <p:cNvSpPr/>
          <p:nvPr/>
        </p:nvSpPr>
        <p:spPr>
          <a:xfrm>
            <a:off x="414338" y="5873888"/>
            <a:ext cx="587133" cy="20195"/>
          </a:xfrm>
          <a:custGeom>
            <a:avLst/>
            <a:gdLst>
              <a:gd name="connsiteX0" fmla="*/ 20196 w 587133"/>
              <a:gd name="connsiteY0" fmla="*/ 20196 h 20195"/>
              <a:gd name="connsiteX1" fmla="*/ 587133 w 587133"/>
              <a:gd name="connsiteY1" fmla="*/ 20196 h 20195"/>
              <a:gd name="connsiteX2" fmla="*/ 587133 w 587133"/>
              <a:gd name="connsiteY2" fmla="*/ 0 h 20195"/>
              <a:gd name="connsiteX3" fmla="*/ 0 w 587133"/>
              <a:gd name="connsiteY3" fmla="*/ 0 h 20195"/>
              <a:gd name="connsiteX4" fmla="*/ 0 w 587133"/>
              <a:gd name="connsiteY4" fmla="*/ 20196 h 201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7133" h="20195">
                <a:moveTo>
                  <a:pt x="20196" y="20196"/>
                </a:moveTo>
                <a:lnTo>
                  <a:pt x="587133" y="20196"/>
                </a:lnTo>
                <a:lnTo>
                  <a:pt x="587133" y="0"/>
                </a:lnTo>
                <a:lnTo>
                  <a:pt x="0" y="0"/>
                </a:lnTo>
                <a:lnTo>
                  <a:pt x="0" y="20196"/>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4" name="Freeform 33">
            <a:extLst>
              <a:ext uri="{FF2B5EF4-FFF2-40B4-BE49-F238E27FC236}">
                <a16:creationId xmlns:a16="http://schemas.microsoft.com/office/drawing/2014/main" id="{CEAA934A-B718-FA42-8D2F-92AE8D4AC746}"/>
              </a:ext>
            </a:extLst>
          </p:cNvPr>
          <p:cNvSpPr/>
          <p:nvPr/>
        </p:nvSpPr>
        <p:spPr>
          <a:xfrm>
            <a:off x="940779" y="6157356"/>
            <a:ext cx="60691" cy="20195"/>
          </a:xfrm>
          <a:custGeom>
            <a:avLst/>
            <a:gdLst>
              <a:gd name="connsiteX0" fmla="*/ 0 w 60691"/>
              <a:gd name="connsiteY0" fmla="*/ 0 h 20195"/>
              <a:gd name="connsiteX1" fmla="*/ 60691 w 60691"/>
              <a:gd name="connsiteY1" fmla="*/ 0 h 20195"/>
              <a:gd name="connsiteX2" fmla="*/ 60691 w 60691"/>
              <a:gd name="connsiteY2" fmla="*/ 20196 h 20195"/>
              <a:gd name="connsiteX3" fmla="*/ 0 w 60691"/>
              <a:gd name="connsiteY3" fmla="*/ 20196 h 20195"/>
            </a:gdLst>
            <a:ahLst/>
            <a:cxnLst>
              <a:cxn ang="0">
                <a:pos x="connsiteX0" y="connsiteY0"/>
              </a:cxn>
              <a:cxn ang="0">
                <a:pos x="connsiteX1" y="connsiteY1"/>
              </a:cxn>
              <a:cxn ang="0">
                <a:pos x="connsiteX2" y="connsiteY2"/>
              </a:cxn>
              <a:cxn ang="0">
                <a:pos x="connsiteX3" y="connsiteY3"/>
              </a:cxn>
            </a:cxnLst>
            <a:rect l="l" t="t" r="r" b="b"/>
            <a:pathLst>
              <a:path w="60691" h="20195">
                <a:moveTo>
                  <a:pt x="0" y="0"/>
                </a:moveTo>
                <a:lnTo>
                  <a:pt x="60691" y="0"/>
                </a:lnTo>
                <a:lnTo>
                  <a:pt x="60691" y="20196"/>
                </a:lnTo>
                <a:lnTo>
                  <a:pt x="0" y="20196"/>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5" name="Freeform 34">
            <a:extLst>
              <a:ext uri="{FF2B5EF4-FFF2-40B4-BE49-F238E27FC236}">
                <a16:creationId xmlns:a16="http://schemas.microsoft.com/office/drawing/2014/main" id="{3D2120C8-0A57-A84A-8F2F-D6D126D3C95F}"/>
              </a:ext>
            </a:extLst>
          </p:cNvPr>
          <p:cNvSpPr/>
          <p:nvPr/>
        </p:nvSpPr>
        <p:spPr>
          <a:xfrm>
            <a:off x="414338" y="6440825"/>
            <a:ext cx="587133" cy="20195"/>
          </a:xfrm>
          <a:custGeom>
            <a:avLst/>
            <a:gdLst>
              <a:gd name="connsiteX0" fmla="*/ 566938 w 587133"/>
              <a:gd name="connsiteY0" fmla="*/ 0 h 20195"/>
              <a:gd name="connsiteX1" fmla="*/ 0 w 587133"/>
              <a:gd name="connsiteY1" fmla="*/ 0 h 20195"/>
              <a:gd name="connsiteX2" fmla="*/ 0 w 587133"/>
              <a:gd name="connsiteY2" fmla="*/ 20196 h 20195"/>
              <a:gd name="connsiteX3" fmla="*/ 587133 w 587133"/>
              <a:gd name="connsiteY3" fmla="*/ 20196 h 20195"/>
              <a:gd name="connsiteX4" fmla="*/ 587133 w 587133"/>
              <a:gd name="connsiteY4" fmla="*/ 0 h 201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7133" h="20195">
                <a:moveTo>
                  <a:pt x="566938" y="0"/>
                </a:moveTo>
                <a:lnTo>
                  <a:pt x="0" y="0"/>
                </a:lnTo>
                <a:lnTo>
                  <a:pt x="0" y="20196"/>
                </a:lnTo>
                <a:lnTo>
                  <a:pt x="587133" y="20196"/>
                </a:lnTo>
                <a:lnTo>
                  <a:pt x="587133"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6" name="Freeform 35">
            <a:extLst>
              <a:ext uri="{FF2B5EF4-FFF2-40B4-BE49-F238E27FC236}">
                <a16:creationId xmlns:a16="http://schemas.microsoft.com/office/drawing/2014/main" id="{28861F9B-44FA-1D42-9CDA-438A6014D763}"/>
              </a:ext>
            </a:extLst>
          </p:cNvPr>
          <p:cNvSpPr/>
          <p:nvPr/>
        </p:nvSpPr>
        <p:spPr>
          <a:xfrm>
            <a:off x="587402" y="6106711"/>
            <a:ext cx="65455" cy="121486"/>
          </a:xfrm>
          <a:custGeom>
            <a:avLst/>
            <a:gdLst>
              <a:gd name="connsiteX0" fmla="*/ 65456 w 65455"/>
              <a:gd name="connsiteY0" fmla="*/ 20300 h 121486"/>
              <a:gd name="connsiteX1" fmla="*/ 65456 w 65455"/>
              <a:gd name="connsiteY1" fmla="*/ 0 h 121486"/>
              <a:gd name="connsiteX2" fmla="*/ 64834 w 65455"/>
              <a:gd name="connsiteY2" fmla="*/ 0 h 121486"/>
              <a:gd name="connsiteX3" fmla="*/ 15328 w 65455"/>
              <a:gd name="connsiteY3" fmla="*/ 0 h 121486"/>
              <a:gd name="connsiteX4" fmla="*/ 0 w 65455"/>
              <a:gd name="connsiteY4" fmla="*/ 0 h 121486"/>
              <a:gd name="connsiteX5" fmla="*/ 0 w 65455"/>
              <a:gd name="connsiteY5" fmla="*/ 121487 h 121486"/>
              <a:gd name="connsiteX6" fmla="*/ 21439 w 65455"/>
              <a:gd name="connsiteY6" fmla="*/ 121487 h 121486"/>
              <a:gd name="connsiteX7" fmla="*/ 21439 w 65455"/>
              <a:gd name="connsiteY7" fmla="*/ 70841 h 121486"/>
              <a:gd name="connsiteX8" fmla="*/ 62349 w 65455"/>
              <a:gd name="connsiteY8" fmla="*/ 70841 h 121486"/>
              <a:gd name="connsiteX9" fmla="*/ 62349 w 65455"/>
              <a:gd name="connsiteY9" fmla="*/ 50645 h 121486"/>
              <a:gd name="connsiteX10" fmla="*/ 21439 w 65455"/>
              <a:gd name="connsiteY10" fmla="*/ 50645 h 121486"/>
              <a:gd name="connsiteX11" fmla="*/ 21439 w 65455"/>
              <a:gd name="connsiteY11" fmla="*/ 2030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455" h="121486">
                <a:moveTo>
                  <a:pt x="65456" y="20300"/>
                </a:moveTo>
                <a:lnTo>
                  <a:pt x="65456" y="0"/>
                </a:lnTo>
                <a:lnTo>
                  <a:pt x="64834" y="0"/>
                </a:lnTo>
                <a:lnTo>
                  <a:pt x="15328" y="0"/>
                </a:lnTo>
                <a:lnTo>
                  <a:pt x="0" y="0"/>
                </a:lnTo>
                <a:lnTo>
                  <a:pt x="0" y="121487"/>
                </a:lnTo>
                <a:lnTo>
                  <a:pt x="21439" y="121487"/>
                </a:lnTo>
                <a:lnTo>
                  <a:pt x="21439" y="70841"/>
                </a:lnTo>
                <a:lnTo>
                  <a:pt x="62349" y="70841"/>
                </a:lnTo>
                <a:lnTo>
                  <a:pt x="62349" y="50645"/>
                </a:lnTo>
                <a:lnTo>
                  <a:pt x="21439" y="50645"/>
                </a:lnTo>
                <a:lnTo>
                  <a:pt x="21439" y="2030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7" name="Freeform 36">
            <a:extLst>
              <a:ext uri="{FF2B5EF4-FFF2-40B4-BE49-F238E27FC236}">
                <a16:creationId xmlns:a16="http://schemas.microsoft.com/office/drawing/2014/main" id="{9FF2DB3E-3900-2240-8882-9410472C1005}"/>
              </a:ext>
            </a:extLst>
          </p:cNvPr>
          <p:cNvSpPr/>
          <p:nvPr/>
        </p:nvSpPr>
        <p:spPr>
          <a:xfrm>
            <a:off x="494707" y="6256058"/>
            <a:ext cx="77883" cy="126147"/>
          </a:xfrm>
          <a:custGeom>
            <a:avLst/>
            <a:gdLst>
              <a:gd name="connsiteX0" fmla="*/ 0 w 77883"/>
              <a:gd name="connsiteY0" fmla="*/ 90623 h 126147"/>
              <a:gd name="connsiteX1" fmla="*/ 10460 w 77883"/>
              <a:gd name="connsiteY1" fmla="*/ 116619 h 126147"/>
              <a:gd name="connsiteX2" fmla="*/ 39046 w 77883"/>
              <a:gd name="connsiteY2" fmla="*/ 126147 h 126147"/>
              <a:gd name="connsiteX3" fmla="*/ 67734 w 77883"/>
              <a:gd name="connsiteY3" fmla="*/ 116515 h 126147"/>
              <a:gd name="connsiteX4" fmla="*/ 77884 w 77883"/>
              <a:gd name="connsiteY4" fmla="*/ 89069 h 126147"/>
              <a:gd name="connsiteX5" fmla="*/ 77884 w 77883"/>
              <a:gd name="connsiteY5" fmla="*/ 86480 h 126147"/>
              <a:gd name="connsiteX6" fmla="*/ 77884 w 77883"/>
              <a:gd name="connsiteY6" fmla="*/ 82441 h 126147"/>
              <a:gd name="connsiteX7" fmla="*/ 77884 w 77883"/>
              <a:gd name="connsiteY7" fmla="*/ 58413 h 126147"/>
              <a:gd name="connsiteX8" fmla="*/ 77677 w 77883"/>
              <a:gd name="connsiteY8" fmla="*/ 58413 h 126147"/>
              <a:gd name="connsiteX9" fmla="*/ 73120 w 77883"/>
              <a:gd name="connsiteY9" fmla="*/ 58413 h 126147"/>
              <a:gd name="connsiteX10" fmla="*/ 34592 w 77883"/>
              <a:gd name="connsiteY10" fmla="*/ 58413 h 126147"/>
              <a:gd name="connsiteX11" fmla="*/ 34592 w 77883"/>
              <a:gd name="connsiteY11" fmla="*/ 77677 h 126147"/>
              <a:gd name="connsiteX12" fmla="*/ 56445 w 77883"/>
              <a:gd name="connsiteY12" fmla="*/ 77677 h 126147"/>
              <a:gd name="connsiteX13" fmla="*/ 56445 w 77883"/>
              <a:gd name="connsiteY13" fmla="*/ 82441 h 126147"/>
              <a:gd name="connsiteX14" fmla="*/ 56445 w 77883"/>
              <a:gd name="connsiteY14" fmla="*/ 89069 h 126147"/>
              <a:gd name="connsiteX15" fmla="*/ 51785 w 77883"/>
              <a:gd name="connsiteY15" fmla="*/ 101808 h 126147"/>
              <a:gd name="connsiteX16" fmla="*/ 39046 w 77883"/>
              <a:gd name="connsiteY16" fmla="*/ 106469 h 126147"/>
              <a:gd name="connsiteX17" fmla="*/ 26203 w 77883"/>
              <a:gd name="connsiteY17" fmla="*/ 101808 h 126147"/>
              <a:gd name="connsiteX18" fmla="*/ 21439 w 77883"/>
              <a:gd name="connsiteY18" fmla="*/ 89173 h 126147"/>
              <a:gd name="connsiteX19" fmla="*/ 21439 w 77883"/>
              <a:gd name="connsiteY19" fmla="*/ 36974 h 126147"/>
              <a:gd name="connsiteX20" fmla="*/ 26203 w 77883"/>
              <a:gd name="connsiteY20" fmla="*/ 24339 h 126147"/>
              <a:gd name="connsiteX21" fmla="*/ 39046 w 77883"/>
              <a:gd name="connsiteY21" fmla="*/ 19678 h 126147"/>
              <a:gd name="connsiteX22" fmla="*/ 51785 w 77883"/>
              <a:gd name="connsiteY22" fmla="*/ 24339 h 126147"/>
              <a:gd name="connsiteX23" fmla="*/ 56445 w 77883"/>
              <a:gd name="connsiteY23" fmla="*/ 37078 h 126147"/>
              <a:gd name="connsiteX24" fmla="*/ 56445 w 77883"/>
              <a:gd name="connsiteY24" fmla="*/ 43706 h 126147"/>
              <a:gd name="connsiteX25" fmla="*/ 77884 w 77883"/>
              <a:gd name="connsiteY25" fmla="*/ 43706 h 126147"/>
              <a:gd name="connsiteX26" fmla="*/ 77884 w 77883"/>
              <a:gd name="connsiteY26" fmla="*/ 37078 h 126147"/>
              <a:gd name="connsiteX27" fmla="*/ 67734 w 77883"/>
              <a:gd name="connsiteY27" fmla="*/ 9632 h 126147"/>
              <a:gd name="connsiteX28" fmla="*/ 39046 w 77883"/>
              <a:gd name="connsiteY28" fmla="*/ 0 h 126147"/>
              <a:gd name="connsiteX29" fmla="*/ 10460 w 77883"/>
              <a:gd name="connsiteY29" fmla="*/ 9528 h 126147"/>
              <a:gd name="connsiteX30" fmla="*/ 0 w 77883"/>
              <a:gd name="connsiteY30" fmla="*/ 35524 h 126147"/>
              <a:gd name="connsiteX31" fmla="*/ 0 w 77883"/>
              <a:gd name="connsiteY31" fmla="*/ 90623 h 126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7883" h="126147">
                <a:moveTo>
                  <a:pt x="0" y="90623"/>
                </a:moveTo>
                <a:cubicBezTo>
                  <a:pt x="0" y="101601"/>
                  <a:pt x="3521" y="110301"/>
                  <a:pt x="10460" y="116619"/>
                </a:cubicBezTo>
                <a:cubicBezTo>
                  <a:pt x="17400" y="122937"/>
                  <a:pt x="26928" y="126147"/>
                  <a:pt x="39046" y="126147"/>
                </a:cubicBezTo>
                <a:cubicBezTo>
                  <a:pt x="51370" y="126147"/>
                  <a:pt x="61002" y="122937"/>
                  <a:pt x="67734" y="116515"/>
                </a:cubicBezTo>
                <a:cubicBezTo>
                  <a:pt x="74570" y="110094"/>
                  <a:pt x="77884" y="100980"/>
                  <a:pt x="77884" y="89069"/>
                </a:cubicBezTo>
                <a:lnTo>
                  <a:pt x="77884" y="86480"/>
                </a:lnTo>
                <a:lnTo>
                  <a:pt x="77884" y="82441"/>
                </a:lnTo>
                <a:lnTo>
                  <a:pt x="77884" y="58413"/>
                </a:lnTo>
                <a:lnTo>
                  <a:pt x="77677" y="58413"/>
                </a:lnTo>
                <a:lnTo>
                  <a:pt x="73120" y="58413"/>
                </a:lnTo>
                <a:lnTo>
                  <a:pt x="34592" y="58413"/>
                </a:lnTo>
                <a:lnTo>
                  <a:pt x="34592" y="77677"/>
                </a:lnTo>
                <a:lnTo>
                  <a:pt x="56445" y="77677"/>
                </a:lnTo>
                <a:lnTo>
                  <a:pt x="56445" y="82441"/>
                </a:lnTo>
                <a:lnTo>
                  <a:pt x="56445" y="89069"/>
                </a:lnTo>
                <a:cubicBezTo>
                  <a:pt x="56445" y="94455"/>
                  <a:pt x="54892" y="98805"/>
                  <a:pt x="51785" y="101808"/>
                </a:cubicBezTo>
                <a:cubicBezTo>
                  <a:pt x="48677" y="104916"/>
                  <a:pt x="44431" y="106469"/>
                  <a:pt x="39046" y="106469"/>
                </a:cubicBezTo>
                <a:cubicBezTo>
                  <a:pt x="33660" y="106469"/>
                  <a:pt x="29310" y="104916"/>
                  <a:pt x="26203" y="101808"/>
                </a:cubicBezTo>
                <a:cubicBezTo>
                  <a:pt x="23096" y="98701"/>
                  <a:pt x="21439" y="94559"/>
                  <a:pt x="21439" y="89173"/>
                </a:cubicBezTo>
                <a:lnTo>
                  <a:pt x="21439" y="36974"/>
                </a:lnTo>
                <a:cubicBezTo>
                  <a:pt x="21439" y="31692"/>
                  <a:pt x="22992" y="27446"/>
                  <a:pt x="26203" y="24339"/>
                </a:cubicBezTo>
                <a:cubicBezTo>
                  <a:pt x="29310" y="21232"/>
                  <a:pt x="33660" y="19678"/>
                  <a:pt x="39046" y="19678"/>
                </a:cubicBezTo>
                <a:cubicBezTo>
                  <a:pt x="44431" y="19678"/>
                  <a:pt x="48781" y="21232"/>
                  <a:pt x="51785" y="24339"/>
                </a:cubicBezTo>
                <a:cubicBezTo>
                  <a:pt x="54892" y="27446"/>
                  <a:pt x="56445" y="31692"/>
                  <a:pt x="56445" y="37078"/>
                </a:cubicBezTo>
                <a:lnTo>
                  <a:pt x="56445" y="43706"/>
                </a:lnTo>
                <a:lnTo>
                  <a:pt x="77884" y="43706"/>
                </a:lnTo>
                <a:lnTo>
                  <a:pt x="77884" y="37078"/>
                </a:lnTo>
                <a:cubicBezTo>
                  <a:pt x="77884" y="25271"/>
                  <a:pt x="74466" y="16053"/>
                  <a:pt x="67734" y="9632"/>
                </a:cubicBezTo>
                <a:cubicBezTo>
                  <a:pt x="60899" y="3211"/>
                  <a:pt x="51370" y="0"/>
                  <a:pt x="39046" y="0"/>
                </a:cubicBezTo>
                <a:cubicBezTo>
                  <a:pt x="26928" y="0"/>
                  <a:pt x="17400" y="3211"/>
                  <a:pt x="10460" y="9528"/>
                </a:cubicBezTo>
                <a:cubicBezTo>
                  <a:pt x="3521" y="15846"/>
                  <a:pt x="0" y="24546"/>
                  <a:pt x="0" y="35524"/>
                </a:cubicBezTo>
                <a:lnTo>
                  <a:pt x="0" y="90623"/>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8" name="Freeform 37">
            <a:extLst>
              <a:ext uri="{FF2B5EF4-FFF2-40B4-BE49-F238E27FC236}">
                <a16:creationId xmlns:a16="http://schemas.microsoft.com/office/drawing/2014/main" id="{1158803C-F2C1-0F45-893C-2791DBAD2858}"/>
              </a:ext>
            </a:extLst>
          </p:cNvPr>
          <p:cNvSpPr/>
          <p:nvPr/>
        </p:nvSpPr>
        <p:spPr>
          <a:xfrm>
            <a:off x="496882" y="5952600"/>
            <a:ext cx="73534" cy="126043"/>
          </a:xfrm>
          <a:custGeom>
            <a:avLst/>
            <a:gdLst>
              <a:gd name="connsiteX0" fmla="*/ 0 w 73534"/>
              <a:gd name="connsiteY0" fmla="*/ 83787 h 126043"/>
              <a:gd name="connsiteX1" fmla="*/ 0 w 73534"/>
              <a:gd name="connsiteY1" fmla="*/ 89380 h 126043"/>
              <a:gd name="connsiteX2" fmla="*/ 9321 w 73534"/>
              <a:gd name="connsiteY2" fmla="*/ 116619 h 126043"/>
              <a:gd name="connsiteX3" fmla="*/ 36249 w 73534"/>
              <a:gd name="connsiteY3" fmla="*/ 126044 h 126043"/>
              <a:gd name="connsiteX4" fmla="*/ 63591 w 73534"/>
              <a:gd name="connsiteY4" fmla="*/ 116826 h 126043"/>
              <a:gd name="connsiteX5" fmla="*/ 73534 w 73534"/>
              <a:gd name="connsiteY5" fmla="*/ 91969 h 126043"/>
              <a:gd name="connsiteX6" fmla="*/ 73534 w 73534"/>
              <a:gd name="connsiteY6" fmla="*/ 88241 h 126043"/>
              <a:gd name="connsiteX7" fmla="*/ 67113 w 73534"/>
              <a:gd name="connsiteY7" fmla="*/ 68563 h 126043"/>
              <a:gd name="connsiteX8" fmla="*/ 47228 w 73534"/>
              <a:gd name="connsiteY8" fmla="*/ 54477 h 126043"/>
              <a:gd name="connsiteX9" fmla="*/ 36146 w 73534"/>
              <a:gd name="connsiteY9" fmla="*/ 49713 h 126043"/>
              <a:gd name="connsiteX10" fmla="*/ 25478 w 73534"/>
              <a:gd name="connsiteY10" fmla="*/ 42567 h 126043"/>
              <a:gd name="connsiteX11" fmla="*/ 22578 w 73534"/>
              <a:gd name="connsiteY11" fmla="*/ 33556 h 126043"/>
              <a:gd name="connsiteX12" fmla="*/ 22578 w 73534"/>
              <a:gd name="connsiteY12" fmla="*/ 31692 h 126043"/>
              <a:gd name="connsiteX13" fmla="*/ 26410 w 73534"/>
              <a:gd name="connsiteY13" fmla="*/ 22475 h 126043"/>
              <a:gd name="connsiteX14" fmla="*/ 37078 w 73534"/>
              <a:gd name="connsiteY14" fmla="*/ 19264 h 126043"/>
              <a:gd name="connsiteX15" fmla="*/ 47953 w 73534"/>
              <a:gd name="connsiteY15" fmla="*/ 22889 h 126043"/>
              <a:gd name="connsiteX16" fmla="*/ 51163 w 73534"/>
              <a:gd name="connsiteY16" fmla="*/ 33349 h 126043"/>
              <a:gd name="connsiteX17" fmla="*/ 51163 w 73534"/>
              <a:gd name="connsiteY17" fmla="*/ 38942 h 126043"/>
              <a:gd name="connsiteX18" fmla="*/ 72084 w 73534"/>
              <a:gd name="connsiteY18" fmla="*/ 38942 h 126043"/>
              <a:gd name="connsiteX19" fmla="*/ 72084 w 73534"/>
              <a:gd name="connsiteY19" fmla="*/ 33349 h 126043"/>
              <a:gd name="connsiteX20" fmla="*/ 62866 w 73534"/>
              <a:gd name="connsiteY20" fmla="*/ 8700 h 126043"/>
              <a:gd name="connsiteX21" fmla="*/ 37388 w 73534"/>
              <a:gd name="connsiteY21" fmla="*/ 0 h 126043"/>
              <a:gd name="connsiteX22" fmla="*/ 10978 w 73534"/>
              <a:gd name="connsiteY22" fmla="*/ 8907 h 126043"/>
              <a:gd name="connsiteX23" fmla="*/ 1243 w 73534"/>
              <a:gd name="connsiteY23" fmla="*/ 32417 h 126043"/>
              <a:gd name="connsiteX24" fmla="*/ 1243 w 73534"/>
              <a:gd name="connsiteY24" fmla="*/ 36146 h 126043"/>
              <a:gd name="connsiteX25" fmla="*/ 7561 w 73534"/>
              <a:gd name="connsiteY25" fmla="*/ 54685 h 126043"/>
              <a:gd name="connsiteX26" fmla="*/ 26824 w 73534"/>
              <a:gd name="connsiteY26" fmla="*/ 68252 h 126043"/>
              <a:gd name="connsiteX27" fmla="*/ 37596 w 73534"/>
              <a:gd name="connsiteY27" fmla="*/ 73016 h 126043"/>
              <a:gd name="connsiteX28" fmla="*/ 48677 w 73534"/>
              <a:gd name="connsiteY28" fmla="*/ 80577 h 126043"/>
              <a:gd name="connsiteX29" fmla="*/ 51992 w 73534"/>
              <a:gd name="connsiteY29" fmla="*/ 90623 h 126043"/>
              <a:gd name="connsiteX30" fmla="*/ 51992 w 73534"/>
              <a:gd name="connsiteY30" fmla="*/ 92487 h 126043"/>
              <a:gd name="connsiteX31" fmla="*/ 47849 w 73534"/>
              <a:gd name="connsiteY31" fmla="*/ 102844 h 126043"/>
              <a:gd name="connsiteX32" fmla="*/ 36249 w 73534"/>
              <a:gd name="connsiteY32" fmla="*/ 106573 h 126043"/>
              <a:gd name="connsiteX33" fmla="*/ 20921 w 73534"/>
              <a:gd name="connsiteY33" fmla="*/ 89380 h 126043"/>
              <a:gd name="connsiteX34" fmla="*/ 20921 w 73534"/>
              <a:gd name="connsiteY34" fmla="*/ 83787 h 126043"/>
              <a:gd name="connsiteX35" fmla="*/ 0 w 73534"/>
              <a:gd name="connsiteY35" fmla="*/ 83787 h 126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534" h="126043">
                <a:moveTo>
                  <a:pt x="0" y="83787"/>
                </a:moveTo>
                <a:lnTo>
                  <a:pt x="0" y="89380"/>
                </a:lnTo>
                <a:cubicBezTo>
                  <a:pt x="0" y="101187"/>
                  <a:pt x="3107" y="110301"/>
                  <a:pt x="9321" y="116619"/>
                </a:cubicBezTo>
                <a:cubicBezTo>
                  <a:pt x="15535" y="122937"/>
                  <a:pt x="24546" y="126044"/>
                  <a:pt x="36249" y="126044"/>
                </a:cubicBezTo>
                <a:cubicBezTo>
                  <a:pt x="47849" y="126044"/>
                  <a:pt x="56963" y="122937"/>
                  <a:pt x="63591" y="116826"/>
                </a:cubicBezTo>
                <a:cubicBezTo>
                  <a:pt x="70220" y="110612"/>
                  <a:pt x="73534" y="102430"/>
                  <a:pt x="73534" y="91969"/>
                </a:cubicBezTo>
                <a:lnTo>
                  <a:pt x="73534" y="88241"/>
                </a:lnTo>
                <a:cubicBezTo>
                  <a:pt x="73534" y="80577"/>
                  <a:pt x="71359" y="74052"/>
                  <a:pt x="67113" y="68563"/>
                </a:cubicBezTo>
                <a:cubicBezTo>
                  <a:pt x="62866" y="63177"/>
                  <a:pt x="56238" y="58413"/>
                  <a:pt x="47228" y="54477"/>
                </a:cubicBezTo>
                <a:lnTo>
                  <a:pt x="36146" y="49713"/>
                </a:lnTo>
                <a:cubicBezTo>
                  <a:pt x="30967" y="47538"/>
                  <a:pt x="27446" y="45156"/>
                  <a:pt x="25478" y="42567"/>
                </a:cubicBezTo>
                <a:cubicBezTo>
                  <a:pt x="23614" y="40081"/>
                  <a:pt x="22578" y="37078"/>
                  <a:pt x="22578" y="33556"/>
                </a:cubicBezTo>
                <a:lnTo>
                  <a:pt x="22578" y="31692"/>
                </a:lnTo>
                <a:cubicBezTo>
                  <a:pt x="22578" y="27757"/>
                  <a:pt x="23821" y="24649"/>
                  <a:pt x="26410" y="22475"/>
                </a:cubicBezTo>
                <a:cubicBezTo>
                  <a:pt x="28896" y="20300"/>
                  <a:pt x="32521" y="19264"/>
                  <a:pt x="37078" y="19264"/>
                </a:cubicBezTo>
                <a:cubicBezTo>
                  <a:pt x="42153" y="19264"/>
                  <a:pt x="45778" y="20507"/>
                  <a:pt x="47953" y="22889"/>
                </a:cubicBezTo>
                <a:cubicBezTo>
                  <a:pt x="50127" y="25271"/>
                  <a:pt x="51163" y="28792"/>
                  <a:pt x="51163" y="33349"/>
                </a:cubicBezTo>
                <a:lnTo>
                  <a:pt x="51163" y="38942"/>
                </a:lnTo>
                <a:lnTo>
                  <a:pt x="72084" y="38942"/>
                </a:lnTo>
                <a:lnTo>
                  <a:pt x="72084" y="33349"/>
                </a:lnTo>
                <a:cubicBezTo>
                  <a:pt x="72084" y="22682"/>
                  <a:pt x="68977" y="14500"/>
                  <a:pt x="62866" y="8700"/>
                </a:cubicBezTo>
                <a:cubicBezTo>
                  <a:pt x="56756" y="2900"/>
                  <a:pt x="48263" y="0"/>
                  <a:pt x="37388" y="0"/>
                </a:cubicBezTo>
                <a:cubicBezTo>
                  <a:pt x="26307" y="0"/>
                  <a:pt x="17503" y="3004"/>
                  <a:pt x="10978" y="8907"/>
                </a:cubicBezTo>
                <a:cubicBezTo>
                  <a:pt x="4453" y="14810"/>
                  <a:pt x="1243" y="22682"/>
                  <a:pt x="1243" y="32417"/>
                </a:cubicBezTo>
                <a:lnTo>
                  <a:pt x="1243" y="36146"/>
                </a:lnTo>
                <a:cubicBezTo>
                  <a:pt x="1243" y="43292"/>
                  <a:pt x="3314" y="49506"/>
                  <a:pt x="7561" y="54685"/>
                </a:cubicBezTo>
                <a:cubicBezTo>
                  <a:pt x="11807" y="59863"/>
                  <a:pt x="18228" y="64420"/>
                  <a:pt x="26824" y="68252"/>
                </a:cubicBezTo>
                <a:lnTo>
                  <a:pt x="37596" y="73016"/>
                </a:lnTo>
                <a:cubicBezTo>
                  <a:pt x="42774" y="75398"/>
                  <a:pt x="46503" y="77884"/>
                  <a:pt x="48677" y="80577"/>
                </a:cubicBezTo>
                <a:cubicBezTo>
                  <a:pt x="50852" y="83270"/>
                  <a:pt x="51992" y="86584"/>
                  <a:pt x="51992" y="90623"/>
                </a:cubicBezTo>
                <a:lnTo>
                  <a:pt x="51992" y="92487"/>
                </a:lnTo>
                <a:cubicBezTo>
                  <a:pt x="51992" y="96941"/>
                  <a:pt x="50645" y="100358"/>
                  <a:pt x="47849" y="102844"/>
                </a:cubicBezTo>
                <a:cubicBezTo>
                  <a:pt x="45053" y="105330"/>
                  <a:pt x="41221" y="106573"/>
                  <a:pt x="36249" y="106573"/>
                </a:cubicBezTo>
                <a:cubicBezTo>
                  <a:pt x="25996" y="106573"/>
                  <a:pt x="20921" y="100876"/>
                  <a:pt x="20921" y="89380"/>
                </a:cubicBezTo>
                <a:lnTo>
                  <a:pt x="20921" y="83787"/>
                </a:lnTo>
                <a:lnTo>
                  <a:pt x="0" y="83787"/>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9" name="Freeform 38">
            <a:extLst>
              <a:ext uri="{FF2B5EF4-FFF2-40B4-BE49-F238E27FC236}">
                <a16:creationId xmlns:a16="http://schemas.microsoft.com/office/drawing/2014/main" id="{8FC3B35D-17DB-AB4D-BA17-02682B6C3378}"/>
              </a:ext>
            </a:extLst>
          </p:cNvPr>
          <p:cNvSpPr/>
          <p:nvPr/>
        </p:nvSpPr>
        <p:spPr>
          <a:xfrm>
            <a:off x="645607" y="5954879"/>
            <a:ext cx="85651" cy="121486"/>
          </a:xfrm>
          <a:custGeom>
            <a:avLst/>
            <a:gdLst>
              <a:gd name="connsiteX0" fmla="*/ 30139 w 85651"/>
              <a:gd name="connsiteY0" fmla="*/ 0 h 121486"/>
              <a:gd name="connsiteX1" fmla="*/ 0 w 85651"/>
              <a:gd name="connsiteY1" fmla="*/ 118380 h 121486"/>
              <a:gd name="connsiteX2" fmla="*/ 0 w 85651"/>
              <a:gd name="connsiteY2" fmla="*/ 121487 h 121486"/>
              <a:gd name="connsiteX3" fmla="*/ 21853 w 85651"/>
              <a:gd name="connsiteY3" fmla="*/ 121487 h 121486"/>
              <a:gd name="connsiteX4" fmla="*/ 27446 w 85651"/>
              <a:gd name="connsiteY4" fmla="*/ 97976 h 121486"/>
              <a:gd name="connsiteX5" fmla="*/ 58413 w 85651"/>
              <a:gd name="connsiteY5" fmla="*/ 97976 h 121486"/>
              <a:gd name="connsiteX6" fmla="*/ 63799 w 85651"/>
              <a:gd name="connsiteY6" fmla="*/ 121487 h 121486"/>
              <a:gd name="connsiteX7" fmla="*/ 85652 w 85651"/>
              <a:gd name="connsiteY7" fmla="*/ 121487 h 121486"/>
              <a:gd name="connsiteX8" fmla="*/ 85652 w 85651"/>
              <a:gd name="connsiteY8" fmla="*/ 118380 h 121486"/>
              <a:gd name="connsiteX9" fmla="*/ 55617 w 85651"/>
              <a:gd name="connsiteY9" fmla="*/ 0 h 121486"/>
              <a:gd name="connsiteX10" fmla="*/ 30139 w 85651"/>
              <a:gd name="connsiteY10" fmla="*/ 0 h 121486"/>
              <a:gd name="connsiteX11" fmla="*/ 31796 w 85651"/>
              <a:gd name="connsiteY11" fmla="*/ 78713 h 121486"/>
              <a:gd name="connsiteX12" fmla="*/ 42670 w 85651"/>
              <a:gd name="connsiteY12" fmla="*/ 31071 h 121486"/>
              <a:gd name="connsiteX13" fmla="*/ 53752 w 85651"/>
              <a:gd name="connsiteY13" fmla="*/ 78713 h 121486"/>
              <a:gd name="connsiteX14" fmla="*/ 31796 w 85651"/>
              <a:gd name="connsiteY14" fmla="*/ 78713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651" h="121486">
                <a:moveTo>
                  <a:pt x="30139" y="0"/>
                </a:moveTo>
                <a:lnTo>
                  <a:pt x="0" y="118380"/>
                </a:lnTo>
                <a:lnTo>
                  <a:pt x="0" y="121487"/>
                </a:lnTo>
                <a:lnTo>
                  <a:pt x="21853" y="121487"/>
                </a:lnTo>
                <a:lnTo>
                  <a:pt x="27446" y="97976"/>
                </a:lnTo>
                <a:lnTo>
                  <a:pt x="58413" y="97976"/>
                </a:lnTo>
                <a:lnTo>
                  <a:pt x="63799" y="121487"/>
                </a:lnTo>
                <a:lnTo>
                  <a:pt x="85652" y="121487"/>
                </a:lnTo>
                <a:lnTo>
                  <a:pt x="85652" y="118380"/>
                </a:lnTo>
                <a:lnTo>
                  <a:pt x="55617" y="0"/>
                </a:lnTo>
                <a:lnTo>
                  <a:pt x="30139" y="0"/>
                </a:lnTo>
                <a:close/>
                <a:moveTo>
                  <a:pt x="31796" y="78713"/>
                </a:moveTo>
                <a:lnTo>
                  <a:pt x="42670" y="31071"/>
                </a:lnTo>
                <a:lnTo>
                  <a:pt x="53752" y="78713"/>
                </a:lnTo>
                <a:lnTo>
                  <a:pt x="31796" y="78713"/>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0" name="Freeform 39">
            <a:extLst>
              <a:ext uri="{FF2B5EF4-FFF2-40B4-BE49-F238E27FC236}">
                <a16:creationId xmlns:a16="http://schemas.microsoft.com/office/drawing/2014/main" id="{7CBEE2E1-A407-4845-B0C0-D662312DA05B}"/>
              </a:ext>
            </a:extLst>
          </p:cNvPr>
          <p:cNvSpPr/>
          <p:nvPr/>
        </p:nvSpPr>
        <p:spPr>
          <a:xfrm>
            <a:off x="579220" y="5954879"/>
            <a:ext cx="71151" cy="121486"/>
          </a:xfrm>
          <a:custGeom>
            <a:avLst/>
            <a:gdLst>
              <a:gd name="connsiteX0" fmla="*/ 0 w 71151"/>
              <a:gd name="connsiteY0" fmla="*/ 19678 h 121486"/>
              <a:gd name="connsiteX1" fmla="*/ 0 w 71151"/>
              <a:gd name="connsiteY1" fmla="*/ 20196 h 121486"/>
              <a:gd name="connsiteX2" fmla="*/ 24857 w 71151"/>
              <a:gd name="connsiteY2" fmla="*/ 20196 h 121486"/>
              <a:gd name="connsiteX3" fmla="*/ 24857 w 71151"/>
              <a:gd name="connsiteY3" fmla="*/ 121487 h 121486"/>
              <a:gd name="connsiteX4" fmla="*/ 46295 w 71151"/>
              <a:gd name="connsiteY4" fmla="*/ 121487 h 121486"/>
              <a:gd name="connsiteX5" fmla="*/ 46295 w 71151"/>
              <a:gd name="connsiteY5" fmla="*/ 20196 h 121486"/>
              <a:gd name="connsiteX6" fmla="*/ 71152 w 71151"/>
              <a:gd name="connsiteY6" fmla="*/ 20196 h 121486"/>
              <a:gd name="connsiteX7" fmla="*/ 71152 w 71151"/>
              <a:gd name="connsiteY7" fmla="*/ 19678 h 121486"/>
              <a:gd name="connsiteX8" fmla="*/ 71152 w 71151"/>
              <a:gd name="connsiteY8" fmla="*/ 0 h 121486"/>
              <a:gd name="connsiteX9" fmla="*/ 0 w 71151"/>
              <a:gd name="connsiteY9"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151" h="121486">
                <a:moveTo>
                  <a:pt x="0" y="19678"/>
                </a:moveTo>
                <a:lnTo>
                  <a:pt x="0" y="20196"/>
                </a:lnTo>
                <a:lnTo>
                  <a:pt x="24857" y="20196"/>
                </a:lnTo>
                <a:lnTo>
                  <a:pt x="24857" y="121487"/>
                </a:lnTo>
                <a:lnTo>
                  <a:pt x="46295" y="121487"/>
                </a:lnTo>
                <a:lnTo>
                  <a:pt x="46295" y="20196"/>
                </a:lnTo>
                <a:lnTo>
                  <a:pt x="71152" y="20196"/>
                </a:lnTo>
                <a:lnTo>
                  <a:pt x="71152" y="19678"/>
                </a:lnTo>
                <a:lnTo>
                  <a:pt x="71152" y="0"/>
                </a:lnTo>
                <a:lnTo>
                  <a:pt x="0"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1" name="Freeform 40">
            <a:extLst>
              <a:ext uri="{FF2B5EF4-FFF2-40B4-BE49-F238E27FC236}">
                <a16:creationId xmlns:a16="http://schemas.microsoft.com/office/drawing/2014/main" id="{431EC798-5BB3-4D49-9075-F4A3E951AED1}"/>
              </a:ext>
            </a:extLst>
          </p:cNvPr>
          <p:cNvSpPr/>
          <p:nvPr/>
        </p:nvSpPr>
        <p:spPr>
          <a:xfrm>
            <a:off x="726288" y="5954879"/>
            <a:ext cx="71151" cy="121486"/>
          </a:xfrm>
          <a:custGeom>
            <a:avLst/>
            <a:gdLst>
              <a:gd name="connsiteX0" fmla="*/ 0 w 71151"/>
              <a:gd name="connsiteY0" fmla="*/ 0 h 121486"/>
              <a:gd name="connsiteX1" fmla="*/ 0 w 71151"/>
              <a:gd name="connsiteY1" fmla="*/ 19678 h 121486"/>
              <a:gd name="connsiteX2" fmla="*/ 0 w 71151"/>
              <a:gd name="connsiteY2" fmla="*/ 20196 h 121486"/>
              <a:gd name="connsiteX3" fmla="*/ 24857 w 71151"/>
              <a:gd name="connsiteY3" fmla="*/ 20196 h 121486"/>
              <a:gd name="connsiteX4" fmla="*/ 24857 w 71151"/>
              <a:gd name="connsiteY4" fmla="*/ 121487 h 121486"/>
              <a:gd name="connsiteX5" fmla="*/ 46295 w 71151"/>
              <a:gd name="connsiteY5" fmla="*/ 121487 h 121486"/>
              <a:gd name="connsiteX6" fmla="*/ 46295 w 71151"/>
              <a:gd name="connsiteY6" fmla="*/ 20196 h 121486"/>
              <a:gd name="connsiteX7" fmla="*/ 71152 w 71151"/>
              <a:gd name="connsiteY7" fmla="*/ 20196 h 121486"/>
              <a:gd name="connsiteX8" fmla="*/ 71152 w 71151"/>
              <a:gd name="connsiteY8" fmla="*/ 0 h 121486"/>
              <a:gd name="connsiteX9" fmla="*/ 71152 w 71151"/>
              <a:gd name="connsiteY9"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151" h="121486">
                <a:moveTo>
                  <a:pt x="0" y="0"/>
                </a:moveTo>
                <a:lnTo>
                  <a:pt x="0" y="19678"/>
                </a:lnTo>
                <a:lnTo>
                  <a:pt x="0" y="20196"/>
                </a:lnTo>
                <a:lnTo>
                  <a:pt x="24857" y="20196"/>
                </a:lnTo>
                <a:lnTo>
                  <a:pt x="24857" y="121487"/>
                </a:lnTo>
                <a:lnTo>
                  <a:pt x="46295" y="121487"/>
                </a:lnTo>
                <a:lnTo>
                  <a:pt x="46295" y="20196"/>
                </a:lnTo>
                <a:lnTo>
                  <a:pt x="71152" y="20196"/>
                </a:lnTo>
                <a:lnTo>
                  <a:pt x="71152" y="0"/>
                </a:lnTo>
                <a:lnTo>
                  <a:pt x="71152"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2" name="Freeform 41">
            <a:extLst>
              <a:ext uri="{FF2B5EF4-FFF2-40B4-BE49-F238E27FC236}">
                <a16:creationId xmlns:a16="http://schemas.microsoft.com/office/drawing/2014/main" id="{B8C75117-9632-DA4E-B206-FCE18E16974C}"/>
              </a:ext>
            </a:extLst>
          </p:cNvPr>
          <p:cNvSpPr/>
          <p:nvPr/>
        </p:nvSpPr>
        <p:spPr>
          <a:xfrm>
            <a:off x="811525" y="5954879"/>
            <a:ext cx="65041" cy="121486"/>
          </a:xfrm>
          <a:custGeom>
            <a:avLst/>
            <a:gdLst>
              <a:gd name="connsiteX0" fmla="*/ 0 w 65041"/>
              <a:gd name="connsiteY0" fmla="*/ 0 h 121486"/>
              <a:gd name="connsiteX1" fmla="*/ 0 w 65041"/>
              <a:gd name="connsiteY1" fmla="*/ 121487 h 121486"/>
              <a:gd name="connsiteX2" fmla="*/ 1761 w 65041"/>
              <a:gd name="connsiteY2" fmla="*/ 121487 h 121486"/>
              <a:gd name="connsiteX3" fmla="*/ 65041 w 65041"/>
              <a:gd name="connsiteY3" fmla="*/ 121487 h 121486"/>
              <a:gd name="connsiteX4" fmla="*/ 65041 w 65041"/>
              <a:gd name="connsiteY4" fmla="*/ 101808 h 121486"/>
              <a:gd name="connsiteX5" fmla="*/ 65041 w 65041"/>
              <a:gd name="connsiteY5" fmla="*/ 101187 h 121486"/>
              <a:gd name="connsiteX6" fmla="*/ 21542 w 65041"/>
              <a:gd name="connsiteY6" fmla="*/ 101187 h 121486"/>
              <a:gd name="connsiteX7" fmla="*/ 21542 w 65041"/>
              <a:gd name="connsiteY7" fmla="*/ 70841 h 121486"/>
              <a:gd name="connsiteX8" fmla="*/ 61831 w 65041"/>
              <a:gd name="connsiteY8" fmla="*/ 70841 h 121486"/>
              <a:gd name="connsiteX9" fmla="*/ 61831 w 65041"/>
              <a:gd name="connsiteY9" fmla="*/ 70531 h 121486"/>
              <a:gd name="connsiteX10" fmla="*/ 61831 w 65041"/>
              <a:gd name="connsiteY10" fmla="*/ 51060 h 121486"/>
              <a:gd name="connsiteX11" fmla="*/ 61831 w 65041"/>
              <a:gd name="connsiteY11" fmla="*/ 50645 h 121486"/>
              <a:gd name="connsiteX12" fmla="*/ 21542 w 65041"/>
              <a:gd name="connsiteY12" fmla="*/ 50645 h 121486"/>
              <a:gd name="connsiteX13" fmla="*/ 21542 w 65041"/>
              <a:gd name="connsiteY13" fmla="*/ 20196 h 121486"/>
              <a:gd name="connsiteX14" fmla="*/ 65041 w 65041"/>
              <a:gd name="connsiteY14" fmla="*/ 20196 h 121486"/>
              <a:gd name="connsiteX15" fmla="*/ 65041 w 65041"/>
              <a:gd name="connsiteY15" fmla="*/ 19678 h 121486"/>
              <a:gd name="connsiteX16" fmla="*/ 65041 w 65041"/>
              <a:gd name="connsiteY16" fmla="*/ 0 h 121486"/>
              <a:gd name="connsiteX17" fmla="*/ 1761 w 65041"/>
              <a:gd name="connsiteY17"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5041" h="121486">
                <a:moveTo>
                  <a:pt x="0" y="0"/>
                </a:moveTo>
                <a:lnTo>
                  <a:pt x="0" y="121487"/>
                </a:lnTo>
                <a:lnTo>
                  <a:pt x="1761" y="121487"/>
                </a:lnTo>
                <a:lnTo>
                  <a:pt x="65041" y="121487"/>
                </a:lnTo>
                <a:lnTo>
                  <a:pt x="65041" y="101808"/>
                </a:lnTo>
                <a:lnTo>
                  <a:pt x="65041" y="101187"/>
                </a:lnTo>
                <a:lnTo>
                  <a:pt x="21542" y="101187"/>
                </a:lnTo>
                <a:lnTo>
                  <a:pt x="21542" y="70841"/>
                </a:lnTo>
                <a:lnTo>
                  <a:pt x="61831" y="70841"/>
                </a:lnTo>
                <a:lnTo>
                  <a:pt x="61831" y="70531"/>
                </a:lnTo>
                <a:lnTo>
                  <a:pt x="61831" y="51060"/>
                </a:lnTo>
                <a:lnTo>
                  <a:pt x="61831" y="50645"/>
                </a:lnTo>
                <a:lnTo>
                  <a:pt x="21542" y="50645"/>
                </a:lnTo>
                <a:lnTo>
                  <a:pt x="21542" y="20196"/>
                </a:lnTo>
                <a:lnTo>
                  <a:pt x="65041" y="20196"/>
                </a:lnTo>
                <a:lnTo>
                  <a:pt x="65041" y="19678"/>
                </a:lnTo>
                <a:lnTo>
                  <a:pt x="65041" y="0"/>
                </a:lnTo>
                <a:lnTo>
                  <a:pt x="1761"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3" name="Freeform 42">
            <a:extLst>
              <a:ext uri="{FF2B5EF4-FFF2-40B4-BE49-F238E27FC236}">
                <a16:creationId xmlns:a16="http://schemas.microsoft.com/office/drawing/2014/main" id="{5B8F510E-82C7-3546-A67E-E5F54F3D0C83}"/>
              </a:ext>
            </a:extLst>
          </p:cNvPr>
          <p:cNvSpPr/>
          <p:nvPr/>
        </p:nvSpPr>
        <p:spPr>
          <a:xfrm>
            <a:off x="414338" y="5894083"/>
            <a:ext cx="20195" cy="283468"/>
          </a:xfrm>
          <a:custGeom>
            <a:avLst/>
            <a:gdLst>
              <a:gd name="connsiteX0" fmla="*/ 0 w 20195"/>
              <a:gd name="connsiteY0" fmla="*/ 0 h 283468"/>
              <a:gd name="connsiteX1" fmla="*/ 20196 w 20195"/>
              <a:gd name="connsiteY1" fmla="*/ 0 h 283468"/>
              <a:gd name="connsiteX2" fmla="*/ 20196 w 20195"/>
              <a:gd name="connsiteY2" fmla="*/ 283469 h 283468"/>
              <a:gd name="connsiteX3" fmla="*/ 0 w 20195"/>
              <a:gd name="connsiteY3" fmla="*/ 283469 h 283468"/>
            </a:gdLst>
            <a:ahLst/>
            <a:cxnLst>
              <a:cxn ang="0">
                <a:pos x="connsiteX0" y="connsiteY0"/>
              </a:cxn>
              <a:cxn ang="0">
                <a:pos x="connsiteX1" y="connsiteY1"/>
              </a:cxn>
              <a:cxn ang="0">
                <a:pos x="connsiteX2" y="connsiteY2"/>
              </a:cxn>
              <a:cxn ang="0">
                <a:pos x="connsiteX3" y="connsiteY3"/>
              </a:cxn>
            </a:cxnLst>
            <a:rect l="l" t="t" r="r" b="b"/>
            <a:pathLst>
              <a:path w="20195" h="283468">
                <a:moveTo>
                  <a:pt x="0" y="0"/>
                </a:moveTo>
                <a:lnTo>
                  <a:pt x="20196" y="0"/>
                </a:lnTo>
                <a:lnTo>
                  <a:pt x="20196" y="283469"/>
                </a:lnTo>
                <a:lnTo>
                  <a:pt x="0" y="283469"/>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4" name="Freeform 43">
            <a:extLst>
              <a:ext uri="{FF2B5EF4-FFF2-40B4-BE49-F238E27FC236}">
                <a16:creationId xmlns:a16="http://schemas.microsoft.com/office/drawing/2014/main" id="{6672D234-2258-3B46-84A4-70CA96AAEEB7}"/>
              </a:ext>
            </a:extLst>
          </p:cNvPr>
          <p:cNvSpPr/>
          <p:nvPr/>
        </p:nvSpPr>
        <p:spPr>
          <a:xfrm>
            <a:off x="516767" y="6440825"/>
            <a:ext cx="1035" cy="20195"/>
          </a:xfrm>
          <a:custGeom>
            <a:avLst/>
            <a:gdLst>
              <a:gd name="connsiteX0" fmla="*/ 0 w 1035"/>
              <a:gd name="connsiteY0" fmla="*/ 0 h 20195"/>
              <a:gd name="connsiteX1" fmla="*/ 0 w 1035"/>
              <a:gd name="connsiteY1" fmla="*/ 20196 h 20195"/>
            </a:gdLst>
            <a:ahLst/>
            <a:cxnLst>
              <a:cxn ang="0">
                <a:pos x="connsiteX0" y="connsiteY0"/>
              </a:cxn>
              <a:cxn ang="0">
                <a:pos x="connsiteX1" y="connsiteY1"/>
              </a:cxn>
            </a:cxnLst>
            <a:rect l="l" t="t" r="r" b="b"/>
            <a:pathLst>
              <a:path w="1035" h="20195">
                <a:moveTo>
                  <a:pt x="0" y="0"/>
                </a:moveTo>
                <a:lnTo>
                  <a:pt x="0" y="20196"/>
                </a:lnTo>
              </a:path>
            </a:pathLst>
          </a:custGeom>
          <a:ln w="1025" cap="flat">
            <a:noFill/>
            <a:prstDash val="solid"/>
            <a:miter/>
          </a:ln>
        </p:spPr>
        <p:txBody>
          <a:bodyPr rtlCol="0" anchor="ctr"/>
          <a:lstStyle/>
          <a:p>
            <a:endParaRPr lang="en-GB">
              <a:latin typeface="Unica 77 LL" panose="020B0504010101010104" pitchFamily="34" charset="77"/>
            </a:endParaRPr>
          </a:p>
        </p:txBody>
      </p:sp>
      <p:sp>
        <p:nvSpPr>
          <p:cNvPr id="45" name="Freeform 44">
            <a:extLst>
              <a:ext uri="{FF2B5EF4-FFF2-40B4-BE49-F238E27FC236}">
                <a16:creationId xmlns:a16="http://schemas.microsoft.com/office/drawing/2014/main" id="{65348919-061E-4342-A2E7-9202BFB6FCBA}"/>
              </a:ext>
            </a:extLst>
          </p:cNvPr>
          <p:cNvSpPr/>
          <p:nvPr/>
        </p:nvSpPr>
        <p:spPr>
          <a:xfrm>
            <a:off x="981275" y="6177552"/>
            <a:ext cx="20195" cy="263272"/>
          </a:xfrm>
          <a:custGeom>
            <a:avLst/>
            <a:gdLst>
              <a:gd name="connsiteX0" fmla="*/ 20196 w 20195"/>
              <a:gd name="connsiteY0" fmla="*/ 263273 h 263272"/>
              <a:gd name="connsiteX1" fmla="*/ 20196 w 20195"/>
              <a:gd name="connsiteY1" fmla="*/ 0 h 263272"/>
              <a:gd name="connsiteX2" fmla="*/ 0 w 20195"/>
              <a:gd name="connsiteY2" fmla="*/ 0 h 263272"/>
              <a:gd name="connsiteX3" fmla="*/ 0 w 20195"/>
              <a:gd name="connsiteY3" fmla="*/ 263273 h 263272"/>
            </a:gdLst>
            <a:ahLst/>
            <a:cxnLst>
              <a:cxn ang="0">
                <a:pos x="connsiteX0" y="connsiteY0"/>
              </a:cxn>
              <a:cxn ang="0">
                <a:pos x="connsiteX1" y="connsiteY1"/>
              </a:cxn>
              <a:cxn ang="0">
                <a:pos x="connsiteX2" y="connsiteY2"/>
              </a:cxn>
              <a:cxn ang="0">
                <a:pos x="connsiteX3" y="connsiteY3"/>
              </a:cxn>
            </a:cxnLst>
            <a:rect l="l" t="t" r="r" b="b"/>
            <a:pathLst>
              <a:path w="20195" h="263272">
                <a:moveTo>
                  <a:pt x="20196" y="263273"/>
                </a:moveTo>
                <a:lnTo>
                  <a:pt x="20196" y="0"/>
                </a:lnTo>
                <a:lnTo>
                  <a:pt x="0" y="0"/>
                </a:lnTo>
                <a:lnTo>
                  <a:pt x="0" y="263273"/>
                </a:lnTo>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Tree>
    <p:extLst>
      <p:ext uri="{BB962C8B-B14F-4D97-AF65-F5344CB8AC3E}">
        <p14:creationId xmlns:p14="http://schemas.microsoft.com/office/powerpoint/2010/main" val="934310220"/>
      </p:ext>
    </p:extLst>
  </p:cSld>
  <p:clrMapOvr>
    <a:masterClrMapping/>
  </p:clrMapOvr>
  <p:transition spd="slow">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1576" fill="hold"/>
                                        <p:tgtEl>
                                          <p:spTgt spid="3"/>
                                        </p:tgtEl>
                                      </p:cBhvr>
                                    </p:cmd>
                                  </p:childTnLst>
                                </p:cTn>
                              </p:par>
                              <p:par>
                                <p:cTn id="7" presetID="22" presetClass="entr" presetSubtype="8" fill="hold" grpId="0" nodeType="withEffect">
                                  <p:stCondLst>
                                    <p:cond delay="1900"/>
                                  </p:stCondLst>
                                  <p:childTnLst>
                                    <p:set>
                                      <p:cBhvr>
                                        <p:cTn id="8" dur="1" fill="hold">
                                          <p:stCondLst>
                                            <p:cond delay="0"/>
                                          </p:stCondLst>
                                        </p:cTn>
                                        <p:tgtEl>
                                          <p:spTgt spid="6">
                                            <p:txEl>
                                              <p:pRg st="0" end="0"/>
                                            </p:txEl>
                                          </p:spTgt>
                                        </p:tgtEl>
                                        <p:attrNameLst>
                                          <p:attrName>style.visibility</p:attrName>
                                        </p:attrNameLst>
                                      </p:cBhvr>
                                      <p:to>
                                        <p:strVal val="visible"/>
                                      </p:to>
                                    </p:set>
                                    <p:animEffect transition="in" filter="wipe(left)">
                                      <p:cBhvr>
                                        <p:cTn id="9" dur="500"/>
                                        <p:tgtEl>
                                          <p:spTgt spid="6">
                                            <p:txEl>
                                              <p:pRg st="0" end="0"/>
                                            </p:txEl>
                                          </p:spTgt>
                                        </p:tgtEl>
                                      </p:cBhvr>
                                    </p:animEffect>
                                  </p:childTnLst>
                                </p:cTn>
                              </p:par>
                              <p:par>
                                <p:cTn id="10" presetID="22" presetClass="entr" presetSubtype="2" fill="hold" grpId="0" nodeType="with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wipe(right)">
                                      <p:cBhvr>
                                        <p:cTn id="12" dur="1000"/>
                                        <p:tgtEl>
                                          <p:spTgt spid="33"/>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35"/>
                                        </p:tgtEl>
                                        <p:attrNameLst>
                                          <p:attrName>style.visibility</p:attrName>
                                        </p:attrNameLst>
                                      </p:cBhvr>
                                      <p:to>
                                        <p:strVal val="visible"/>
                                      </p:to>
                                    </p:set>
                                    <p:animEffect transition="in" filter="wipe(left)">
                                      <p:cBhvr>
                                        <p:cTn id="15" dur="1000"/>
                                        <p:tgtEl>
                                          <p:spTgt spid="35"/>
                                        </p:tgtEl>
                                      </p:cBhvr>
                                    </p:animEffect>
                                  </p:childTnLst>
                                </p:cTn>
                              </p:par>
                              <p:par>
                                <p:cTn id="16" presetID="22" presetClass="entr" presetSubtype="1" fill="hold" grpId="0" nodeType="withEffect">
                                  <p:stCondLst>
                                    <p:cond delay="800"/>
                                  </p:stCondLst>
                                  <p:childTnLst>
                                    <p:set>
                                      <p:cBhvr>
                                        <p:cTn id="17" dur="1" fill="hold">
                                          <p:stCondLst>
                                            <p:cond delay="0"/>
                                          </p:stCondLst>
                                        </p:cTn>
                                        <p:tgtEl>
                                          <p:spTgt spid="43"/>
                                        </p:tgtEl>
                                        <p:attrNameLst>
                                          <p:attrName>style.visibility</p:attrName>
                                        </p:attrNameLst>
                                      </p:cBhvr>
                                      <p:to>
                                        <p:strVal val="visible"/>
                                      </p:to>
                                    </p:set>
                                    <p:animEffect transition="in" filter="wipe(up)">
                                      <p:cBhvr>
                                        <p:cTn id="18" dur="1000"/>
                                        <p:tgtEl>
                                          <p:spTgt spid="43"/>
                                        </p:tgtEl>
                                      </p:cBhvr>
                                    </p:animEffect>
                                  </p:childTnLst>
                                </p:cTn>
                              </p:par>
                              <p:par>
                                <p:cTn id="19" presetID="22" presetClass="entr" presetSubtype="4" fill="hold" grpId="0" nodeType="withEffect">
                                  <p:stCondLst>
                                    <p:cond delay="800"/>
                                  </p:stCondLst>
                                  <p:childTnLst>
                                    <p:set>
                                      <p:cBhvr>
                                        <p:cTn id="20" dur="1" fill="hold">
                                          <p:stCondLst>
                                            <p:cond delay="0"/>
                                          </p:stCondLst>
                                        </p:cTn>
                                        <p:tgtEl>
                                          <p:spTgt spid="45"/>
                                        </p:tgtEl>
                                        <p:attrNameLst>
                                          <p:attrName>style.visibility</p:attrName>
                                        </p:attrNameLst>
                                      </p:cBhvr>
                                      <p:to>
                                        <p:strVal val="visible"/>
                                      </p:to>
                                    </p:set>
                                    <p:animEffect transition="in" filter="wipe(down)">
                                      <p:cBhvr>
                                        <p:cTn id="21" dur="1000"/>
                                        <p:tgtEl>
                                          <p:spTgt spid="45"/>
                                        </p:tgtEl>
                                      </p:cBhvr>
                                    </p:animEffect>
                                  </p:childTnLst>
                                </p:cTn>
                              </p:par>
                              <p:par>
                                <p:cTn id="22" presetID="22" presetClass="entr" presetSubtype="2" fill="hold" grpId="0" nodeType="withEffect">
                                  <p:stCondLst>
                                    <p:cond delay="1400"/>
                                  </p:stCondLst>
                                  <p:childTnLst>
                                    <p:set>
                                      <p:cBhvr>
                                        <p:cTn id="23" dur="1" fill="hold">
                                          <p:stCondLst>
                                            <p:cond delay="0"/>
                                          </p:stCondLst>
                                        </p:cTn>
                                        <p:tgtEl>
                                          <p:spTgt spid="34"/>
                                        </p:tgtEl>
                                        <p:attrNameLst>
                                          <p:attrName>style.visibility</p:attrName>
                                        </p:attrNameLst>
                                      </p:cBhvr>
                                      <p:to>
                                        <p:strVal val="visible"/>
                                      </p:to>
                                    </p:set>
                                    <p:animEffect transition="in" filter="wipe(right)">
                                      <p:cBhvr>
                                        <p:cTn id="24" dur="1000"/>
                                        <p:tgtEl>
                                          <p:spTgt spid="34"/>
                                        </p:tgtEl>
                                      </p:cBhvr>
                                    </p:animEffect>
                                  </p:childTnLst>
                                </p:cTn>
                              </p:par>
                              <p:par>
                                <p:cTn id="25" presetID="10" presetClass="entr" presetSubtype="0" fill="hold" grpId="0" nodeType="withEffect">
                                  <p:stCondLst>
                                    <p:cond delay="1500"/>
                                  </p:stCondLst>
                                  <p:childTnLst>
                                    <p:set>
                                      <p:cBhvr>
                                        <p:cTn id="26" dur="1" fill="hold">
                                          <p:stCondLst>
                                            <p:cond delay="0"/>
                                          </p:stCondLst>
                                        </p:cTn>
                                        <p:tgtEl>
                                          <p:spTgt spid="38"/>
                                        </p:tgtEl>
                                        <p:attrNameLst>
                                          <p:attrName>style.visibility</p:attrName>
                                        </p:attrNameLst>
                                      </p:cBhvr>
                                      <p:to>
                                        <p:strVal val="visible"/>
                                      </p:to>
                                    </p:set>
                                    <p:animEffect transition="in" filter="fade">
                                      <p:cBhvr>
                                        <p:cTn id="27" dur="500"/>
                                        <p:tgtEl>
                                          <p:spTgt spid="38"/>
                                        </p:tgtEl>
                                      </p:cBhvr>
                                    </p:animEffect>
                                  </p:childTnLst>
                                </p:cTn>
                              </p:par>
                              <p:par>
                                <p:cTn id="28" presetID="10" presetClass="entr" presetSubtype="0" fill="hold" grpId="0" nodeType="withEffect">
                                  <p:stCondLst>
                                    <p:cond delay="1600"/>
                                  </p:stCondLst>
                                  <p:childTnLst>
                                    <p:set>
                                      <p:cBhvr>
                                        <p:cTn id="29" dur="1" fill="hold">
                                          <p:stCondLst>
                                            <p:cond delay="0"/>
                                          </p:stCondLst>
                                        </p:cTn>
                                        <p:tgtEl>
                                          <p:spTgt spid="40"/>
                                        </p:tgtEl>
                                        <p:attrNameLst>
                                          <p:attrName>style.visibility</p:attrName>
                                        </p:attrNameLst>
                                      </p:cBhvr>
                                      <p:to>
                                        <p:strVal val="visible"/>
                                      </p:to>
                                    </p:set>
                                    <p:animEffect transition="in" filter="fade">
                                      <p:cBhvr>
                                        <p:cTn id="30" dur="500"/>
                                        <p:tgtEl>
                                          <p:spTgt spid="40"/>
                                        </p:tgtEl>
                                      </p:cBhvr>
                                    </p:animEffect>
                                  </p:childTnLst>
                                </p:cTn>
                              </p:par>
                              <p:par>
                                <p:cTn id="31" presetID="10" presetClass="entr" presetSubtype="0" fill="hold" grpId="0" nodeType="withEffect">
                                  <p:stCondLst>
                                    <p:cond delay="1700"/>
                                  </p:stCondLst>
                                  <p:childTnLst>
                                    <p:set>
                                      <p:cBhvr>
                                        <p:cTn id="32" dur="1" fill="hold">
                                          <p:stCondLst>
                                            <p:cond delay="0"/>
                                          </p:stCondLst>
                                        </p:cTn>
                                        <p:tgtEl>
                                          <p:spTgt spid="39"/>
                                        </p:tgtEl>
                                        <p:attrNameLst>
                                          <p:attrName>style.visibility</p:attrName>
                                        </p:attrNameLst>
                                      </p:cBhvr>
                                      <p:to>
                                        <p:strVal val="visible"/>
                                      </p:to>
                                    </p:set>
                                    <p:animEffect transition="in" filter="fade">
                                      <p:cBhvr>
                                        <p:cTn id="33" dur="500"/>
                                        <p:tgtEl>
                                          <p:spTgt spid="39"/>
                                        </p:tgtEl>
                                      </p:cBhvr>
                                    </p:animEffect>
                                  </p:childTnLst>
                                </p:cTn>
                              </p:par>
                              <p:par>
                                <p:cTn id="34" presetID="10" presetClass="entr" presetSubtype="0" fill="hold" grpId="0" nodeType="withEffect">
                                  <p:stCondLst>
                                    <p:cond delay="1800"/>
                                  </p:stCondLst>
                                  <p:childTnLst>
                                    <p:set>
                                      <p:cBhvr>
                                        <p:cTn id="35" dur="1" fill="hold">
                                          <p:stCondLst>
                                            <p:cond delay="0"/>
                                          </p:stCondLst>
                                        </p:cTn>
                                        <p:tgtEl>
                                          <p:spTgt spid="41"/>
                                        </p:tgtEl>
                                        <p:attrNameLst>
                                          <p:attrName>style.visibility</p:attrName>
                                        </p:attrNameLst>
                                      </p:cBhvr>
                                      <p:to>
                                        <p:strVal val="visible"/>
                                      </p:to>
                                    </p:set>
                                    <p:animEffect transition="in" filter="fade">
                                      <p:cBhvr>
                                        <p:cTn id="36" dur="500"/>
                                        <p:tgtEl>
                                          <p:spTgt spid="41"/>
                                        </p:tgtEl>
                                      </p:cBhvr>
                                    </p:animEffect>
                                  </p:childTnLst>
                                </p:cTn>
                              </p:par>
                              <p:par>
                                <p:cTn id="37" presetID="10" presetClass="entr" presetSubtype="0" fill="hold" grpId="0" nodeType="withEffect">
                                  <p:stCondLst>
                                    <p:cond delay="1900"/>
                                  </p:stCondLst>
                                  <p:childTnLst>
                                    <p:set>
                                      <p:cBhvr>
                                        <p:cTn id="38" dur="1" fill="hold">
                                          <p:stCondLst>
                                            <p:cond delay="0"/>
                                          </p:stCondLst>
                                        </p:cTn>
                                        <p:tgtEl>
                                          <p:spTgt spid="42"/>
                                        </p:tgtEl>
                                        <p:attrNameLst>
                                          <p:attrName>style.visibility</p:attrName>
                                        </p:attrNameLst>
                                      </p:cBhvr>
                                      <p:to>
                                        <p:strVal val="visible"/>
                                      </p:to>
                                    </p:set>
                                    <p:animEffect transition="in" filter="fade">
                                      <p:cBhvr>
                                        <p:cTn id="39" dur="500"/>
                                        <p:tgtEl>
                                          <p:spTgt spid="42"/>
                                        </p:tgtEl>
                                      </p:cBhvr>
                                    </p:animEffect>
                                  </p:childTnLst>
                                </p:cTn>
                              </p:par>
                              <p:par>
                                <p:cTn id="40" presetID="10" presetClass="entr" presetSubtype="0" fill="hold" grpId="0" nodeType="withEffect">
                                  <p:stCondLst>
                                    <p:cond delay="2000"/>
                                  </p:stCondLst>
                                  <p:childTnLst>
                                    <p:set>
                                      <p:cBhvr>
                                        <p:cTn id="41" dur="1" fill="hold">
                                          <p:stCondLst>
                                            <p:cond delay="0"/>
                                          </p:stCondLst>
                                        </p:cTn>
                                        <p:tgtEl>
                                          <p:spTgt spid="28"/>
                                        </p:tgtEl>
                                        <p:attrNameLst>
                                          <p:attrName>style.visibility</p:attrName>
                                        </p:attrNameLst>
                                      </p:cBhvr>
                                      <p:to>
                                        <p:strVal val="visible"/>
                                      </p:to>
                                    </p:set>
                                    <p:animEffect transition="in" filter="fade">
                                      <p:cBhvr>
                                        <p:cTn id="42" dur="500"/>
                                        <p:tgtEl>
                                          <p:spTgt spid="28"/>
                                        </p:tgtEl>
                                      </p:cBhvr>
                                    </p:animEffect>
                                  </p:childTnLst>
                                </p:cTn>
                              </p:par>
                              <p:par>
                                <p:cTn id="43" presetID="10" presetClass="entr" presetSubtype="0" fill="hold" grpId="0" nodeType="withEffect">
                                  <p:stCondLst>
                                    <p:cond delay="2100"/>
                                  </p:stCondLst>
                                  <p:childTnLst>
                                    <p:set>
                                      <p:cBhvr>
                                        <p:cTn id="44" dur="1" fill="hold">
                                          <p:stCondLst>
                                            <p:cond delay="0"/>
                                          </p:stCondLst>
                                        </p:cTn>
                                        <p:tgtEl>
                                          <p:spTgt spid="36"/>
                                        </p:tgtEl>
                                        <p:attrNameLst>
                                          <p:attrName>style.visibility</p:attrName>
                                        </p:attrNameLst>
                                      </p:cBhvr>
                                      <p:to>
                                        <p:strVal val="visible"/>
                                      </p:to>
                                    </p:set>
                                    <p:animEffect transition="in" filter="fade">
                                      <p:cBhvr>
                                        <p:cTn id="45" dur="500"/>
                                        <p:tgtEl>
                                          <p:spTgt spid="36"/>
                                        </p:tgtEl>
                                      </p:cBhvr>
                                    </p:animEffect>
                                  </p:childTnLst>
                                </p:cTn>
                              </p:par>
                              <p:par>
                                <p:cTn id="46" presetID="10" presetClass="entr" presetSubtype="0" fill="hold" grpId="0" nodeType="withEffect">
                                  <p:stCondLst>
                                    <p:cond delay="2200"/>
                                  </p:stCondLst>
                                  <p:childTnLst>
                                    <p:set>
                                      <p:cBhvr>
                                        <p:cTn id="47" dur="1" fill="hold">
                                          <p:stCondLst>
                                            <p:cond delay="0"/>
                                          </p:stCondLst>
                                        </p:cTn>
                                        <p:tgtEl>
                                          <p:spTgt spid="37"/>
                                        </p:tgtEl>
                                        <p:attrNameLst>
                                          <p:attrName>style.visibility</p:attrName>
                                        </p:attrNameLst>
                                      </p:cBhvr>
                                      <p:to>
                                        <p:strVal val="visible"/>
                                      </p:to>
                                    </p:set>
                                    <p:animEffect transition="in" filter="fade">
                                      <p:cBhvr>
                                        <p:cTn id="48" dur="500"/>
                                        <p:tgtEl>
                                          <p:spTgt spid="37"/>
                                        </p:tgtEl>
                                      </p:cBhvr>
                                    </p:animEffect>
                                  </p:childTnLst>
                                </p:cTn>
                              </p:par>
                              <p:par>
                                <p:cTn id="49" presetID="10" presetClass="entr" presetSubtype="0" fill="hold" grpId="0" nodeType="withEffect">
                                  <p:stCondLst>
                                    <p:cond delay="2300"/>
                                  </p:stCondLst>
                                  <p:childTnLst>
                                    <p:set>
                                      <p:cBhvr>
                                        <p:cTn id="50" dur="1" fill="hold">
                                          <p:stCondLst>
                                            <p:cond delay="0"/>
                                          </p:stCondLst>
                                        </p:cTn>
                                        <p:tgtEl>
                                          <p:spTgt spid="29"/>
                                        </p:tgtEl>
                                        <p:attrNameLst>
                                          <p:attrName>style.visibility</p:attrName>
                                        </p:attrNameLst>
                                      </p:cBhvr>
                                      <p:to>
                                        <p:strVal val="visible"/>
                                      </p:to>
                                    </p:set>
                                    <p:animEffect transition="in" filter="fade">
                                      <p:cBhvr>
                                        <p:cTn id="51" dur="500"/>
                                        <p:tgtEl>
                                          <p:spTgt spid="29"/>
                                        </p:tgtEl>
                                      </p:cBhvr>
                                    </p:animEffect>
                                  </p:childTnLst>
                                </p:cTn>
                              </p:par>
                              <p:par>
                                <p:cTn id="52" presetID="10" presetClass="entr" presetSubtype="0" fill="hold" grpId="0" nodeType="withEffect">
                                  <p:stCondLst>
                                    <p:cond delay="2400"/>
                                  </p:stCondLst>
                                  <p:childTnLst>
                                    <p:set>
                                      <p:cBhvr>
                                        <p:cTn id="53" dur="1" fill="hold">
                                          <p:stCondLst>
                                            <p:cond delay="0"/>
                                          </p:stCondLst>
                                        </p:cTn>
                                        <p:tgtEl>
                                          <p:spTgt spid="30"/>
                                        </p:tgtEl>
                                        <p:attrNameLst>
                                          <p:attrName>style.visibility</p:attrName>
                                        </p:attrNameLst>
                                      </p:cBhvr>
                                      <p:to>
                                        <p:strVal val="visible"/>
                                      </p:to>
                                    </p:set>
                                    <p:animEffect transition="in" filter="fade">
                                      <p:cBhvr>
                                        <p:cTn id="54" dur="500"/>
                                        <p:tgtEl>
                                          <p:spTgt spid="30"/>
                                        </p:tgtEl>
                                      </p:cBhvr>
                                    </p:animEffect>
                                  </p:childTnLst>
                                </p:cTn>
                              </p:par>
                              <p:par>
                                <p:cTn id="55" presetID="10" presetClass="entr" presetSubtype="0" fill="hold" grpId="0" nodeType="withEffect">
                                  <p:stCondLst>
                                    <p:cond delay="2500"/>
                                  </p:stCondLst>
                                  <p:childTnLst>
                                    <p:set>
                                      <p:cBhvr>
                                        <p:cTn id="56" dur="1" fill="hold">
                                          <p:stCondLst>
                                            <p:cond delay="0"/>
                                          </p:stCondLst>
                                        </p:cTn>
                                        <p:tgtEl>
                                          <p:spTgt spid="31"/>
                                        </p:tgtEl>
                                        <p:attrNameLst>
                                          <p:attrName>style.visibility</p:attrName>
                                        </p:attrNameLst>
                                      </p:cBhvr>
                                      <p:to>
                                        <p:strVal val="visible"/>
                                      </p:to>
                                    </p:set>
                                    <p:animEffect transition="in" filter="fade">
                                      <p:cBhvr>
                                        <p:cTn id="57" dur="500"/>
                                        <p:tgtEl>
                                          <p:spTgt spid="31"/>
                                        </p:tgtEl>
                                      </p:cBhvr>
                                    </p:animEffect>
                                  </p:childTnLst>
                                </p:cTn>
                              </p:par>
                              <p:par>
                                <p:cTn id="58" presetID="10" presetClass="entr" presetSubtype="0" fill="hold" grpId="0" nodeType="withEffect">
                                  <p:stCondLst>
                                    <p:cond delay="2600"/>
                                  </p:stCondLst>
                                  <p:childTnLst>
                                    <p:set>
                                      <p:cBhvr>
                                        <p:cTn id="59" dur="1" fill="hold">
                                          <p:stCondLst>
                                            <p:cond delay="0"/>
                                          </p:stCondLst>
                                        </p:cTn>
                                        <p:tgtEl>
                                          <p:spTgt spid="32"/>
                                        </p:tgtEl>
                                        <p:attrNameLst>
                                          <p:attrName>style.visibility</p:attrName>
                                        </p:attrNameLst>
                                      </p:cBhvr>
                                      <p:to>
                                        <p:strVal val="visible"/>
                                      </p:to>
                                    </p:set>
                                    <p:animEffect transition="in" filter="fade">
                                      <p:cBhvr>
                                        <p:cTn id="60"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61" repeatCount="indefinite" fill="hold" display="0">
                  <p:stCondLst>
                    <p:cond delay="indefinite"/>
                  </p:stCondLst>
                </p:cTn>
                <p:tgtEl>
                  <p:spTgt spid="3"/>
                </p:tgtEl>
              </p:cMediaNode>
            </p:video>
            <p:seq concurrent="1" nextAc="seek">
              <p:cTn id="62" restart="whenNotActive" fill="hold" evtFilter="cancelBubble" nodeType="interactiveSeq">
                <p:stCondLst>
                  <p:cond evt="onClick" delay="0">
                    <p:tgtEl>
                      <p:spTgt spid="3"/>
                    </p:tgtEl>
                  </p:cond>
                </p:stCondLst>
                <p:endSync evt="end" delay="0">
                  <p:rtn val="all"/>
                </p:endSync>
                <p:childTnLst>
                  <p:par>
                    <p:cTn id="63" fill="hold">
                      <p:stCondLst>
                        <p:cond delay="0"/>
                      </p:stCondLst>
                      <p:childTnLst>
                        <p:par>
                          <p:cTn id="64" fill="hold">
                            <p:stCondLst>
                              <p:cond delay="0"/>
                            </p:stCondLst>
                            <p:childTnLst>
                              <p:par>
                                <p:cTn id="65" presetID="2" presetClass="mediacall" presetSubtype="0" fill="hold" nodeType="clickEffect">
                                  <p:stCondLst>
                                    <p:cond delay="0"/>
                                  </p:stCondLst>
                                  <p:childTnLst>
                                    <p:cmd type="call" cmd="togglePause">
                                      <p:cBhvr>
                                        <p:cTn id="66" dur="1" fill="hold"/>
                                        <p:tgtEl>
                                          <p:spTgt spid="3"/>
                                        </p:tgtEl>
                                      </p:cBhvr>
                                    </p:cmd>
                                  </p:childTnLst>
                                </p:cTn>
                              </p:par>
                            </p:childTnLst>
                          </p:cTn>
                        </p:par>
                      </p:childTnLst>
                    </p:cTn>
                  </p:par>
                </p:childTnLst>
              </p:cTn>
              <p:nextCondLst>
                <p:cond evt="onClick" delay="0">
                  <p:tgtEl>
                    <p:spTgt spid="3"/>
                  </p:tgtEl>
                </p:cond>
              </p:nextCondLst>
            </p:seq>
          </p:childTnLst>
        </p:cTn>
      </p:par>
    </p:tnLst>
    <p:bldLst>
      <p:bldP spid="6" grpId="0" uiExpand="1" build="p" bldLvl="2"/>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0928060-07AB-B910-BBA6-C87E54309795}"/>
              </a:ext>
            </a:extLst>
          </p:cNvPr>
          <p:cNvSpPr/>
          <p:nvPr/>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grpSp>
        <p:nvGrpSpPr>
          <p:cNvPr id="3" name="Group 2">
            <a:extLst>
              <a:ext uri="{FF2B5EF4-FFF2-40B4-BE49-F238E27FC236}">
                <a16:creationId xmlns:a16="http://schemas.microsoft.com/office/drawing/2014/main" id="{A7852CC7-0FD1-1A49-B9B6-23DEA30B3005}"/>
              </a:ext>
            </a:extLst>
          </p:cNvPr>
          <p:cNvGrpSpPr/>
          <p:nvPr/>
        </p:nvGrpSpPr>
        <p:grpSpPr>
          <a:xfrm>
            <a:off x="5393642" y="524466"/>
            <a:ext cx="2160372" cy="6229480"/>
            <a:chOff x="5467310" y="643023"/>
            <a:chExt cx="2160372" cy="6229480"/>
          </a:xfrm>
        </p:grpSpPr>
        <p:pic>
          <p:nvPicPr>
            <p:cNvPr id="6" name="Graphic 5">
              <a:extLst>
                <a:ext uri="{FF2B5EF4-FFF2-40B4-BE49-F238E27FC236}">
                  <a16:creationId xmlns:a16="http://schemas.microsoft.com/office/drawing/2014/main" id="{C17C7DFB-E323-2041-A744-0238E022536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20352" y="1427853"/>
              <a:ext cx="654289" cy="4659820"/>
            </a:xfrm>
            <a:prstGeom prst="rect">
              <a:avLst/>
            </a:prstGeom>
          </p:spPr>
        </p:pic>
        <p:sp>
          <p:nvSpPr>
            <p:cNvPr id="12" name="TextBox 11">
              <a:extLst>
                <a:ext uri="{FF2B5EF4-FFF2-40B4-BE49-F238E27FC236}">
                  <a16:creationId xmlns:a16="http://schemas.microsoft.com/office/drawing/2014/main" id="{C2E01E7E-67E0-B047-B0F9-27C5262C988F}"/>
                </a:ext>
              </a:extLst>
            </p:cNvPr>
            <p:cNvSpPr txBox="1"/>
            <p:nvPr/>
          </p:nvSpPr>
          <p:spPr>
            <a:xfrm>
              <a:off x="5467310" y="643023"/>
              <a:ext cx="2160372" cy="7848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500" b="0" i="0" u="none" strike="noStrike" kern="1200" cap="none" spc="0" normalizeH="0" baseline="0" noProof="0">
                  <a:ln>
                    <a:noFill/>
                  </a:ln>
                  <a:solidFill>
                    <a:srgbClr val="FFFFFF"/>
                  </a:solidFill>
                  <a:effectLst/>
                  <a:uLnTx/>
                  <a:uFillTx/>
                  <a:latin typeface="Halvar Eng Md" pitchFamily="2" charset="0"/>
                  <a:ea typeface="+mn-ea"/>
                  <a:cs typeface="+mn-cs"/>
                </a:rPr>
                <a:t>1970</a:t>
              </a:r>
              <a:r>
                <a:rPr kumimoji="0" lang="en-GB" sz="4500" b="0" i="0" u="none" strike="noStrike" kern="1200" cap="none" spc="0" normalizeH="0" baseline="0" noProof="0">
                  <a:ln>
                    <a:noFill/>
                  </a:ln>
                  <a:solidFill>
                    <a:srgbClr val="FFFFFF"/>
                  </a:solidFill>
                  <a:effectLst/>
                  <a:uLnTx/>
                  <a:uFillTx/>
                  <a:latin typeface="Halvar Eng Lt" pitchFamily="2" charset="0"/>
                  <a:ea typeface="+mn-ea"/>
                  <a:cs typeface="+mn-cs"/>
                </a:rPr>
                <a:t>s</a:t>
              </a:r>
            </a:p>
          </p:txBody>
        </p:sp>
        <p:sp>
          <p:nvSpPr>
            <p:cNvPr id="13" name="TextBox 12">
              <a:extLst>
                <a:ext uri="{FF2B5EF4-FFF2-40B4-BE49-F238E27FC236}">
                  <a16:creationId xmlns:a16="http://schemas.microsoft.com/office/drawing/2014/main" id="{7DBAAF96-6551-C044-A86C-4DA8DBF973AD}"/>
                </a:ext>
              </a:extLst>
            </p:cNvPr>
            <p:cNvSpPr txBox="1"/>
            <p:nvPr/>
          </p:nvSpPr>
          <p:spPr>
            <a:xfrm>
              <a:off x="5467310" y="6087673"/>
              <a:ext cx="2160372" cy="7848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500" b="0" i="0" u="none" strike="noStrike" kern="1200" cap="none" spc="0" normalizeH="0" baseline="0" noProof="0">
                  <a:ln>
                    <a:noFill/>
                  </a:ln>
                  <a:solidFill>
                    <a:srgbClr val="FFFFFF"/>
                  </a:solidFill>
                  <a:effectLst/>
                  <a:uLnTx/>
                  <a:uFillTx/>
                  <a:latin typeface="Halvar Eng Md" pitchFamily="2" charset="0"/>
                  <a:ea typeface="+mn-ea"/>
                  <a:cs typeface="+mn-cs"/>
                </a:rPr>
                <a:t>2020</a:t>
              </a:r>
              <a:r>
                <a:rPr kumimoji="0" lang="en-GB" sz="4500" b="0" i="0" u="none" strike="noStrike" kern="1200" cap="none" spc="0" normalizeH="0" baseline="0" noProof="0">
                  <a:ln>
                    <a:noFill/>
                  </a:ln>
                  <a:solidFill>
                    <a:srgbClr val="FFFFFF"/>
                  </a:solidFill>
                  <a:effectLst/>
                  <a:uLnTx/>
                  <a:uFillTx/>
                  <a:latin typeface="Halvar Eng Lt" pitchFamily="2" charset="0"/>
                  <a:ea typeface="+mn-ea"/>
                  <a:cs typeface="+mn-cs"/>
                </a:rPr>
                <a:t>s</a:t>
              </a:r>
            </a:p>
          </p:txBody>
        </p:sp>
      </p:grpSp>
      <p:sp>
        <p:nvSpPr>
          <p:cNvPr id="33" name="Rectangle 32">
            <a:extLst>
              <a:ext uri="{FF2B5EF4-FFF2-40B4-BE49-F238E27FC236}">
                <a16:creationId xmlns:a16="http://schemas.microsoft.com/office/drawing/2014/main" id="{4A4BD524-DD74-654C-9FE7-32688626A1EA}"/>
              </a:ext>
            </a:extLst>
          </p:cNvPr>
          <p:cNvSpPr/>
          <p:nvPr/>
        </p:nvSpPr>
        <p:spPr>
          <a:xfrm>
            <a:off x="452658" y="3179996"/>
            <a:ext cx="1620723" cy="16209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180000" tIns="180000" rtlCol="0" anchor="t" anchorCtr="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Public-private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partnerships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a:ln>
                <a:noFill/>
              </a:ln>
              <a:solidFill>
                <a:srgbClr val="FFFFFF"/>
              </a:solidFill>
              <a:effectLst/>
              <a:uLnTx/>
              <a:uFillTx/>
              <a:latin typeface="Halvar Eng Md" pitchFamily="2" charset="0"/>
              <a:ea typeface="+mn-ea"/>
              <a:cs typeface="+mn-cs"/>
            </a:endParaRPr>
          </a:p>
        </p:txBody>
      </p:sp>
      <p:pic>
        <p:nvPicPr>
          <p:cNvPr id="37" name="Graphic 36">
            <a:extLst>
              <a:ext uri="{FF2B5EF4-FFF2-40B4-BE49-F238E27FC236}">
                <a16:creationId xmlns:a16="http://schemas.microsoft.com/office/drawing/2014/main" id="{FA0D5E44-2B3D-F948-8B12-1B00D0DBC159}"/>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4"/>
              </a:ext>
            </a:extLst>
          </a:blip>
          <a:srcRect l="-33790" r="-33790"/>
          <a:stretch/>
        </p:blipFill>
        <p:spPr>
          <a:xfrm>
            <a:off x="548235" y="3793050"/>
            <a:ext cx="1423748" cy="849600"/>
          </a:xfrm>
          <a:prstGeom prst="rect">
            <a:avLst/>
          </a:prstGeom>
        </p:spPr>
      </p:pic>
      <p:grpSp>
        <p:nvGrpSpPr>
          <p:cNvPr id="8" name="Group 7">
            <a:extLst>
              <a:ext uri="{FF2B5EF4-FFF2-40B4-BE49-F238E27FC236}">
                <a16:creationId xmlns:a16="http://schemas.microsoft.com/office/drawing/2014/main" id="{363E63FE-0005-6841-B3E4-2EE06608C635}"/>
              </a:ext>
            </a:extLst>
          </p:cNvPr>
          <p:cNvGrpSpPr>
            <a:grpSpLocks noChangeAspect="1"/>
          </p:cNvGrpSpPr>
          <p:nvPr/>
        </p:nvGrpSpPr>
        <p:grpSpPr>
          <a:xfrm>
            <a:off x="2252770" y="3179996"/>
            <a:ext cx="1620723" cy="1620981"/>
            <a:chOff x="2389188" y="2427288"/>
            <a:chExt cx="2025904" cy="2026226"/>
          </a:xfrm>
        </p:grpSpPr>
        <p:sp>
          <p:nvSpPr>
            <p:cNvPr id="34" name="Rectangle 33">
              <a:extLst>
                <a:ext uri="{FF2B5EF4-FFF2-40B4-BE49-F238E27FC236}">
                  <a16:creationId xmlns:a16="http://schemas.microsoft.com/office/drawing/2014/main" id="{CAE7BFEC-7FB1-5247-91B6-00D58FC8FD83}"/>
                </a:ext>
              </a:extLst>
            </p:cNvPr>
            <p:cNvSpPr/>
            <p:nvPr/>
          </p:nvSpPr>
          <p:spPr>
            <a:xfrm>
              <a:off x="2389188" y="2427288"/>
              <a:ext cx="2025904" cy="202622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180000" tIns="180000" rtlCol="0" anchor="t" anchorCtr="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Just transition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p:txBody>
        </p:sp>
        <p:pic>
          <p:nvPicPr>
            <p:cNvPr id="30" name="Picture 29">
              <a:extLst>
                <a:ext uri="{FF2B5EF4-FFF2-40B4-BE49-F238E27FC236}">
                  <a16:creationId xmlns:a16="http://schemas.microsoft.com/office/drawing/2014/main" id="{5F72551C-6444-C24E-B246-16B8B767DB6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2862611" y="3193200"/>
              <a:ext cx="1062000" cy="1062000"/>
            </a:xfrm>
            <a:prstGeom prst="rect">
              <a:avLst/>
            </a:prstGeom>
          </p:spPr>
        </p:pic>
      </p:grpSp>
      <p:grpSp>
        <p:nvGrpSpPr>
          <p:cNvPr id="10" name="Group 9">
            <a:extLst>
              <a:ext uri="{FF2B5EF4-FFF2-40B4-BE49-F238E27FC236}">
                <a16:creationId xmlns:a16="http://schemas.microsoft.com/office/drawing/2014/main" id="{0324CA7C-FB7E-754F-9867-AF63B8062606}"/>
              </a:ext>
            </a:extLst>
          </p:cNvPr>
          <p:cNvGrpSpPr>
            <a:grpSpLocks noChangeAspect="1"/>
          </p:cNvGrpSpPr>
          <p:nvPr/>
        </p:nvGrpSpPr>
        <p:grpSpPr>
          <a:xfrm>
            <a:off x="452658" y="1388027"/>
            <a:ext cx="1620723" cy="1620981"/>
            <a:chOff x="179389" y="179387"/>
            <a:chExt cx="2025904" cy="2026225"/>
          </a:xfrm>
        </p:grpSpPr>
        <p:sp>
          <p:nvSpPr>
            <p:cNvPr id="28" name="Rectangle 27">
              <a:extLst>
                <a:ext uri="{FF2B5EF4-FFF2-40B4-BE49-F238E27FC236}">
                  <a16:creationId xmlns:a16="http://schemas.microsoft.com/office/drawing/2014/main" id="{FFF40BB4-ADC3-5F44-B92D-463787ED131C}"/>
                </a:ext>
              </a:extLst>
            </p:cNvPr>
            <p:cNvSpPr>
              <a:spLocks noChangeAspect="1"/>
            </p:cNvSpPr>
            <p:nvPr/>
          </p:nvSpPr>
          <p:spPr>
            <a:xfrm>
              <a:off x="179389" y="179387"/>
              <a:ext cx="2025904" cy="2026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180000" tIns="180000" rtlCol="0" anchor="t" anchorCtr="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Financing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p:txBody>
        </p:sp>
        <p:pic>
          <p:nvPicPr>
            <p:cNvPr id="41" name="Billede 2">
              <a:extLst>
                <a:ext uri="{FF2B5EF4-FFF2-40B4-BE49-F238E27FC236}">
                  <a16:creationId xmlns:a16="http://schemas.microsoft.com/office/drawing/2014/main" id="{91094C93-DA4C-8B46-9312-F81F305B9691}"/>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6"/>
                </a:ext>
              </a:extLst>
            </a:blip>
            <a:srcRect l="-837" r="-837"/>
            <a:stretch/>
          </p:blipFill>
          <p:spPr>
            <a:xfrm>
              <a:off x="659261" y="944537"/>
              <a:ext cx="1080000" cy="1062222"/>
            </a:xfrm>
            <a:prstGeom prst="rect">
              <a:avLst/>
            </a:prstGeom>
          </p:spPr>
        </p:pic>
      </p:grpSp>
      <p:grpSp>
        <p:nvGrpSpPr>
          <p:cNvPr id="19" name="Group 18">
            <a:extLst>
              <a:ext uri="{FF2B5EF4-FFF2-40B4-BE49-F238E27FC236}">
                <a16:creationId xmlns:a16="http://schemas.microsoft.com/office/drawing/2014/main" id="{87E4F3F6-B4FF-8741-8E2F-F79164080E13}"/>
              </a:ext>
            </a:extLst>
          </p:cNvPr>
          <p:cNvGrpSpPr>
            <a:grpSpLocks noChangeAspect="1"/>
          </p:cNvGrpSpPr>
          <p:nvPr/>
        </p:nvGrpSpPr>
        <p:grpSpPr>
          <a:xfrm>
            <a:off x="2252770" y="4971964"/>
            <a:ext cx="1620723" cy="1620981"/>
            <a:chOff x="2389188" y="4649788"/>
            <a:chExt cx="2025904" cy="2026226"/>
          </a:xfrm>
        </p:grpSpPr>
        <p:sp>
          <p:nvSpPr>
            <p:cNvPr id="36" name="Rectangle 35">
              <a:extLst>
                <a:ext uri="{FF2B5EF4-FFF2-40B4-BE49-F238E27FC236}">
                  <a16:creationId xmlns:a16="http://schemas.microsoft.com/office/drawing/2014/main" id="{BFE8ED72-4D16-FE41-BE31-14FE9F63B8AE}"/>
                </a:ext>
              </a:extLst>
            </p:cNvPr>
            <p:cNvSpPr/>
            <p:nvPr/>
          </p:nvSpPr>
          <p:spPr>
            <a:xfrm>
              <a:off x="2389188" y="4649788"/>
              <a:ext cx="2025904" cy="202622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180000" tIns="180000" rtlCol="0" anchor="t" anchorCtr="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Research and</a:t>
              </a:r>
              <a:br>
                <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br>
              <a:r>
                <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p:txBody>
        </p:sp>
        <p:grpSp>
          <p:nvGrpSpPr>
            <p:cNvPr id="17" name="Group 16">
              <a:extLst>
                <a:ext uri="{FF2B5EF4-FFF2-40B4-BE49-F238E27FC236}">
                  <a16:creationId xmlns:a16="http://schemas.microsoft.com/office/drawing/2014/main" id="{2C929A78-5841-564A-B67B-2B7EF50A6611}"/>
                </a:ext>
              </a:extLst>
            </p:cNvPr>
            <p:cNvGrpSpPr/>
            <p:nvPr/>
          </p:nvGrpSpPr>
          <p:grpSpPr>
            <a:xfrm>
              <a:off x="2864509" y="5412542"/>
              <a:ext cx="1061812" cy="1061812"/>
              <a:chOff x="5168134" y="2662605"/>
              <a:chExt cx="1061812" cy="1061812"/>
            </a:xfrm>
          </p:grpSpPr>
          <p:pic>
            <p:nvPicPr>
              <p:cNvPr id="40" name="Graphic 39">
                <a:extLst>
                  <a:ext uri="{FF2B5EF4-FFF2-40B4-BE49-F238E27FC236}">
                    <a16:creationId xmlns:a16="http://schemas.microsoft.com/office/drawing/2014/main" id="{DEB0F130-79E5-BA4E-B9CB-8A5FDB87155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5289248" y="2755517"/>
                <a:ext cx="833421" cy="868044"/>
              </a:xfrm>
              <a:prstGeom prst="rect">
                <a:avLst/>
              </a:prstGeom>
            </p:spPr>
          </p:pic>
          <p:sp>
            <p:nvSpPr>
              <p:cNvPr id="5" name="Freeform 4">
                <a:extLst>
                  <a:ext uri="{FF2B5EF4-FFF2-40B4-BE49-F238E27FC236}">
                    <a16:creationId xmlns:a16="http://schemas.microsoft.com/office/drawing/2014/main" id="{B5CCE952-AA1E-AD4E-8B8C-E1B9A4BFF33B}"/>
                  </a:ext>
                </a:extLst>
              </p:cNvPr>
              <p:cNvSpPr/>
              <p:nvPr/>
            </p:nvSpPr>
            <p:spPr>
              <a:xfrm>
                <a:off x="5168134" y="2662605"/>
                <a:ext cx="1061812" cy="1061812"/>
              </a:xfrm>
              <a:custGeom>
                <a:avLst/>
                <a:gdLst>
                  <a:gd name="connsiteX0" fmla="*/ 0 w 1061812"/>
                  <a:gd name="connsiteY0" fmla="*/ 0 h 1061812"/>
                  <a:gd name="connsiteX1" fmla="*/ 0 w 1061812"/>
                  <a:gd name="connsiteY1" fmla="*/ 1061813 h 1061812"/>
                  <a:gd name="connsiteX2" fmla="*/ 1061813 w 1061812"/>
                  <a:gd name="connsiteY2" fmla="*/ 1061813 h 1061812"/>
                  <a:gd name="connsiteX3" fmla="*/ 1061813 w 1061812"/>
                  <a:gd name="connsiteY3" fmla="*/ 0 h 1061812"/>
                  <a:gd name="connsiteX4" fmla="*/ 0 w 1061812"/>
                  <a:gd name="connsiteY4" fmla="*/ 0 h 1061812"/>
                  <a:gd name="connsiteX5" fmla="*/ 1025289 w 1061812"/>
                  <a:gd name="connsiteY5" fmla="*/ 1025289 h 1061812"/>
                  <a:gd name="connsiteX6" fmla="*/ 36524 w 1061812"/>
                  <a:gd name="connsiteY6" fmla="*/ 1025289 h 1061812"/>
                  <a:gd name="connsiteX7" fmla="*/ 36524 w 1061812"/>
                  <a:gd name="connsiteY7" fmla="*/ 36524 h 1061812"/>
                  <a:gd name="connsiteX8" fmla="*/ 1025102 w 1061812"/>
                  <a:gd name="connsiteY8" fmla="*/ 36524 h 1061812"/>
                  <a:gd name="connsiteX9" fmla="*/ 1025102 w 1061812"/>
                  <a:gd name="connsiteY9" fmla="*/ 1025289 h 106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1812" h="1061812">
                    <a:moveTo>
                      <a:pt x="0" y="0"/>
                    </a:moveTo>
                    <a:lnTo>
                      <a:pt x="0" y="1061813"/>
                    </a:lnTo>
                    <a:lnTo>
                      <a:pt x="1061813" y="1061813"/>
                    </a:lnTo>
                    <a:lnTo>
                      <a:pt x="1061813" y="0"/>
                    </a:lnTo>
                    <a:lnTo>
                      <a:pt x="0" y="0"/>
                    </a:lnTo>
                    <a:close/>
                    <a:moveTo>
                      <a:pt x="1025289" y="1025289"/>
                    </a:moveTo>
                    <a:lnTo>
                      <a:pt x="36524" y="1025289"/>
                    </a:lnTo>
                    <a:lnTo>
                      <a:pt x="36524" y="36524"/>
                    </a:lnTo>
                    <a:lnTo>
                      <a:pt x="1025102" y="36524"/>
                    </a:lnTo>
                    <a:lnTo>
                      <a:pt x="1025102" y="1025289"/>
                    </a:lnTo>
                    <a:close/>
                  </a:path>
                </a:pathLst>
              </a:custGeom>
              <a:solidFill>
                <a:srgbClr val="FFFFFF"/>
              </a:solidFill>
              <a:ln w="186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1A1918"/>
                  </a:solidFill>
                  <a:effectLst/>
                  <a:uLnTx/>
                  <a:uFillTx/>
                  <a:latin typeface="Unica_77LL-Regular"/>
                  <a:ea typeface="+mn-ea"/>
                  <a:cs typeface="+mn-cs"/>
                </a:endParaRPr>
              </a:p>
            </p:txBody>
          </p:sp>
        </p:grpSp>
      </p:grpSp>
      <p:grpSp>
        <p:nvGrpSpPr>
          <p:cNvPr id="4" name="Group 3">
            <a:extLst>
              <a:ext uri="{FF2B5EF4-FFF2-40B4-BE49-F238E27FC236}">
                <a16:creationId xmlns:a16="http://schemas.microsoft.com/office/drawing/2014/main" id="{350D3FE7-F7B8-944D-AE0D-5E56AE9A9513}"/>
              </a:ext>
            </a:extLst>
          </p:cNvPr>
          <p:cNvGrpSpPr>
            <a:grpSpLocks noChangeAspect="1"/>
          </p:cNvGrpSpPr>
          <p:nvPr/>
        </p:nvGrpSpPr>
        <p:grpSpPr>
          <a:xfrm>
            <a:off x="452658" y="4971964"/>
            <a:ext cx="1620723" cy="1620981"/>
            <a:chOff x="179388" y="4649788"/>
            <a:chExt cx="2025904" cy="2026226"/>
          </a:xfrm>
        </p:grpSpPr>
        <p:sp>
          <p:nvSpPr>
            <p:cNvPr id="35" name="Rectangle 34">
              <a:extLst>
                <a:ext uri="{FF2B5EF4-FFF2-40B4-BE49-F238E27FC236}">
                  <a16:creationId xmlns:a16="http://schemas.microsoft.com/office/drawing/2014/main" id="{68FD515E-6888-AC44-87E3-F97B80F3BE1A}"/>
                </a:ext>
              </a:extLst>
            </p:cNvPr>
            <p:cNvSpPr/>
            <p:nvPr/>
          </p:nvSpPr>
          <p:spPr>
            <a:xfrm>
              <a:off x="179388" y="4649788"/>
              <a:ext cx="2025904" cy="202622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180000" tIns="180000" rtlCol="0" anchor="t" anchorCtr="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Societal</a:t>
              </a:r>
              <a:br>
                <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br>
              <a:r>
                <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collaboration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p:txBody>
        </p:sp>
        <p:pic>
          <p:nvPicPr>
            <p:cNvPr id="38" name="Billede 2">
              <a:extLst>
                <a:ext uri="{FF2B5EF4-FFF2-40B4-BE49-F238E27FC236}">
                  <a16:creationId xmlns:a16="http://schemas.microsoft.com/office/drawing/2014/main" id="{B0F475C1-AF0B-454C-8893-805BDF97267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rcRect t="823" b="823"/>
            <a:stretch/>
          </p:blipFill>
          <p:spPr>
            <a:xfrm>
              <a:off x="648701" y="5412542"/>
              <a:ext cx="1080000" cy="1062222"/>
            </a:xfrm>
            <a:prstGeom prst="rect">
              <a:avLst/>
            </a:prstGeom>
          </p:spPr>
        </p:pic>
      </p:grpSp>
      <p:grpSp>
        <p:nvGrpSpPr>
          <p:cNvPr id="14" name="Group 13">
            <a:extLst>
              <a:ext uri="{FF2B5EF4-FFF2-40B4-BE49-F238E27FC236}">
                <a16:creationId xmlns:a16="http://schemas.microsoft.com/office/drawing/2014/main" id="{69465925-2CA2-434F-AECD-D69253F9A5A1}"/>
              </a:ext>
            </a:extLst>
          </p:cNvPr>
          <p:cNvGrpSpPr>
            <a:grpSpLocks noChangeAspect="1"/>
          </p:cNvGrpSpPr>
          <p:nvPr/>
        </p:nvGrpSpPr>
        <p:grpSpPr>
          <a:xfrm>
            <a:off x="2252771" y="1388027"/>
            <a:ext cx="1620723" cy="1620981"/>
            <a:chOff x="2389187" y="179388"/>
            <a:chExt cx="2025903" cy="2026225"/>
          </a:xfrm>
        </p:grpSpPr>
        <p:sp>
          <p:nvSpPr>
            <p:cNvPr id="32" name="Rectangle 31">
              <a:extLst>
                <a:ext uri="{FF2B5EF4-FFF2-40B4-BE49-F238E27FC236}">
                  <a16:creationId xmlns:a16="http://schemas.microsoft.com/office/drawing/2014/main" id="{D5C64163-653B-944C-B632-5F4644CB6AD5}"/>
                </a:ext>
              </a:extLst>
            </p:cNvPr>
            <p:cNvSpPr/>
            <p:nvPr/>
          </p:nvSpPr>
          <p:spPr>
            <a:xfrm>
              <a:off x="2389187" y="179388"/>
              <a:ext cx="2025903" cy="2026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180000" tIns="180000" rtlCol="0" anchor="t" anchorCtr="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Broad political</a:t>
              </a:r>
              <a:br>
                <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br>
              <a:r>
                <a:rPr kumimoji="0" lang="en-GB" sz="1200" b="1"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agreements</a:t>
              </a:r>
            </a:p>
          </p:txBody>
        </p:sp>
        <p:grpSp>
          <p:nvGrpSpPr>
            <p:cNvPr id="9" name="Group 8">
              <a:extLst>
                <a:ext uri="{FF2B5EF4-FFF2-40B4-BE49-F238E27FC236}">
                  <a16:creationId xmlns:a16="http://schemas.microsoft.com/office/drawing/2014/main" id="{BEF6BC63-DA5D-434F-9442-5EB9F0162C9F}"/>
                </a:ext>
              </a:extLst>
            </p:cNvPr>
            <p:cNvGrpSpPr/>
            <p:nvPr/>
          </p:nvGrpSpPr>
          <p:grpSpPr>
            <a:xfrm>
              <a:off x="2862799" y="940185"/>
              <a:ext cx="1061811" cy="1061812"/>
              <a:chOff x="5328309" y="1217647"/>
              <a:chExt cx="1061812" cy="1061812"/>
            </a:xfrm>
          </p:grpSpPr>
          <p:pic>
            <p:nvPicPr>
              <p:cNvPr id="31" name="Graphic 30">
                <a:extLst>
                  <a:ext uri="{FF2B5EF4-FFF2-40B4-BE49-F238E27FC236}">
                    <a16:creationId xmlns:a16="http://schemas.microsoft.com/office/drawing/2014/main" id="{EF8272EA-FD9B-4947-8C93-D64653F5BFE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423484" y="1522221"/>
                <a:ext cx="871462" cy="435731"/>
              </a:xfrm>
              <a:prstGeom prst="rect">
                <a:avLst/>
              </a:prstGeom>
            </p:spPr>
          </p:pic>
          <p:sp>
            <p:nvSpPr>
              <p:cNvPr id="26" name="Freeform 25">
                <a:extLst>
                  <a:ext uri="{FF2B5EF4-FFF2-40B4-BE49-F238E27FC236}">
                    <a16:creationId xmlns:a16="http://schemas.microsoft.com/office/drawing/2014/main" id="{A32F64A9-D527-4C40-AEED-70BDB50264E2}"/>
                  </a:ext>
                </a:extLst>
              </p:cNvPr>
              <p:cNvSpPr/>
              <p:nvPr/>
            </p:nvSpPr>
            <p:spPr>
              <a:xfrm>
                <a:off x="5328309" y="1217647"/>
                <a:ext cx="1061812" cy="1061812"/>
              </a:xfrm>
              <a:custGeom>
                <a:avLst/>
                <a:gdLst>
                  <a:gd name="connsiteX0" fmla="*/ 0 w 1061812"/>
                  <a:gd name="connsiteY0" fmla="*/ 0 h 1061812"/>
                  <a:gd name="connsiteX1" fmla="*/ 0 w 1061812"/>
                  <a:gd name="connsiteY1" fmla="*/ 1061813 h 1061812"/>
                  <a:gd name="connsiteX2" fmla="*/ 1061813 w 1061812"/>
                  <a:gd name="connsiteY2" fmla="*/ 1061813 h 1061812"/>
                  <a:gd name="connsiteX3" fmla="*/ 1061813 w 1061812"/>
                  <a:gd name="connsiteY3" fmla="*/ 0 h 1061812"/>
                  <a:gd name="connsiteX4" fmla="*/ 0 w 1061812"/>
                  <a:gd name="connsiteY4" fmla="*/ 0 h 1061812"/>
                  <a:gd name="connsiteX5" fmla="*/ 1025289 w 1061812"/>
                  <a:gd name="connsiteY5" fmla="*/ 1025289 h 1061812"/>
                  <a:gd name="connsiteX6" fmla="*/ 36524 w 1061812"/>
                  <a:gd name="connsiteY6" fmla="*/ 1025289 h 1061812"/>
                  <a:gd name="connsiteX7" fmla="*/ 36524 w 1061812"/>
                  <a:gd name="connsiteY7" fmla="*/ 36524 h 1061812"/>
                  <a:gd name="connsiteX8" fmla="*/ 1025102 w 1061812"/>
                  <a:gd name="connsiteY8" fmla="*/ 36524 h 1061812"/>
                  <a:gd name="connsiteX9" fmla="*/ 1025102 w 1061812"/>
                  <a:gd name="connsiteY9" fmla="*/ 1025289 h 106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1812" h="1061812">
                    <a:moveTo>
                      <a:pt x="0" y="0"/>
                    </a:moveTo>
                    <a:lnTo>
                      <a:pt x="0" y="1061813"/>
                    </a:lnTo>
                    <a:lnTo>
                      <a:pt x="1061813" y="1061813"/>
                    </a:lnTo>
                    <a:lnTo>
                      <a:pt x="1061813" y="0"/>
                    </a:lnTo>
                    <a:lnTo>
                      <a:pt x="0" y="0"/>
                    </a:lnTo>
                    <a:close/>
                    <a:moveTo>
                      <a:pt x="1025289" y="1025289"/>
                    </a:moveTo>
                    <a:lnTo>
                      <a:pt x="36524" y="1025289"/>
                    </a:lnTo>
                    <a:lnTo>
                      <a:pt x="36524" y="36524"/>
                    </a:lnTo>
                    <a:lnTo>
                      <a:pt x="1025102" y="36524"/>
                    </a:lnTo>
                    <a:lnTo>
                      <a:pt x="1025102" y="1025289"/>
                    </a:lnTo>
                    <a:close/>
                  </a:path>
                </a:pathLst>
              </a:custGeom>
              <a:solidFill>
                <a:srgbClr val="FFFFFF"/>
              </a:solidFill>
              <a:ln w="186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1A1918"/>
                  </a:solidFill>
                  <a:effectLst/>
                  <a:uLnTx/>
                  <a:uFillTx/>
                  <a:latin typeface="Unica_77LL-Regular"/>
                  <a:ea typeface="+mn-ea"/>
                  <a:cs typeface="+mn-cs"/>
                </a:endParaRPr>
              </a:p>
            </p:txBody>
          </p:sp>
        </p:grpSp>
      </p:grpSp>
      <p:sp>
        <p:nvSpPr>
          <p:cNvPr id="7" name="Text Placeholder 1">
            <a:extLst>
              <a:ext uri="{FF2B5EF4-FFF2-40B4-BE49-F238E27FC236}">
                <a16:creationId xmlns:a16="http://schemas.microsoft.com/office/drawing/2014/main" id="{62FB3597-A3F5-4DDC-66CB-1545B7BD164B}"/>
              </a:ext>
            </a:extLst>
          </p:cNvPr>
          <p:cNvSpPr>
            <a:spLocks noGrp="1"/>
          </p:cNvSpPr>
          <p:nvPr>
            <p:ph type="body" sz="quarter" idx="14"/>
          </p:nvPr>
        </p:nvSpPr>
        <p:spPr>
          <a:xfrm>
            <a:off x="414339" y="663211"/>
            <a:ext cx="5645150" cy="682989"/>
          </a:xfrm>
        </p:spPr>
        <p:txBody>
          <a:bodyPr/>
          <a:lstStyle/>
          <a:p>
            <a:r>
              <a:rPr lang="en-GB" sz="3200">
                <a:solidFill>
                  <a:srgbClr val="FFFFFF"/>
                </a:solidFill>
              </a:rPr>
              <a:t>Green transition enablers</a:t>
            </a:r>
          </a:p>
        </p:txBody>
      </p:sp>
      <p:pic>
        <p:nvPicPr>
          <p:cNvPr id="15" name="Graphic 14">
            <a:extLst>
              <a:ext uri="{FF2B5EF4-FFF2-40B4-BE49-F238E27FC236}">
                <a16:creationId xmlns:a16="http://schemas.microsoft.com/office/drawing/2014/main" id="{91DE4BA5-CBA4-AFEC-9AE4-4B8230E4EE4F}"/>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8312513" y="2240324"/>
            <a:ext cx="3004776" cy="3004776"/>
          </a:xfrm>
          <a:prstGeom prst="rect">
            <a:avLst/>
          </a:prstGeom>
        </p:spPr>
      </p:pic>
    </p:spTree>
    <p:extLst>
      <p:ext uri="{BB962C8B-B14F-4D97-AF65-F5344CB8AC3E}">
        <p14:creationId xmlns:p14="http://schemas.microsoft.com/office/powerpoint/2010/main" val="130770777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par>
                                <p:cTn id="12" presetID="10" presetClass="entr" presetSubtype="0" fill="hold" nodeType="with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par>
                                <p:cTn id="15" presetID="10"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nodeType="with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par>
                                <p:cTn id="21" presetID="10" presetClass="entr" presetSubtype="0" fill="hold" nodeType="with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fade">
                                      <p:cBhvr>
                                        <p:cTn id="23" dur="500"/>
                                        <p:tgtEl>
                                          <p:spTgt spid="19"/>
                                        </p:tgtEl>
                                      </p:cBhvr>
                                    </p:animEffect>
                                  </p:childTnLst>
                                </p:cTn>
                              </p:par>
                            </p:childTnLst>
                          </p:cTn>
                        </p:par>
                        <p:par>
                          <p:cTn id="24" fill="hold">
                            <p:stCondLst>
                              <p:cond delay="1000"/>
                            </p:stCondLst>
                            <p:childTnLst>
                              <p:par>
                                <p:cTn id="25" presetID="1" presetClass="entr" presetSubtype="0" fill="hold" nodeType="after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par>
                          <p:cTn id="27" fill="hold">
                            <p:stCondLst>
                              <p:cond delay="1000"/>
                            </p:stCondLst>
                            <p:childTnLst>
                              <p:par>
                                <p:cTn id="28" presetID="22" presetClass="entr" presetSubtype="1" fill="hold" nodeType="after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up)">
                                      <p:cBhvr>
                                        <p:cTn id="30"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CDB688"/>
        </a:solidFill>
        <a:effectLst/>
      </p:bgPr>
    </p:bg>
    <p:spTree>
      <p:nvGrpSpPr>
        <p:cNvPr id="1" name="">
          <a:extLst>
            <a:ext uri="{FF2B5EF4-FFF2-40B4-BE49-F238E27FC236}">
              <a16:creationId xmlns:a16="http://schemas.microsoft.com/office/drawing/2014/main" id="{DC1EA0EA-C5CF-1C7E-CCA9-D56F52548864}"/>
            </a:ext>
          </a:extLst>
        </p:cNvPr>
        <p:cNvGrpSpPr/>
        <p:nvPr/>
      </p:nvGrpSpPr>
      <p:grpSpPr>
        <a:xfrm>
          <a:off x="0" y="0"/>
          <a:ext cx="0" cy="0"/>
          <a:chOff x="0" y="0"/>
          <a:chExt cx="0" cy="0"/>
        </a:xfrm>
      </p:grpSpPr>
      <p:pic>
        <p:nvPicPr>
          <p:cNvPr id="37" name="Billede 36">
            <a:extLst>
              <a:ext uri="{FF2B5EF4-FFF2-40B4-BE49-F238E27FC236}">
                <a16:creationId xmlns:a16="http://schemas.microsoft.com/office/drawing/2014/main" id="{52352B46-2C9B-E4EF-D3D9-9D78A297A9AE}"/>
              </a:ext>
            </a:extLst>
          </p:cNvPr>
          <p:cNvPicPr>
            <a:picLocks noChangeAspect="1"/>
          </p:cNvPicPr>
          <p:nvPr/>
        </p:nvPicPr>
        <p:blipFill>
          <a:blip r:embed="rId3">
            <a:alphaModFix amt="48000"/>
          </a:blip>
          <a:stretch>
            <a:fillRect/>
          </a:stretch>
        </p:blipFill>
        <p:spPr>
          <a:xfrm>
            <a:off x="5813317" y="1306398"/>
            <a:ext cx="5368862" cy="5362416"/>
          </a:xfrm>
          <a:prstGeom prst="rect">
            <a:avLst/>
          </a:prstGeom>
          <a:noFill/>
        </p:spPr>
      </p:pic>
      <p:sp>
        <p:nvSpPr>
          <p:cNvPr id="6" name="Pladsholder til tekst 1">
            <a:extLst>
              <a:ext uri="{FF2B5EF4-FFF2-40B4-BE49-F238E27FC236}">
                <a16:creationId xmlns:a16="http://schemas.microsoft.com/office/drawing/2014/main" id="{9CD7BBD1-54EB-B99B-B903-62AC680CA1C6}"/>
              </a:ext>
            </a:extLst>
          </p:cNvPr>
          <p:cNvSpPr txBox="1">
            <a:spLocks/>
          </p:cNvSpPr>
          <p:nvPr/>
        </p:nvSpPr>
        <p:spPr>
          <a:xfrm>
            <a:off x="684000" y="666000"/>
            <a:ext cx="11464937" cy="829584"/>
          </a:xfrm>
          <a:prstGeom prst="rect">
            <a:avLst/>
          </a:prstGeom>
        </p:spPr>
        <p:txBody>
          <a:bodyPr lIns="0" tIns="0" rIns="0" bIns="0"/>
          <a:lstStyle>
            <a:lvl1pPr marL="0" indent="0" algn="l" defTabSz="360000" rtl="0" eaLnBrk="1" latinLnBrk="0" hangingPunct="1">
              <a:lnSpc>
                <a:spcPct val="90000"/>
              </a:lnSpc>
              <a:spcBef>
                <a:spcPts val="0"/>
              </a:spcBef>
              <a:buFont typeface="Arial" panose="020B0604020202020204" pitchFamily="34" charset="0"/>
              <a:buNone/>
              <a:defRPr lang="da-DK" sz="3000" b="1" kern="1200">
                <a:solidFill>
                  <a:schemeClr val="accent1"/>
                </a:solidFill>
                <a:latin typeface="Unica 77 LL" panose="020B0504010101010104" pitchFamily="34" charset="0"/>
                <a:ea typeface="+mn-ea"/>
                <a:cs typeface="Unica 77 LL" panose="020B0504010101010104" pitchFamily="34" charset="0"/>
              </a:defRPr>
            </a:lvl1pPr>
            <a:lvl2pPr marL="6858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360000" rtl="0" eaLnBrk="1" fontAlgn="auto" latinLnBrk="0" hangingPunct="1">
              <a:lnSpc>
                <a:spcPct val="90000"/>
              </a:lnSpc>
              <a:spcBef>
                <a:spcPts val="0"/>
              </a:spcBef>
              <a:spcAft>
                <a:spcPts val="0"/>
              </a:spcAft>
              <a:buClrTx/>
              <a:buSzTx/>
              <a:buFont typeface="Arial" panose="020B0604020202020204" pitchFamily="34" charset="0"/>
              <a:buNone/>
              <a:tabLst/>
              <a:defRPr/>
            </a:pPr>
            <a:r>
              <a:rPr kumimoji="0" lang="en-GB" sz="3000" b="1" i="0" u="none" strike="noStrike" kern="1200" cap="none" spc="0" normalizeH="0" baseline="0" noProof="0">
                <a:ln>
                  <a:noFill/>
                </a:ln>
                <a:solidFill>
                  <a:srgbClr val="004632"/>
                </a:solidFill>
                <a:effectLst/>
                <a:uLnTx/>
                <a:uFillTx/>
                <a:latin typeface="Unica 77 LL" panose="020B0504010101010104" pitchFamily="34" charset="0"/>
                <a:ea typeface="+mn-ea"/>
                <a:cs typeface="Unica 77 LL" panose="020B0504010101010104" pitchFamily="34" charset="0"/>
              </a:rPr>
              <a:t>Denmark’s tripartite agreement: restoring nature</a:t>
            </a:r>
          </a:p>
          <a:p>
            <a:pPr marL="0" marR="0" lvl="0" indent="0" defTabSz="360000" rtl="0" eaLnBrk="1" fontAlgn="auto" latinLnBrk="0" hangingPunct="1">
              <a:lnSpc>
                <a:spcPct val="90000"/>
              </a:lnSpc>
              <a:spcBef>
                <a:spcPts val="0"/>
              </a:spcBef>
              <a:spcAft>
                <a:spcPts val="0"/>
              </a:spcAft>
              <a:buClrTx/>
              <a:buSzTx/>
              <a:buFont typeface="Arial" panose="020B0604020202020204" pitchFamily="34" charset="0"/>
              <a:buNone/>
              <a:tabLst/>
              <a:defRPr/>
            </a:pPr>
            <a:r>
              <a:rPr kumimoji="0" lang="en-GB" sz="3000" b="1" i="0" u="none" strike="noStrike" kern="1200" cap="none" spc="0" normalizeH="0" baseline="0" noProof="0">
                <a:ln>
                  <a:noFill/>
                </a:ln>
                <a:solidFill>
                  <a:srgbClr val="004632"/>
                </a:solidFill>
                <a:effectLst/>
                <a:uLnTx/>
                <a:uFillTx/>
                <a:latin typeface="Unica 77 LL" panose="020B0504010101010104" pitchFamily="34" charset="0"/>
                <a:ea typeface="+mn-ea"/>
                <a:cs typeface="Unica 77 LL" panose="020B0504010101010104" pitchFamily="34" charset="0"/>
              </a:rPr>
              <a:t>and cutting agricultural emissions</a:t>
            </a:r>
          </a:p>
          <a:p>
            <a:pPr marL="0" marR="0" lvl="0" indent="0" algn="l" defTabSz="360000" rtl="0" eaLnBrk="1" fontAlgn="auto" latinLnBrk="0" hangingPunct="1">
              <a:lnSpc>
                <a:spcPct val="90000"/>
              </a:lnSpc>
              <a:spcBef>
                <a:spcPts val="0"/>
              </a:spcBef>
              <a:spcAft>
                <a:spcPts val="0"/>
              </a:spcAft>
              <a:buClrTx/>
              <a:buSzTx/>
              <a:buFont typeface="Arial" panose="020B0604020202020204" pitchFamily="34" charset="0"/>
              <a:buNone/>
              <a:tabLst/>
              <a:defRPr/>
            </a:pPr>
            <a:endParaRPr kumimoji="0" lang="en-GB" sz="3000" b="1" i="0" u="none" strike="noStrike" kern="1200" cap="none" spc="0" normalizeH="0" baseline="0" noProof="0">
              <a:ln>
                <a:noFill/>
              </a:ln>
              <a:solidFill>
                <a:srgbClr val="004632"/>
              </a:solidFill>
              <a:effectLst/>
              <a:uLnTx/>
              <a:uFillTx/>
              <a:latin typeface="Unica 77 LL" panose="020B0504010101010104" pitchFamily="34" charset="0"/>
              <a:ea typeface="+mn-ea"/>
              <a:cs typeface="Unica 77 LL" panose="020B0504010101010104" pitchFamily="34" charset="0"/>
            </a:endParaRPr>
          </a:p>
        </p:txBody>
      </p:sp>
      <p:sp>
        <p:nvSpPr>
          <p:cNvPr id="9" name="Tekstfelt 8">
            <a:extLst>
              <a:ext uri="{FF2B5EF4-FFF2-40B4-BE49-F238E27FC236}">
                <a16:creationId xmlns:a16="http://schemas.microsoft.com/office/drawing/2014/main" id="{E62CE7DF-35B9-2317-4603-163513D5AF0B}"/>
              </a:ext>
            </a:extLst>
          </p:cNvPr>
          <p:cNvSpPr txBox="1"/>
          <p:nvPr/>
        </p:nvSpPr>
        <p:spPr>
          <a:xfrm>
            <a:off x="684000" y="2585684"/>
            <a:ext cx="4803227" cy="1384995"/>
          </a:xfrm>
          <a:prstGeom prst="rect">
            <a:avLst/>
          </a:prstGeom>
          <a:noFill/>
        </p:spPr>
        <p:txBody>
          <a:bodyPr wrap="square" rtlCol="0">
            <a:spAutoFit/>
          </a:bodyPr>
          <a:lstStyle/>
          <a:p>
            <a:pPr algn="ctr"/>
            <a:r>
              <a:rPr lang="en-GB" sz="2800" b="1" noProof="0">
                <a:solidFill>
                  <a:srgbClr val="FFFFFF"/>
                </a:solidFill>
                <a:latin typeface="Unica 77 LL" panose="020B0504010101010104" pitchFamily="34" charset="0"/>
                <a:cs typeface="Unica 77 LL" panose="020B0504010101010104" pitchFamily="34" charset="0"/>
              </a:rPr>
              <a:t>Denmark is introducing the world’s first carbon tax on agricultural emissions</a:t>
            </a:r>
          </a:p>
        </p:txBody>
      </p:sp>
      <p:sp>
        <p:nvSpPr>
          <p:cNvPr id="10" name="Tekstfelt 9">
            <a:extLst>
              <a:ext uri="{FF2B5EF4-FFF2-40B4-BE49-F238E27FC236}">
                <a16:creationId xmlns:a16="http://schemas.microsoft.com/office/drawing/2014/main" id="{6076D461-A40F-9CE8-5CD6-E108CD427585}"/>
              </a:ext>
            </a:extLst>
          </p:cNvPr>
          <p:cNvSpPr txBox="1"/>
          <p:nvPr/>
        </p:nvSpPr>
        <p:spPr>
          <a:xfrm>
            <a:off x="8751708" y="2585684"/>
            <a:ext cx="3155588" cy="1401922"/>
          </a:xfrm>
          <a:prstGeom prst="rect">
            <a:avLst/>
          </a:prstGeom>
          <a:noFill/>
        </p:spPr>
        <p:txBody>
          <a:bodyPr wrap="square">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7000" b="0" i="0" u="none" strike="noStrike" kern="1200" cap="none" spc="0" normalizeH="0" baseline="0" noProof="0">
                <a:ln>
                  <a:noFill/>
                </a:ln>
                <a:solidFill>
                  <a:srgbClr val="FFFFFF"/>
                </a:solidFill>
                <a:effectLst/>
                <a:uLnTx/>
                <a:uFillTx/>
                <a:latin typeface="Halvar Eng Md"/>
                <a:ea typeface="+mn-ea"/>
                <a:cs typeface="+mn-cs"/>
              </a:rPr>
              <a:t>10%</a:t>
            </a:r>
          </a:p>
          <a:p>
            <a:pPr marL="0" marR="0" lvl="0" indent="0" algn="ctr" defTabSz="914400" rtl="0" eaLnBrk="1" fontAlgn="auto" latinLnBrk="0" hangingPunct="1">
              <a:lnSpc>
                <a:spcPct val="80000"/>
              </a:lnSpc>
              <a:spcBef>
                <a:spcPts val="0"/>
              </a:spcBef>
              <a:spcAft>
                <a:spcPts val="0"/>
              </a:spcAft>
              <a:buClrTx/>
              <a:buSzTx/>
              <a:buFontTx/>
              <a:buNone/>
              <a:tabLst/>
              <a:defRPr/>
            </a:pPr>
            <a:r>
              <a:rPr lang="en-US">
                <a:solidFill>
                  <a:srgbClr val="FFFFFF"/>
                </a:solidFill>
                <a:latin typeface="Unica 77 LL"/>
              </a:rPr>
              <a:t>o</a:t>
            </a:r>
            <a:r>
              <a:rPr lang="en-US" noProof="0">
                <a:solidFill>
                  <a:srgbClr val="FFFFFF"/>
                </a:solidFill>
                <a:latin typeface="Unica 77 LL"/>
              </a:rPr>
              <a:t>f Denmark’s total area</a:t>
            </a:r>
          </a:p>
          <a:p>
            <a:pPr marL="0" marR="0" lvl="0" indent="0" algn="ctr" defTabSz="914400" rtl="0" eaLnBrk="1" fontAlgn="auto" latinLnBrk="0" hangingPunct="1">
              <a:lnSpc>
                <a:spcPct val="80000"/>
              </a:lnSpc>
              <a:spcBef>
                <a:spcPts val="0"/>
              </a:spcBef>
              <a:spcAft>
                <a:spcPts val="0"/>
              </a:spcAft>
              <a:buClrTx/>
              <a:buSzTx/>
              <a:buFontTx/>
              <a:buNone/>
              <a:tabLst/>
              <a:defRPr/>
            </a:pPr>
            <a:r>
              <a:rPr lang="en-US" noProof="0">
                <a:solidFill>
                  <a:srgbClr val="FFFFFF"/>
                </a:solidFill>
                <a:latin typeface="Unica 77 LL"/>
              </a:rPr>
              <a:t>converted into nature</a:t>
            </a:r>
            <a:endParaRPr kumimoji="0" lang="en-US"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p:txBody>
      </p:sp>
      <p:sp>
        <p:nvSpPr>
          <p:cNvPr id="12" name="Tekstfelt 11">
            <a:extLst>
              <a:ext uri="{FF2B5EF4-FFF2-40B4-BE49-F238E27FC236}">
                <a16:creationId xmlns:a16="http://schemas.microsoft.com/office/drawing/2014/main" id="{E40C52EE-DC62-9B0F-1E21-2CFE2C5296D6}"/>
              </a:ext>
            </a:extLst>
          </p:cNvPr>
          <p:cNvSpPr txBox="1"/>
          <p:nvPr/>
        </p:nvSpPr>
        <p:spPr>
          <a:xfrm>
            <a:off x="402881" y="4611077"/>
            <a:ext cx="5410436" cy="1204945"/>
          </a:xfrm>
          <a:prstGeom prst="rect">
            <a:avLst/>
          </a:prstGeom>
          <a:noFill/>
        </p:spPr>
        <p:txBody>
          <a:bodyPr wrap="square">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lang="en-US" sz="7000" noProof="0">
                <a:solidFill>
                  <a:srgbClr val="FFFFFF"/>
                </a:solidFill>
                <a:latin typeface="Halvar Eng Md"/>
              </a:rPr>
              <a:t>5.76 billion</a:t>
            </a:r>
            <a:endParaRPr kumimoji="0" lang="en-US" sz="7000" b="0" i="0" u="none" strike="noStrike" kern="1200" cap="none" spc="0" normalizeH="0" baseline="0" noProof="0">
              <a:ln>
                <a:noFill/>
              </a:ln>
              <a:solidFill>
                <a:srgbClr val="FFFFFF"/>
              </a:solidFill>
              <a:effectLst/>
              <a:uLnTx/>
              <a:uFillTx/>
              <a:latin typeface="Halvar Eng Md"/>
            </a:endParaRPr>
          </a:p>
          <a:p>
            <a:pPr marL="0" marR="0" lvl="0" indent="0" algn="ctr" defTabSz="914400" rtl="0" eaLnBrk="1" fontAlgn="auto" latinLnBrk="0" hangingPunct="1">
              <a:lnSpc>
                <a:spcPct val="80000"/>
              </a:lnSpc>
              <a:spcBef>
                <a:spcPts val="0"/>
              </a:spcBef>
              <a:spcAft>
                <a:spcPts val="0"/>
              </a:spcAft>
              <a:buClrTx/>
              <a:buSzTx/>
              <a:buFontTx/>
              <a:buNone/>
              <a:tabLst/>
              <a:defRPr/>
            </a:pPr>
            <a:r>
              <a:rPr lang="en-US" noProof="0">
                <a:solidFill>
                  <a:srgbClr val="FFFFFF"/>
                </a:solidFill>
                <a:latin typeface="Unica 77 LL"/>
              </a:rPr>
              <a:t>EUR </a:t>
            </a:r>
            <a:r>
              <a:rPr lang="en-US">
                <a:solidFill>
                  <a:srgbClr val="FFFFFF"/>
                </a:solidFill>
                <a:latin typeface="Unica 77 LL"/>
              </a:rPr>
              <a:t>in the</a:t>
            </a:r>
            <a:r>
              <a:rPr lang="en-US" noProof="0">
                <a:solidFill>
                  <a:srgbClr val="FFFFFF"/>
                </a:solidFill>
                <a:latin typeface="Unica 77 LL"/>
              </a:rPr>
              <a:t> Green Area Fund</a:t>
            </a:r>
            <a:endParaRPr kumimoji="0" lang="en-US"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p:txBody>
      </p:sp>
    </p:spTree>
    <p:extLst>
      <p:ext uri="{BB962C8B-B14F-4D97-AF65-F5344CB8AC3E}">
        <p14:creationId xmlns:p14="http://schemas.microsoft.com/office/powerpoint/2010/main" val="2850226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up)">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7"/>
                                        </p:tgtEl>
                                        <p:attrNameLst>
                                          <p:attrName>style.visibility</p:attrName>
                                        </p:attrNameLst>
                                      </p:cBhvr>
                                      <p:to>
                                        <p:strVal val="visible"/>
                                      </p:to>
                                    </p:set>
                                    <p:animEffect transition="in" filter="wipe(up)">
                                      <p:cBhvr>
                                        <p:cTn id="17" dur="500"/>
                                        <p:tgtEl>
                                          <p:spTgt spid="3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up)">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2"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CDB688"/>
        </a:solidFill>
        <a:effectLst/>
      </p:bgPr>
    </p:bg>
    <p:spTree>
      <p:nvGrpSpPr>
        <p:cNvPr id="1" name=""/>
        <p:cNvGrpSpPr/>
        <p:nvPr/>
      </p:nvGrpSpPr>
      <p:grpSpPr>
        <a:xfrm>
          <a:off x="0" y="0"/>
          <a:ext cx="0" cy="0"/>
          <a:chOff x="0" y="0"/>
          <a:chExt cx="0" cy="0"/>
        </a:xfrm>
      </p:grpSpPr>
      <p:sp>
        <p:nvSpPr>
          <p:cNvPr id="72" name="Text Placeholder 1">
            <a:extLst>
              <a:ext uri="{FF2B5EF4-FFF2-40B4-BE49-F238E27FC236}">
                <a16:creationId xmlns:a16="http://schemas.microsoft.com/office/drawing/2014/main" id="{8B3A2B3D-BF13-F37C-38BA-7AEF08926626}"/>
              </a:ext>
            </a:extLst>
          </p:cNvPr>
          <p:cNvSpPr txBox="1">
            <a:spLocks/>
          </p:cNvSpPr>
          <p:nvPr/>
        </p:nvSpPr>
        <p:spPr>
          <a:xfrm>
            <a:off x="417023" y="666000"/>
            <a:ext cx="11357953" cy="6829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1" i="0" u="none" strike="noStrike" kern="1200" cap="none" spc="0" normalizeH="0" baseline="0" noProof="0">
                <a:ln>
                  <a:noFill/>
                </a:ln>
                <a:solidFill>
                  <a:srgbClr val="196B24">
                    <a:lumMod val="50000"/>
                  </a:srgbClr>
                </a:solidFill>
                <a:effectLst/>
                <a:uLnTx/>
                <a:uFillTx/>
                <a:latin typeface="Unica 77 LL" panose="020B0504010101010104" pitchFamily="34" charset="0"/>
                <a:ea typeface="+mn-ea"/>
                <a:cs typeface="Unica 77 LL" panose="020B0504010101010104" pitchFamily="34" charset="0"/>
              </a:rPr>
              <a:t>The tripartite agreement</a:t>
            </a:r>
          </a:p>
        </p:txBody>
      </p:sp>
      <p:grpSp>
        <p:nvGrpSpPr>
          <p:cNvPr id="22" name="Gruppe 21">
            <a:extLst>
              <a:ext uri="{FF2B5EF4-FFF2-40B4-BE49-F238E27FC236}">
                <a16:creationId xmlns:a16="http://schemas.microsoft.com/office/drawing/2014/main" id="{3CD862C0-4EE2-5BC8-66B3-B3C7F2A04C1D}"/>
              </a:ext>
            </a:extLst>
          </p:cNvPr>
          <p:cNvGrpSpPr/>
          <p:nvPr/>
        </p:nvGrpSpPr>
        <p:grpSpPr>
          <a:xfrm>
            <a:off x="433529" y="3733011"/>
            <a:ext cx="11540736" cy="3463857"/>
            <a:chOff x="433529" y="3733011"/>
            <a:chExt cx="11540736" cy="3463857"/>
          </a:xfrm>
        </p:grpSpPr>
        <p:pic>
          <p:nvPicPr>
            <p:cNvPr id="21" name="Grafik 20" descr="Bruger med massiv udfyldning">
              <a:extLst>
                <a:ext uri="{FF2B5EF4-FFF2-40B4-BE49-F238E27FC236}">
                  <a16:creationId xmlns:a16="http://schemas.microsoft.com/office/drawing/2014/main" id="{09101854-6596-19C2-5006-9F9BD4CE904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238557" y="5005254"/>
              <a:ext cx="2191614" cy="2191614"/>
            </a:xfrm>
            <a:prstGeom prst="rect">
              <a:avLst/>
            </a:prstGeom>
          </p:spPr>
        </p:pic>
        <p:pic>
          <p:nvPicPr>
            <p:cNvPr id="20" name="Grafik 19" descr="Bruger med massiv udfyldning">
              <a:extLst>
                <a:ext uri="{FF2B5EF4-FFF2-40B4-BE49-F238E27FC236}">
                  <a16:creationId xmlns:a16="http://schemas.microsoft.com/office/drawing/2014/main" id="{47A8ACD0-B469-9644-F582-C4ACA8BF070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143705" y="5003029"/>
              <a:ext cx="2191614" cy="2191614"/>
            </a:xfrm>
            <a:prstGeom prst="rect">
              <a:avLst/>
            </a:prstGeom>
          </p:spPr>
        </p:pic>
        <p:pic>
          <p:nvPicPr>
            <p:cNvPr id="19" name="Grafik 18" descr="Bruger med massiv udfyldning">
              <a:extLst>
                <a:ext uri="{FF2B5EF4-FFF2-40B4-BE49-F238E27FC236}">
                  <a16:creationId xmlns:a16="http://schemas.microsoft.com/office/drawing/2014/main" id="{3D8BCF6A-4061-D984-00BA-B6F6001D679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881115" y="5003029"/>
              <a:ext cx="2191614" cy="2191614"/>
            </a:xfrm>
            <a:prstGeom prst="rect">
              <a:avLst/>
            </a:prstGeom>
          </p:spPr>
        </p:pic>
        <p:grpSp>
          <p:nvGrpSpPr>
            <p:cNvPr id="159" name="Gruppe 158">
              <a:extLst>
                <a:ext uri="{FF2B5EF4-FFF2-40B4-BE49-F238E27FC236}">
                  <a16:creationId xmlns:a16="http://schemas.microsoft.com/office/drawing/2014/main" id="{EFE92E94-4F43-D209-47DC-666BC97A25A7}"/>
                </a:ext>
              </a:extLst>
            </p:cNvPr>
            <p:cNvGrpSpPr/>
            <p:nvPr/>
          </p:nvGrpSpPr>
          <p:grpSpPr>
            <a:xfrm rot="10800000">
              <a:off x="433529" y="3733011"/>
              <a:ext cx="11540736" cy="648304"/>
              <a:chOff x="377478" y="1118482"/>
              <a:chExt cx="11540736" cy="648304"/>
            </a:xfrm>
          </p:grpSpPr>
          <p:sp>
            <p:nvSpPr>
              <p:cNvPr id="160" name="Freeform 52">
                <a:extLst>
                  <a:ext uri="{FF2B5EF4-FFF2-40B4-BE49-F238E27FC236}">
                    <a16:creationId xmlns:a16="http://schemas.microsoft.com/office/drawing/2014/main" id="{B13F241E-BB92-04C1-AE31-F5F6866C00B1}"/>
                  </a:ext>
                </a:extLst>
              </p:cNvPr>
              <p:cNvSpPr/>
              <p:nvPr/>
            </p:nvSpPr>
            <p:spPr>
              <a:xfrm flipV="1">
                <a:off x="396721" y="1415663"/>
                <a:ext cx="11521493" cy="45719"/>
              </a:xfrm>
              <a:custGeom>
                <a:avLst/>
                <a:gdLst>
                  <a:gd name="connsiteX0" fmla="*/ 0 w 11372850"/>
                  <a:gd name="connsiteY0" fmla="*/ 0 h 6350"/>
                  <a:gd name="connsiteX1" fmla="*/ 11372850 w 11372850"/>
                  <a:gd name="connsiteY1" fmla="*/ 0 h 6350"/>
                </a:gdLst>
                <a:ahLst/>
                <a:cxnLst>
                  <a:cxn ang="0">
                    <a:pos x="connsiteX0" y="connsiteY0"/>
                  </a:cxn>
                  <a:cxn ang="0">
                    <a:pos x="connsiteX1" y="connsiteY1"/>
                  </a:cxn>
                </a:cxnLst>
                <a:rect l="l" t="t" r="r" b="b"/>
                <a:pathLst>
                  <a:path w="11372850" h="6350">
                    <a:moveTo>
                      <a:pt x="0" y="0"/>
                    </a:moveTo>
                    <a:lnTo>
                      <a:pt x="11372850" y="0"/>
                    </a:lnTo>
                  </a:path>
                </a:pathLst>
              </a:custGeom>
              <a:ln w="3810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A77E"/>
                  </a:solidFill>
                  <a:effectLst/>
                  <a:uLnTx/>
                  <a:uFillTx/>
                  <a:latin typeface="Unica 77 LL TT"/>
                  <a:ea typeface="+mn-ea"/>
                  <a:cs typeface="+mn-cs"/>
                </a:endParaRPr>
              </a:p>
            </p:txBody>
          </p:sp>
          <p:sp>
            <p:nvSpPr>
              <p:cNvPr id="161" name="Freeform 53">
                <a:extLst>
                  <a:ext uri="{FF2B5EF4-FFF2-40B4-BE49-F238E27FC236}">
                    <a16:creationId xmlns:a16="http://schemas.microsoft.com/office/drawing/2014/main" id="{EA46EA17-FBA8-789C-DB97-3A2139CC3D25}"/>
                  </a:ext>
                </a:extLst>
              </p:cNvPr>
              <p:cNvSpPr/>
              <p:nvPr/>
            </p:nvSpPr>
            <p:spPr>
              <a:xfrm>
                <a:off x="377478" y="1442332"/>
                <a:ext cx="6414" cy="323850"/>
              </a:xfrm>
              <a:custGeom>
                <a:avLst/>
                <a:gdLst>
                  <a:gd name="connsiteX0" fmla="*/ 0 w 6350"/>
                  <a:gd name="connsiteY0" fmla="*/ 0 h 323850"/>
                  <a:gd name="connsiteX1" fmla="*/ 0 w 6350"/>
                  <a:gd name="connsiteY1" fmla="*/ 323850 h 323850"/>
                </a:gdLst>
                <a:ahLst/>
                <a:cxnLst>
                  <a:cxn ang="0">
                    <a:pos x="connsiteX0" y="connsiteY0"/>
                  </a:cxn>
                  <a:cxn ang="0">
                    <a:pos x="connsiteX1" y="connsiteY1"/>
                  </a:cxn>
                </a:cxnLst>
                <a:rect l="l" t="t" r="r" b="b"/>
                <a:pathLst>
                  <a:path w="6350" h="323850">
                    <a:moveTo>
                      <a:pt x="0" y="0"/>
                    </a:moveTo>
                    <a:lnTo>
                      <a:pt x="0" y="323850"/>
                    </a:lnTo>
                  </a:path>
                </a:pathLst>
              </a:custGeom>
              <a:ln w="3810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A77E"/>
                  </a:solidFill>
                  <a:effectLst/>
                  <a:uLnTx/>
                  <a:uFillTx/>
                  <a:latin typeface="Unica 77 LL TT"/>
                  <a:ea typeface="+mn-ea"/>
                  <a:cs typeface="+mn-cs"/>
                </a:endParaRPr>
              </a:p>
            </p:txBody>
          </p:sp>
          <p:sp>
            <p:nvSpPr>
              <p:cNvPr id="162" name="Freeform 54">
                <a:extLst>
                  <a:ext uri="{FF2B5EF4-FFF2-40B4-BE49-F238E27FC236}">
                    <a16:creationId xmlns:a16="http://schemas.microsoft.com/office/drawing/2014/main" id="{C2415F47-92C3-96A8-19B5-A01D3F3E0176}"/>
                  </a:ext>
                </a:extLst>
              </p:cNvPr>
              <p:cNvSpPr/>
              <p:nvPr/>
            </p:nvSpPr>
            <p:spPr>
              <a:xfrm flipH="1">
                <a:off x="11872032" y="1442936"/>
                <a:ext cx="46182" cy="323850"/>
              </a:xfrm>
              <a:custGeom>
                <a:avLst/>
                <a:gdLst>
                  <a:gd name="connsiteX0" fmla="*/ 0 w 6350"/>
                  <a:gd name="connsiteY0" fmla="*/ 0 h 323850"/>
                  <a:gd name="connsiteX1" fmla="*/ 0 w 6350"/>
                  <a:gd name="connsiteY1" fmla="*/ 323850 h 323850"/>
                </a:gdLst>
                <a:ahLst/>
                <a:cxnLst>
                  <a:cxn ang="0">
                    <a:pos x="connsiteX0" y="connsiteY0"/>
                  </a:cxn>
                  <a:cxn ang="0">
                    <a:pos x="connsiteX1" y="connsiteY1"/>
                  </a:cxn>
                </a:cxnLst>
                <a:rect l="l" t="t" r="r" b="b"/>
                <a:pathLst>
                  <a:path w="6350" h="323850">
                    <a:moveTo>
                      <a:pt x="0" y="0"/>
                    </a:moveTo>
                    <a:lnTo>
                      <a:pt x="0" y="323850"/>
                    </a:lnTo>
                  </a:path>
                </a:pathLst>
              </a:custGeom>
              <a:ln w="3810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A77E"/>
                  </a:solidFill>
                  <a:effectLst/>
                  <a:uLnTx/>
                  <a:uFillTx/>
                  <a:latin typeface="Unica 77 LL TT"/>
                  <a:ea typeface="+mn-ea"/>
                  <a:cs typeface="+mn-cs"/>
                </a:endParaRPr>
              </a:p>
            </p:txBody>
          </p:sp>
          <p:sp>
            <p:nvSpPr>
              <p:cNvPr id="163" name="Freeform 55">
                <a:extLst>
                  <a:ext uri="{FF2B5EF4-FFF2-40B4-BE49-F238E27FC236}">
                    <a16:creationId xmlns:a16="http://schemas.microsoft.com/office/drawing/2014/main" id="{A5B79DC6-1280-0CA0-317A-AB6E92D97220}"/>
                  </a:ext>
                </a:extLst>
              </p:cNvPr>
              <p:cNvSpPr/>
              <p:nvPr/>
            </p:nvSpPr>
            <p:spPr>
              <a:xfrm>
                <a:off x="6153957" y="1118482"/>
                <a:ext cx="6414" cy="323850"/>
              </a:xfrm>
              <a:custGeom>
                <a:avLst/>
                <a:gdLst>
                  <a:gd name="connsiteX0" fmla="*/ 0 w 6350"/>
                  <a:gd name="connsiteY0" fmla="*/ 0 h 323850"/>
                  <a:gd name="connsiteX1" fmla="*/ 0 w 6350"/>
                  <a:gd name="connsiteY1" fmla="*/ 323850 h 323850"/>
                </a:gdLst>
                <a:ahLst/>
                <a:cxnLst>
                  <a:cxn ang="0">
                    <a:pos x="connsiteX0" y="connsiteY0"/>
                  </a:cxn>
                  <a:cxn ang="0">
                    <a:pos x="connsiteX1" y="connsiteY1"/>
                  </a:cxn>
                </a:cxnLst>
                <a:rect l="l" t="t" r="r" b="b"/>
                <a:pathLst>
                  <a:path w="6350" h="323850">
                    <a:moveTo>
                      <a:pt x="0" y="0"/>
                    </a:moveTo>
                    <a:lnTo>
                      <a:pt x="0" y="323850"/>
                    </a:lnTo>
                  </a:path>
                </a:pathLst>
              </a:custGeom>
              <a:ln w="3810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A77E"/>
                  </a:solidFill>
                  <a:effectLst/>
                  <a:uLnTx/>
                  <a:uFillTx/>
                  <a:latin typeface="Unica 77 LL TT"/>
                  <a:ea typeface="+mn-ea"/>
                  <a:cs typeface="+mn-cs"/>
                </a:endParaRPr>
              </a:p>
            </p:txBody>
          </p:sp>
        </p:grpSp>
        <p:sp>
          <p:nvSpPr>
            <p:cNvPr id="164" name="Text Placeholder 1">
              <a:extLst>
                <a:ext uri="{FF2B5EF4-FFF2-40B4-BE49-F238E27FC236}">
                  <a16:creationId xmlns:a16="http://schemas.microsoft.com/office/drawing/2014/main" id="{F19580C8-8BD2-A0A1-0C42-20368C77F63D}"/>
                </a:ext>
              </a:extLst>
            </p:cNvPr>
            <p:cNvSpPr txBox="1">
              <a:spLocks/>
            </p:cNvSpPr>
            <p:nvPr/>
          </p:nvSpPr>
          <p:spPr>
            <a:xfrm>
              <a:off x="2125730" y="4500202"/>
              <a:ext cx="7969037" cy="66549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1" i="0" u="none" strike="noStrike" kern="1200" cap="none" spc="0" normalizeH="0" baseline="0" noProof="0">
                  <a:ln>
                    <a:noFill/>
                  </a:ln>
                  <a:solidFill>
                    <a:srgbClr val="196B24">
                      <a:lumMod val="50000"/>
                    </a:srgbClr>
                  </a:solidFill>
                  <a:effectLst/>
                  <a:uLnTx/>
                  <a:uFillTx/>
                  <a:latin typeface="Unica 77 LL" panose="020B0504010101010104" pitchFamily="34" charset="0"/>
                  <a:ea typeface="+mn-ea"/>
                  <a:cs typeface="Unica 77 LL" panose="020B0504010101010104" pitchFamily="34" charset="0"/>
                </a:rPr>
                <a:t>23 local </a:t>
              </a:r>
              <a:r>
                <a:rPr kumimoji="0" lang="en-GB" sz="2800" b="1" i="0" u="none" strike="noStrike" kern="1200" cap="none" spc="0" normalizeH="0" baseline="0" noProof="0" err="1">
                  <a:ln>
                    <a:noFill/>
                  </a:ln>
                  <a:solidFill>
                    <a:srgbClr val="196B24">
                      <a:lumMod val="50000"/>
                    </a:srgbClr>
                  </a:solidFill>
                  <a:effectLst/>
                  <a:uLnTx/>
                  <a:uFillTx/>
                  <a:latin typeface="Unica 77 LL" panose="020B0504010101010104" pitchFamily="34" charset="0"/>
                  <a:ea typeface="+mn-ea"/>
                  <a:cs typeface="Unica 77 LL" panose="020B0504010101010104" pitchFamily="34" charset="0"/>
                </a:rPr>
                <a:t>tripartites</a:t>
              </a:r>
              <a:endParaRPr kumimoji="0" lang="en-GB" sz="2800" b="1" i="0" u="none" strike="noStrike" kern="1200" cap="none" spc="0" normalizeH="0" baseline="0" noProof="0">
                <a:ln>
                  <a:noFill/>
                </a:ln>
                <a:solidFill>
                  <a:srgbClr val="196B24">
                    <a:lumMod val="50000"/>
                  </a:srgbClr>
                </a:solidFill>
                <a:effectLst/>
                <a:uLnTx/>
                <a:uFillTx/>
                <a:latin typeface="Unica 77 LL" panose="020B0504010101010104" pitchFamily="34" charset="0"/>
                <a:ea typeface="+mn-ea"/>
                <a:cs typeface="Unica 77 LL" panose="020B0504010101010104" pitchFamily="34" charset="0"/>
              </a:endParaRPr>
            </a:p>
          </p:txBody>
        </p:sp>
        <p:grpSp>
          <p:nvGrpSpPr>
            <p:cNvPr id="15" name="Gruppe 14">
              <a:extLst>
                <a:ext uri="{FF2B5EF4-FFF2-40B4-BE49-F238E27FC236}">
                  <a16:creationId xmlns:a16="http://schemas.microsoft.com/office/drawing/2014/main" id="{FCD60505-F80A-9BF4-A876-6EB3055A2878}"/>
                </a:ext>
              </a:extLst>
            </p:cNvPr>
            <p:cNvGrpSpPr/>
            <p:nvPr/>
          </p:nvGrpSpPr>
          <p:grpSpPr>
            <a:xfrm>
              <a:off x="2324180" y="6334780"/>
              <a:ext cx="7714315" cy="523220"/>
              <a:chOff x="2260387" y="6369477"/>
              <a:chExt cx="7714315" cy="523220"/>
            </a:xfrm>
          </p:grpSpPr>
          <p:sp>
            <p:nvSpPr>
              <p:cNvPr id="169" name="Tekstfelt 168">
                <a:extLst>
                  <a:ext uri="{FF2B5EF4-FFF2-40B4-BE49-F238E27FC236}">
                    <a16:creationId xmlns:a16="http://schemas.microsoft.com/office/drawing/2014/main" id="{ED489BD2-84E1-EC7B-5179-3B5B2AC5A236}"/>
                  </a:ext>
                </a:extLst>
              </p:cNvPr>
              <p:cNvSpPr txBox="1"/>
              <p:nvPr/>
            </p:nvSpPr>
            <p:spPr>
              <a:xfrm>
                <a:off x="5518813" y="6477198"/>
                <a:ext cx="1583928"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chemeClr val="bg1"/>
                    </a:solidFill>
                    <a:effectLst/>
                    <a:uLnTx/>
                    <a:uFillTx/>
                    <a:latin typeface="Unica 77 LL" panose="020B0504010101010104" pitchFamily="34" charset="0"/>
                    <a:ea typeface="+mn-ea"/>
                    <a:cs typeface="Unica 77 LL" panose="020B0504010101010104" pitchFamily="34" charset="0"/>
                  </a:rPr>
                  <a:t>Municipalities</a:t>
                </a:r>
                <a:endParaRPr kumimoji="0" lang="en-GB" sz="1800" b="0" i="0" u="none" strike="noStrike" kern="1200" cap="none" spc="0" normalizeH="0" baseline="0" noProof="0">
                  <a:ln>
                    <a:noFill/>
                  </a:ln>
                  <a:solidFill>
                    <a:schemeClr val="bg1"/>
                  </a:solidFill>
                  <a:effectLst/>
                  <a:uLnTx/>
                  <a:uFillTx/>
                  <a:latin typeface="Unica 77 LL" panose="020B0504010101010104" pitchFamily="34" charset="0"/>
                  <a:ea typeface="+mn-ea"/>
                  <a:cs typeface="Unica 77 LL" panose="020B0504010101010104" pitchFamily="34" charset="0"/>
                </a:endParaRPr>
              </a:p>
            </p:txBody>
          </p:sp>
          <p:sp>
            <p:nvSpPr>
              <p:cNvPr id="170" name="Tekstfelt 169">
                <a:extLst>
                  <a:ext uri="{FF2B5EF4-FFF2-40B4-BE49-F238E27FC236}">
                    <a16:creationId xmlns:a16="http://schemas.microsoft.com/office/drawing/2014/main" id="{7EFF2071-1599-DB7B-559A-8B17331BAF0A}"/>
                  </a:ext>
                </a:extLst>
              </p:cNvPr>
              <p:cNvSpPr txBox="1"/>
              <p:nvPr/>
            </p:nvSpPr>
            <p:spPr>
              <a:xfrm>
                <a:off x="8695335" y="6369477"/>
                <a:ext cx="127936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chemeClr val="bg1"/>
                    </a:solidFill>
                    <a:effectLst/>
                    <a:uLnTx/>
                    <a:uFillTx/>
                    <a:latin typeface="Unica 77 LL" panose="020B0504010101010104" pitchFamily="34" charset="0"/>
                    <a:ea typeface="+mn-ea"/>
                    <a:cs typeface="Unica 77 LL" panose="020B0504010101010104" pitchFamily="34" charset="0"/>
                  </a:rPr>
                  <a:t>Local nature organisation</a:t>
                </a:r>
                <a:endParaRPr kumimoji="0" lang="en-GB" sz="1800" b="0" i="0" u="none" strike="noStrike" kern="1200" cap="none" spc="0" normalizeH="0" baseline="0" noProof="0">
                  <a:ln>
                    <a:noFill/>
                  </a:ln>
                  <a:solidFill>
                    <a:schemeClr val="bg1"/>
                  </a:solidFill>
                  <a:effectLst/>
                  <a:uLnTx/>
                  <a:uFillTx/>
                  <a:latin typeface="Unica 77 LL" panose="020B0504010101010104" pitchFamily="34" charset="0"/>
                  <a:ea typeface="+mn-ea"/>
                  <a:cs typeface="Unica 77 LL" panose="020B0504010101010104" pitchFamily="34" charset="0"/>
                </a:endParaRPr>
              </a:p>
            </p:txBody>
          </p:sp>
          <p:sp>
            <p:nvSpPr>
              <p:cNvPr id="171" name="Tekstfelt 170">
                <a:extLst>
                  <a:ext uri="{FF2B5EF4-FFF2-40B4-BE49-F238E27FC236}">
                    <a16:creationId xmlns:a16="http://schemas.microsoft.com/office/drawing/2014/main" id="{39C03BE1-0F2B-442F-0D21-69F7DD0AD224}"/>
                  </a:ext>
                </a:extLst>
              </p:cNvPr>
              <p:cNvSpPr txBox="1"/>
              <p:nvPr/>
            </p:nvSpPr>
            <p:spPr>
              <a:xfrm>
                <a:off x="2260387" y="6467448"/>
                <a:ext cx="1488447"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chemeClr val="bg1"/>
                    </a:solidFill>
                    <a:effectLst/>
                    <a:uLnTx/>
                    <a:uFillTx/>
                    <a:latin typeface="Unica 77 LL" panose="020B0504010101010104" pitchFamily="34" charset="0"/>
                    <a:ea typeface="+mn-ea"/>
                    <a:cs typeface="Unica 77 LL" panose="020B0504010101010104" pitchFamily="34" charset="0"/>
                  </a:rPr>
                  <a:t>Local</a:t>
                </a:r>
                <a:r>
                  <a:rPr kumimoji="0" lang="en-GB" sz="1400" b="0" i="0" u="none" strike="noStrike" kern="1200" cap="none" spc="0" normalizeH="0" baseline="0" noProof="0">
                    <a:ln>
                      <a:noFill/>
                    </a:ln>
                    <a:solidFill>
                      <a:srgbClr val="004632"/>
                    </a:solidFill>
                    <a:effectLst/>
                    <a:uLnTx/>
                    <a:uFillTx/>
                    <a:latin typeface="Unica 77 LL" panose="020B0504010101010104" pitchFamily="34" charset="0"/>
                    <a:ea typeface="+mn-ea"/>
                    <a:cs typeface="Unica 77 LL" panose="020B0504010101010104" pitchFamily="34" charset="0"/>
                  </a:rPr>
                  <a:t> </a:t>
                </a:r>
                <a:r>
                  <a:rPr kumimoji="0" lang="en-GB" sz="1400" b="0" i="0" u="none" strike="noStrike" kern="1200" cap="none" spc="0" normalizeH="0" baseline="0" noProof="0">
                    <a:ln>
                      <a:noFill/>
                    </a:ln>
                    <a:solidFill>
                      <a:schemeClr val="bg1"/>
                    </a:solidFill>
                    <a:effectLst/>
                    <a:uLnTx/>
                    <a:uFillTx/>
                    <a:latin typeface="Unica 77 LL" panose="020B0504010101010104" pitchFamily="34" charset="0"/>
                    <a:ea typeface="+mn-ea"/>
                    <a:cs typeface="Unica 77 LL" panose="020B0504010101010104" pitchFamily="34" charset="0"/>
                  </a:rPr>
                  <a:t>farmers</a:t>
                </a:r>
                <a:endParaRPr kumimoji="0" lang="en-GB" sz="1800" b="0" i="0" u="none" strike="noStrike" kern="1200" cap="none" spc="0" normalizeH="0" baseline="0" noProof="0">
                  <a:ln>
                    <a:noFill/>
                  </a:ln>
                  <a:solidFill>
                    <a:schemeClr val="bg1"/>
                  </a:solidFill>
                  <a:effectLst/>
                  <a:uLnTx/>
                  <a:uFillTx/>
                  <a:latin typeface="Unica 77 LL" panose="020B0504010101010104" pitchFamily="34" charset="0"/>
                  <a:ea typeface="+mn-ea"/>
                  <a:cs typeface="Unica 77 LL" panose="020B0504010101010104" pitchFamily="34" charset="0"/>
                </a:endParaRPr>
              </a:p>
            </p:txBody>
          </p:sp>
        </p:grpSp>
      </p:grpSp>
      <p:grpSp>
        <p:nvGrpSpPr>
          <p:cNvPr id="16" name="Gruppe 15">
            <a:extLst>
              <a:ext uri="{FF2B5EF4-FFF2-40B4-BE49-F238E27FC236}">
                <a16:creationId xmlns:a16="http://schemas.microsoft.com/office/drawing/2014/main" id="{4ADA4165-1CDC-643D-06FD-B55AD394FD39}"/>
              </a:ext>
            </a:extLst>
          </p:cNvPr>
          <p:cNvGrpSpPr/>
          <p:nvPr/>
        </p:nvGrpSpPr>
        <p:grpSpPr>
          <a:xfrm>
            <a:off x="456619" y="1193009"/>
            <a:ext cx="11540736" cy="2484785"/>
            <a:chOff x="305941" y="916214"/>
            <a:chExt cx="11540736" cy="2484785"/>
          </a:xfrm>
        </p:grpSpPr>
        <p:grpSp>
          <p:nvGrpSpPr>
            <p:cNvPr id="138" name="Gruppe 137">
              <a:extLst>
                <a:ext uri="{FF2B5EF4-FFF2-40B4-BE49-F238E27FC236}">
                  <a16:creationId xmlns:a16="http://schemas.microsoft.com/office/drawing/2014/main" id="{405FBC56-9E3C-605F-9B7E-3870802D65A0}"/>
                </a:ext>
              </a:extLst>
            </p:cNvPr>
            <p:cNvGrpSpPr/>
            <p:nvPr/>
          </p:nvGrpSpPr>
          <p:grpSpPr>
            <a:xfrm>
              <a:off x="305941" y="916214"/>
              <a:ext cx="11540736" cy="648304"/>
              <a:chOff x="377478" y="1118482"/>
              <a:chExt cx="11540736" cy="648304"/>
            </a:xfrm>
          </p:grpSpPr>
          <p:sp>
            <p:nvSpPr>
              <p:cNvPr id="139" name="Freeform 52">
                <a:extLst>
                  <a:ext uri="{FF2B5EF4-FFF2-40B4-BE49-F238E27FC236}">
                    <a16:creationId xmlns:a16="http://schemas.microsoft.com/office/drawing/2014/main" id="{6D2F782A-E1D6-B397-9465-B52669AB09B1}"/>
                  </a:ext>
                </a:extLst>
              </p:cNvPr>
              <p:cNvSpPr/>
              <p:nvPr/>
            </p:nvSpPr>
            <p:spPr>
              <a:xfrm flipV="1">
                <a:off x="396721" y="1415663"/>
                <a:ext cx="11521493" cy="45719"/>
              </a:xfrm>
              <a:custGeom>
                <a:avLst/>
                <a:gdLst>
                  <a:gd name="connsiteX0" fmla="*/ 0 w 11372850"/>
                  <a:gd name="connsiteY0" fmla="*/ 0 h 6350"/>
                  <a:gd name="connsiteX1" fmla="*/ 11372850 w 11372850"/>
                  <a:gd name="connsiteY1" fmla="*/ 0 h 6350"/>
                </a:gdLst>
                <a:ahLst/>
                <a:cxnLst>
                  <a:cxn ang="0">
                    <a:pos x="connsiteX0" y="connsiteY0"/>
                  </a:cxn>
                  <a:cxn ang="0">
                    <a:pos x="connsiteX1" y="connsiteY1"/>
                  </a:cxn>
                </a:cxnLst>
                <a:rect l="l" t="t" r="r" b="b"/>
                <a:pathLst>
                  <a:path w="11372850" h="6350">
                    <a:moveTo>
                      <a:pt x="0" y="0"/>
                    </a:moveTo>
                    <a:lnTo>
                      <a:pt x="11372850" y="0"/>
                    </a:lnTo>
                  </a:path>
                </a:pathLst>
              </a:custGeom>
              <a:ln w="3810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A77E"/>
                  </a:solidFill>
                  <a:effectLst/>
                  <a:uLnTx/>
                  <a:uFillTx/>
                  <a:latin typeface="Unica 77 LL TT"/>
                  <a:ea typeface="+mn-ea"/>
                  <a:cs typeface="+mn-cs"/>
                </a:endParaRPr>
              </a:p>
            </p:txBody>
          </p:sp>
          <p:sp>
            <p:nvSpPr>
              <p:cNvPr id="140" name="Freeform 53">
                <a:extLst>
                  <a:ext uri="{FF2B5EF4-FFF2-40B4-BE49-F238E27FC236}">
                    <a16:creationId xmlns:a16="http://schemas.microsoft.com/office/drawing/2014/main" id="{4321D07E-3838-9515-274C-8B9FB8725475}"/>
                  </a:ext>
                </a:extLst>
              </p:cNvPr>
              <p:cNvSpPr/>
              <p:nvPr/>
            </p:nvSpPr>
            <p:spPr>
              <a:xfrm>
                <a:off x="377478" y="1442332"/>
                <a:ext cx="6414" cy="323850"/>
              </a:xfrm>
              <a:custGeom>
                <a:avLst/>
                <a:gdLst>
                  <a:gd name="connsiteX0" fmla="*/ 0 w 6350"/>
                  <a:gd name="connsiteY0" fmla="*/ 0 h 323850"/>
                  <a:gd name="connsiteX1" fmla="*/ 0 w 6350"/>
                  <a:gd name="connsiteY1" fmla="*/ 323850 h 323850"/>
                </a:gdLst>
                <a:ahLst/>
                <a:cxnLst>
                  <a:cxn ang="0">
                    <a:pos x="connsiteX0" y="connsiteY0"/>
                  </a:cxn>
                  <a:cxn ang="0">
                    <a:pos x="connsiteX1" y="connsiteY1"/>
                  </a:cxn>
                </a:cxnLst>
                <a:rect l="l" t="t" r="r" b="b"/>
                <a:pathLst>
                  <a:path w="6350" h="323850">
                    <a:moveTo>
                      <a:pt x="0" y="0"/>
                    </a:moveTo>
                    <a:lnTo>
                      <a:pt x="0" y="323850"/>
                    </a:lnTo>
                  </a:path>
                </a:pathLst>
              </a:custGeom>
              <a:ln w="3810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A77E"/>
                  </a:solidFill>
                  <a:effectLst/>
                  <a:uLnTx/>
                  <a:uFillTx/>
                  <a:latin typeface="Unica 77 LL TT"/>
                  <a:ea typeface="+mn-ea"/>
                  <a:cs typeface="+mn-cs"/>
                </a:endParaRPr>
              </a:p>
            </p:txBody>
          </p:sp>
          <p:sp>
            <p:nvSpPr>
              <p:cNvPr id="141" name="Freeform 54">
                <a:extLst>
                  <a:ext uri="{FF2B5EF4-FFF2-40B4-BE49-F238E27FC236}">
                    <a16:creationId xmlns:a16="http://schemas.microsoft.com/office/drawing/2014/main" id="{464C2419-FA56-D4FC-2B9E-601B23AB6586}"/>
                  </a:ext>
                </a:extLst>
              </p:cNvPr>
              <p:cNvSpPr/>
              <p:nvPr/>
            </p:nvSpPr>
            <p:spPr>
              <a:xfrm flipH="1">
                <a:off x="11872032" y="1442936"/>
                <a:ext cx="46182" cy="323850"/>
              </a:xfrm>
              <a:custGeom>
                <a:avLst/>
                <a:gdLst>
                  <a:gd name="connsiteX0" fmla="*/ 0 w 6350"/>
                  <a:gd name="connsiteY0" fmla="*/ 0 h 323850"/>
                  <a:gd name="connsiteX1" fmla="*/ 0 w 6350"/>
                  <a:gd name="connsiteY1" fmla="*/ 323850 h 323850"/>
                </a:gdLst>
                <a:ahLst/>
                <a:cxnLst>
                  <a:cxn ang="0">
                    <a:pos x="connsiteX0" y="connsiteY0"/>
                  </a:cxn>
                  <a:cxn ang="0">
                    <a:pos x="connsiteX1" y="connsiteY1"/>
                  </a:cxn>
                </a:cxnLst>
                <a:rect l="l" t="t" r="r" b="b"/>
                <a:pathLst>
                  <a:path w="6350" h="323850">
                    <a:moveTo>
                      <a:pt x="0" y="0"/>
                    </a:moveTo>
                    <a:lnTo>
                      <a:pt x="0" y="323850"/>
                    </a:lnTo>
                  </a:path>
                </a:pathLst>
              </a:custGeom>
              <a:ln w="3810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A77E"/>
                  </a:solidFill>
                  <a:effectLst/>
                  <a:uLnTx/>
                  <a:uFillTx/>
                  <a:latin typeface="Unica 77 LL TT"/>
                  <a:ea typeface="+mn-ea"/>
                  <a:cs typeface="+mn-cs"/>
                </a:endParaRPr>
              </a:p>
            </p:txBody>
          </p:sp>
          <p:sp>
            <p:nvSpPr>
              <p:cNvPr id="142" name="Freeform 55">
                <a:extLst>
                  <a:ext uri="{FF2B5EF4-FFF2-40B4-BE49-F238E27FC236}">
                    <a16:creationId xmlns:a16="http://schemas.microsoft.com/office/drawing/2014/main" id="{00F5DC94-228A-94D7-7964-ABBB4BB086F0}"/>
                  </a:ext>
                </a:extLst>
              </p:cNvPr>
              <p:cNvSpPr/>
              <p:nvPr/>
            </p:nvSpPr>
            <p:spPr>
              <a:xfrm>
                <a:off x="6153957" y="1118482"/>
                <a:ext cx="6414" cy="323850"/>
              </a:xfrm>
              <a:custGeom>
                <a:avLst/>
                <a:gdLst>
                  <a:gd name="connsiteX0" fmla="*/ 0 w 6350"/>
                  <a:gd name="connsiteY0" fmla="*/ 0 h 323850"/>
                  <a:gd name="connsiteX1" fmla="*/ 0 w 6350"/>
                  <a:gd name="connsiteY1" fmla="*/ 323850 h 323850"/>
                </a:gdLst>
                <a:ahLst/>
                <a:cxnLst>
                  <a:cxn ang="0">
                    <a:pos x="connsiteX0" y="connsiteY0"/>
                  </a:cxn>
                  <a:cxn ang="0">
                    <a:pos x="connsiteX1" y="connsiteY1"/>
                  </a:cxn>
                </a:cxnLst>
                <a:rect l="l" t="t" r="r" b="b"/>
                <a:pathLst>
                  <a:path w="6350" h="323850">
                    <a:moveTo>
                      <a:pt x="0" y="0"/>
                    </a:moveTo>
                    <a:lnTo>
                      <a:pt x="0" y="323850"/>
                    </a:lnTo>
                  </a:path>
                </a:pathLst>
              </a:custGeom>
              <a:ln w="38100" cap="flat">
                <a:solidFill>
                  <a:srgbClr val="FFFFFF"/>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A77E"/>
                  </a:solidFill>
                  <a:effectLst/>
                  <a:uLnTx/>
                  <a:uFillTx/>
                  <a:latin typeface="Unica 77 LL TT"/>
                  <a:ea typeface="+mn-ea"/>
                  <a:cs typeface="+mn-cs"/>
                </a:endParaRPr>
              </a:p>
            </p:txBody>
          </p:sp>
        </p:grpSp>
        <p:grpSp>
          <p:nvGrpSpPr>
            <p:cNvPr id="14" name="Gruppe 13">
              <a:extLst>
                <a:ext uri="{FF2B5EF4-FFF2-40B4-BE49-F238E27FC236}">
                  <a16:creationId xmlns:a16="http://schemas.microsoft.com/office/drawing/2014/main" id="{569F608F-151E-5148-1BFD-FFB255E70973}"/>
                </a:ext>
              </a:extLst>
            </p:cNvPr>
            <p:cNvGrpSpPr/>
            <p:nvPr/>
          </p:nvGrpSpPr>
          <p:grpSpPr>
            <a:xfrm>
              <a:off x="552989" y="1604256"/>
              <a:ext cx="11085128" cy="1796743"/>
              <a:chOff x="552989" y="1604256"/>
              <a:chExt cx="11085128" cy="1796743"/>
            </a:xfrm>
          </p:grpSpPr>
          <p:grpSp>
            <p:nvGrpSpPr>
              <p:cNvPr id="11" name="Gruppe 10">
                <a:extLst>
                  <a:ext uri="{FF2B5EF4-FFF2-40B4-BE49-F238E27FC236}">
                    <a16:creationId xmlns:a16="http://schemas.microsoft.com/office/drawing/2014/main" id="{D796FDA3-BF4A-E511-C771-99D27D9F39CF}"/>
                  </a:ext>
                </a:extLst>
              </p:cNvPr>
              <p:cNvGrpSpPr/>
              <p:nvPr/>
            </p:nvGrpSpPr>
            <p:grpSpPr>
              <a:xfrm>
                <a:off x="552989" y="1633701"/>
                <a:ext cx="2053195" cy="797361"/>
                <a:chOff x="552989" y="1633701"/>
                <a:chExt cx="2053195" cy="797361"/>
              </a:xfrm>
            </p:grpSpPr>
            <p:sp>
              <p:nvSpPr>
                <p:cNvPr id="134" name="Rectangle 141">
                  <a:extLst>
                    <a:ext uri="{FF2B5EF4-FFF2-40B4-BE49-F238E27FC236}">
                      <a16:creationId xmlns:a16="http://schemas.microsoft.com/office/drawing/2014/main" id="{AC1CA844-60A7-E491-F440-16954CBA6B06}"/>
                    </a:ext>
                  </a:extLst>
                </p:cNvPr>
                <p:cNvSpPr/>
                <p:nvPr/>
              </p:nvSpPr>
              <p:spPr>
                <a:xfrm>
                  <a:off x="552989" y="1633701"/>
                  <a:ext cx="2053195" cy="79736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87" name="Picture 143" descr="A picture containing text, circle, font, screenshot&#10;&#10;Description automatically generated">
                  <a:extLst>
                    <a:ext uri="{FF2B5EF4-FFF2-40B4-BE49-F238E27FC236}">
                      <a16:creationId xmlns:a16="http://schemas.microsoft.com/office/drawing/2014/main" id="{C1B0F648-54EC-37DF-05F3-27097FC62F1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5798" y="1683191"/>
                  <a:ext cx="1220287" cy="686411"/>
                </a:xfrm>
                <a:prstGeom prst="rect">
                  <a:avLst/>
                </a:prstGeom>
              </p:spPr>
            </p:pic>
          </p:grpSp>
          <p:grpSp>
            <p:nvGrpSpPr>
              <p:cNvPr id="6" name="Gruppe 5">
                <a:extLst>
                  <a:ext uri="{FF2B5EF4-FFF2-40B4-BE49-F238E27FC236}">
                    <a16:creationId xmlns:a16="http://schemas.microsoft.com/office/drawing/2014/main" id="{F374684D-623C-40DF-8C65-E43769097644}"/>
                  </a:ext>
                </a:extLst>
              </p:cNvPr>
              <p:cNvGrpSpPr/>
              <p:nvPr/>
            </p:nvGrpSpPr>
            <p:grpSpPr>
              <a:xfrm>
                <a:off x="9900955" y="2849999"/>
                <a:ext cx="1363978" cy="551000"/>
                <a:chOff x="9900955" y="2849999"/>
                <a:chExt cx="1363978" cy="551000"/>
              </a:xfrm>
            </p:grpSpPr>
            <p:sp>
              <p:nvSpPr>
                <p:cNvPr id="3" name="Rectangle 133">
                  <a:extLst>
                    <a:ext uri="{FF2B5EF4-FFF2-40B4-BE49-F238E27FC236}">
                      <a16:creationId xmlns:a16="http://schemas.microsoft.com/office/drawing/2014/main" id="{9A9D036B-B3FF-6E14-C26A-D8C1BFE53767}"/>
                    </a:ext>
                  </a:extLst>
                </p:cNvPr>
                <p:cNvSpPr/>
                <p:nvPr/>
              </p:nvSpPr>
              <p:spPr>
                <a:xfrm>
                  <a:off x="9900955" y="2849999"/>
                  <a:ext cx="1363978" cy="551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88" name="Picture 6" descr="A purple and black logo&#10;&#10;Description automatically generated">
                  <a:extLst>
                    <a:ext uri="{FF2B5EF4-FFF2-40B4-BE49-F238E27FC236}">
                      <a16:creationId xmlns:a16="http://schemas.microsoft.com/office/drawing/2014/main" id="{8D8F8673-D84A-D2C0-B7A8-80FDE79B7E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259357" y="2902905"/>
                  <a:ext cx="704324" cy="463527"/>
                </a:xfrm>
                <a:prstGeom prst="rect">
                  <a:avLst/>
                </a:prstGeom>
              </p:spPr>
            </p:pic>
          </p:grpSp>
          <p:grpSp>
            <p:nvGrpSpPr>
              <p:cNvPr id="9" name="Gruppe 8">
                <a:extLst>
                  <a:ext uri="{FF2B5EF4-FFF2-40B4-BE49-F238E27FC236}">
                    <a16:creationId xmlns:a16="http://schemas.microsoft.com/office/drawing/2014/main" id="{6EAE6BD3-F675-A705-8FFB-4769769B6C9F}"/>
                  </a:ext>
                </a:extLst>
              </p:cNvPr>
              <p:cNvGrpSpPr/>
              <p:nvPr/>
            </p:nvGrpSpPr>
            <p:grpSpPr>
              <a:xfrm>
                <a:off x="3179126" y="2862695"/>
                <a:ext cx="1363978" cy="532984"/>
                <a:chOff x="3179126" y="2862695"/>
                <a:chExt cx="1363978" cy="532984"/>
              </a:xfrm>
            </p:grpSpPr>
            <p:sp>
              <p:nvSpPr>
                <p:cNvPr id="4" name="Rectangle 133">
                  <a:extLst>
                    <a:ext uri="{FF2B5EF4-FFF2-40B4-BE49-F238E27FC236}">
                      <a16:creationId xmlns:a16="http://schemas.microsoft.com/office/drawing/2014/main" id="{AC10AB53-8E9F-405A-9E62-9D4F127E25DB}"/>
                    </a:ext>
                  </a:extLst>
                </p:cNvPr>
                <p:cNvSpPr/>
                <p:nvPr/>
              </p:nvSpPr>
              <p:spPr>
                <a:xfrm>
                  <a:off x="3179126" y="2862695"/>
                  <a:ext cx="1363978" cy="5329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148" name="Picture 2">
                  <a:extLst>
                    <a:ext uri="{FF2B5EF4-FFF2-40B4-BE49-F238E27FC236}">
                      <a16:creationId xmlns:a16="http://schemas.microsoft.com/office/drawing/2014/main" id="{75795ECF-4A38-EDD0-0E83-DE61E233A00C}"/>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3422487" y="2984149"/>
                  <a:ext cx="940332" cy="27793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3" name="Gruppe 12">
                <a:extLst>
                  <a:ext uri="{FF2B5EF4-FFF2-40B4-BE49-F238E27FC236}">
                    <a16:creationId xmlns:a16="http://schemas.microsoft.com/office/drawing/2014/main" id="{42625D72-27FE-DDDB-C2F2-E06AC2A9A89D}"/>
                  </a:ext>
                </a:extLst>
              </p:cNvPr>
              <p:cNvGrpSpPr/>
              <p:nvPr/>
            </p:nvGrpSpPr>
            <p:grpSpPr>
              <a:xfrm>
                <a:off x="9584922" y="1616989"/>
                <a:ext cx="2053195" cy="814075"/>
                <a:chOff x="9584922" y="1616989"/>
                <a:chExt cx="2053195" cy="814075"/>
              </a:xfrm>
            </p:grpSpPr>
            <p:sp>
              <p:nvSpPr>
                <p:cNvPr id="84" name="Rectangle 65">
                  <a:extLst>
                    <a:ext uri="{FF2B5EF4-FFF2-40B4-BE49-F238E27FC236}">
                      <a16:creationId xmlns:a16="http://schemas.microsoft.com/office/drawing/2014/main" id="{17CA550D-10F6-BF3B-2C44-71C5ED33D36C}"/>
                    </a:ext>
                  </a:extLst>
                </p:cNvPr>
                <p:cNvSpPr/>
                <p:nvPr/>
              </p:nvSpPr>
              <p:spPr>
                <a:xfrm>
                  <a:off x="9584922" y="1616989"/>
                  <a:ext cx="2053195" cy="81407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151" name="Billede 150" descr="Et billede, der indeholder Grafik, skærmbillede, grafisk design&#10;&#10;Automatisk genereret beskrivelse">
                  <a:extLst>
                    <a:ext uri="{FF2B5EF4-FFF2-40B4-BE49-F238E27FC236}">
                      <a16:creationId xmlns:a16="http://schemas.microsoft.com/office/drawing/2014/main" id="{42D01A58-D8E1-AB5B-9CBB-D8CFB898EE45}"/>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887817" y="1665901"/>
                  <a:ext cx="1288385" cy="700971"/>
                </a:xfrm>
                <a:prstGeom prst="rect">
                  <a:avLst/>
                </a:prstGeom>
              </p:spPr>
            </p:pic>
          </p:grpSp>
          <p:grpSp>
            <p:nvGrpSpPr>
              <p:cNvPr id="10" name="Gruppe 9">
                <a:extLst>
                  <a:ext uri="{FF2B5EF4-FFF2-40B4-BE49-F238E27FC236}">
                    <a16:creationId xmlns:a16="http://schemas.microsoft.com/office/drawing/2014/main" id="{DA90178D-8900-7003-20D0-28CB6DB585E6}"/>
                  </a:ext>
                </a:extLst>
              </p:cNvPr>
              <p:cNvGrpSpPr/>
              <p:nvPr/>
            </p:nvGrpSpPr>
            <p:grpSpPr>
              <a:xfrm>
                <a:off x="957706" y="2862695"/>
                <a:ext cx="1363978" cy="532984"/>
                <a:chOff x="957706" y="2862695"/>
                <a:chExt cx="1363978" cy="532984"/>
              </a:xfrm>
            </p:grpSpPr>
            <p:sp>
              <p:nvSpPr>
                <p:cNvPr id="145" name="Rectangle 133">
                  <a:extLst>
                    <a:ext uri="{FF2B5EF4-FFF2-40B4-BE49-F238E27FC236}">
                      <a16:creationId xmlns:a16="http://schemas.microsoft.com/office/drawing/2014/main" id="{A51B3155-AA9D-390D-C00D-971E57EDDD74}"/>
                    </a:ext>
                  </a:extLst>
                </p:cNvPr>
                <p:cNvSpPr/>
                <p:nvPr/>
              </p:nvSpPr>
              <p:spPr>
                <a:xfrm>
                  <a:off x="957706" y="2862695"/>
                  <a:ext cx="1363978" cy="5329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152" name="Billede 151" descr="Et billede, der indeholder Grafik&#10;&#10;Automatisk genereret beskrivelse">
                  <a:extLst>
                    <a:ext uri="{FF2B5EF4-FFF2-40B4-BE49-F238E27FC236}">
                      <a16:creationId xmlns:a16="http://schemas.microsoft.com/office/drawing/2014/main" id="{F3C476FC-43C4-8514-BCB3-276AC5C06C56}"/>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05888" y="3049862"/>
                  <a:ext cx="1067614" cy="212224"/>
                </a:xfrm>
                <a:prstGeom prst="rect">
                  <a:avLst/>
                </a:prstGeom>
              </p:spPr>
            </p:pic>
          </p:grpSp>
          <p:grpSp>
            <p:nvGrpSpPr>
              <p:cNvPr id="8" name="Gruppe 7">
                <a:extLst>
                  <a:ext uri="{FF2B5EF4-FFF2-40B4-BE49-F238E27FC236}">
                    <a16:creationId xmlns:a16="http://schemas.microsoft.com/office/drawing/2014/main" id="{BF812D70-5F90-BFB9-19AB-74B672BF2789}"/>
                  </a:ext>
                </a:extLst>
              </p:cNvPr>
              <p:cNvGrpSpPr/>
              <p:nvPr/>
            </p:nvGrpSpPr>
            <p:grpSpPr>
              <a:xfrm>
                <a:off x="5458115" y="2862695"/>
                <a:ext cx="1363978" cy="532984"/>
                <a:chOff x="5458115" y="2862695"/>
                <a:chExt cx="1363978" cy="532984"/>
              </a:xfrm>
            </p:grpSpPr>
            <p:sp>
              <p:nvSpPr>
                <p:cNvPr id="2" name="Rectangle 133">
                  <a:extLst>
                    <a:ext uri="{FF2B5EF4-FFF2-40B4-BE49-F238E27FC236}">
                      <a16:creationId xmlns:a16="http://schemas.microsoft.com/office/drawing/2014/main" id="{9AC92765-5C25-42E8-CF1C-4EE013D3C473}"/>
                    </a:ext>
                  </a:extLst>
                </p:cNvPr>
                <p:cNvSpPr/>
                <p:nvPr/>
              </p:nvSpPr>
              <p:spPr>
                <a:xfrm>
                  <a:off x="5458115" y="2862695"/>
                  <a:ext cx="1363978" cy="5329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154" name="Billede 153" descr="Et billede, der indeholder Font/skrifttype, Grafik, logo, symbol&#10;&#10;Automatisk genereret beskrivelse">
                  <a:extLst>
                    <a:ext uri="{FF2B5EF4-FFF2-40B4-BE49-F238E27FC236}">
                      <a16:creationId xmlns:a16="http://schemas.microsoft.com/office/drawing/2014/main" id="{5D955CCB-D1B1-558D-AB21-AEC8B2D1B593}"/>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5768546" y="2940544"/>
                  <a:ext cx="743115" cy="379097"/>
                </a:xfrm>
                <a:prstGeom prst="rect">
                  <a:avLst/>
                </a:prstGeom>
              </p:spPr>
            </p:pic>
          </p:grpSp>
          <p:grpSp>
            <p:nvGrpSpPr>
              <p:cNvPr id="12" name="Gruppe 11">
                <a:extLst>
                  <a:ext uri="{FF2B5EF4-FFF2-40B4-BE49-F238E27FC236}">
                    <a16:creationId xmlns:a16="http://schemas.microsoft.com/office/drawing/2014/main" id="{B1C5B7DB-7883-2427-6133-8AE3E1CFB613}"/>
                  </a:ext>
                </a:extLst>
              </p:cNvPr>
              <p:cNvGrpSpPr/>
              <p:nvPr/>
            </p:nvGrpSpPr>
            <p:grpSpPr>
              <a:xfrm>
                <a:off x="5055983" y="1604256"/>
                <a:ext cx="2061894" cy="826807"/>
                <a:chOff x="5198168" y="1710070"/>
                <a:chExt cx="2061894" cy="826807"/>
              </a:xfrm>
            </p:grpSpPr>
            <p:sp>
              <p:nvSpPr>
                <p:cNvPr id="130" name="Rectangle 140">
                  <a:extLst>
                    <a:ext uri="{FF2B5EF4-FFF2-40B4-BE49-F238E27FC236}">
                      <a16:creationId xmlns:a16="http://schemas.microsoft.com/office/drawing/2014/main" id="{3C5E9AF0-37A9-A151-385A-4ED9F6F70146}"/>
                    </a:ext>
                  </a:extLst>
                </p:cNvPr>
                <p:cNvSpPr/>
                <p:nvPr/>
              </p:nvSpPr>
              <p:spPr>
                <a:xfrm>
                  <a:off x="5198168" y="1710070"/>
                  <a:ext cx="2061894" cy="82680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158" name="Billede 157">
                  <a:extLst>
                    <a:ext uri="{FF2B5EF4-FFF2-40B4-BE49-F238E27FC236}">
                      <a16:creationId xmlns:a16="http://schemas.microsoft.com/office/drawing/2014/main" id="{F159392C-827D-CB08-C91F-FD941C66A05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423100" y="1781155"/>
                  <a:ext cx="1612029" cy="596115"/>
                </a:xfrm>
                <a:prstGeom prst="rect">
                  <a:avLst/>
                </a:prstGeom>
              </p:spPr>
            </p:pic>
          </p:grpSp>
          <p:grpSp>
            <p:nvGrpSpPr>
              <p:cNvPr id="7" name="Gruppe 6">
                <a:extLst>
                  <a:ext uri="{FF2B5EF4-FFF2-40B4-BE49-F238E27FC236}">
                    <a16:creationId xmlns:a16="http://schemas.microsoft.com/office/drawing/2014/main" id="{994F04B7-03FA-6F04-AA5A-BF82B8BD3090}"/>
                  </a:ext>
                </a:extLst>
              </p:cNvPr>
              <p:cNvGrpSpPr/>
              <p:nvPr/>
            </p:nvGrpSpPr>
            <p:grpSpPr>
              <a:xfrm>
                <a:off x="7690883" y="2879736"/>
                <a:ext cx="1363978" cy="521263"/>
                <a:chOff x="7690883" y="2879736"/>
                <a:chExt cx="1363978" cy="521263"/>
              </a:xfrm>
            </p:grpSpPr>
            <p:sp>
              <p:nvSpPr>
                <p:cNvPr id="5" name="Rectangle 133">
                  <a:extLst>
                    <a:ext uri="{FF2B5EF4-FFF2-40B4-BE49-F238E27FC236}">
                      <a16:creationId xmlns:a16="http://schemas.microsoft.com/office/drawing/2014/main" id="{A15EEC4B-4581-6A20-7D09-47189D6DF8E3}"/>
                    </a:ext>
                  </a:extLst>
                </p:cNvPr>
                <p:cNvSpPr/>
                <p:nvPr/>
              </p:nvSpPr>
              <p:spPr>
                <a:xfrm>
                  <a:off x="7690883" y="2879736"/>
                  <a:ext cx="1363978" cy="52126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149" name="Picture 8">
                  <a:extLst>
                    <a:ext uri="{FF2B5EF4-FFF2-40B4-BE49-F238E27FC236}">
                      <a16:creationId xmlns:a16="http://schemas.microsoft.com/office/drawing/2014/main" id="{5B1B40F4-7DC5-B8A8-8F98-794464CC451B}"/>
                    </a:ext>
                  </a:extLst>
                </p:cNvPr>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8121809" y="2980313"/>
                  <a:ext cx="563769" cy="341448"/>
                </a:xfrm>
                <a:prstGeom prst="rect">
                  <a:avLst/>
                </a:prstGeom>
                <a:noFill/>
                <a:extLst>
                  <a:ext uri="{909E8E84-426E-40DD-AFC4-6F175D3DCCD1}">
                    <a14:hiddenFill xmlns:a14="http://schemas.microsoft.com/office/drawing/2010/main">
                      <a:solidFill>
                        <a:srgbClr val="FFFFFF"/>
                      </a:solidFill>
                    </a14:hiddenFill>
                  </a:ext>
                </a:extLst>
              </p:spPr>
            </p:pic>
          </p:grpSp>
        </p:grpSp>
      </p:grpSp>
    </p:spTree>
    <p:extLst>
      <p:ext uri="{BB962C8B-B14F-4D97-AF65-F5344CB8AC3E}">
        <p14:creationId xmlns:p14="http://schemas.microsoft.com/office/powerpoint/2010/main" val="3880988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up)">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wipe(up)">
                                      <p:cBhvr>
                                        <p:cTn id="1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ext Placeholder 4">
            <a:extLst>
              <a:ext uri="{FF2B5EF4-FFF2-40B4-BE49-F238E27FC236}">
                <a16:creationId xmlns:a16="http://schemas.microsoft.com/office/drawing/2014/main" id="{48F90608-2CB2-AA44-87C6-12C58C89ED3B}"/>
              </a:ext>
            </a:extLst>
          </p:cNvPr>
          <p:cNvSpPr txBox="1">
            <a:spLocks/>
          </p:cNvSpPr>
          <p:nvPr/>
        </p:nvSpPr>
        <p:spPr>
          <a:xfrm>
            <a:off x="414339" y="1656000"/>
            <a:ext cx="3670300" cy="2569143"/>
          </a:xfrm>
          <a:prstGeom prst="rect">
            <a:avLst/>
          </a:prstGeom>
        </p:spPr>
        <p:txBody>
          <a:bodyPr lIns="0" tIns="0" rIns="0" bIns="0"/>
          <a:lstStyle>
            <a:lvl1pPr marL="0" indent="0" algn="l" defTabSz="360000" rtl="0" eaLnBrk="1" latinLnBrk="0" hangingPunct="1">
              <a:lnSpc>
                <a:spcPct val="90000"/>
              </a:lnSpc>
              <a:spcBef>
                <a:spcPts val="0"/>
              </a:spcBef>
              <a:buFont typeface="Arial" panose="020B0604020202020204" pitchFamily="34" charset="0"/>
              <a:buNone/>
              <a:defRPr lang="da-DK" sz="4000" b="0" i="0" kern="1200">
                <a:solidFill>
                  <a:schemeClr val="accent1"/>
                </a:solidFill>
                <a:latin typeface="Century Gothic" panose="020B0502020202020204" pitchFamily="34" charset="0"/>
                <a:ea typeface="+mn-ea"/>
                <a:cs typeface="Century Gothic" panose="020B0502020202020204" pitchFamily="34" charset="0"/>
              </a:defRPr>
            </a:lvl1pPr>
            <a:lvl2pPr marL="6858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360000" rtl="0" eaLnBrk="1" fontAlgn="auto" latinLnBrk="0" hangingPunct="1">
              <a:lnSpc>
                <a:spcPct val="90000"/>
              </a:lnSpc>
              <a:spcBef>
                <a:spcPts val="0"/>
              </a:spcBef>
              <a:spcAft>
                <a:spcPts val="0"/>
              </a:spcAft>
              <a:buClrTx/>
              <a:buSzTx/>
              <a:buFont typeface="Arial" panose="020B0604020202020204" pitchFamily="34" charset="0"/>
              <a:buNone/>
              <a:tabLst/>
              <a:defRPr/>
            </a:pPr>
            <a:r>
              <a:rPr kumimoji="0" lang="en-US" sz="3600" b="1" i="0" u="none" strike="noStrike" kern="1200" cap="none" spc="0" normalizeH="0" baseline="0" noProof="0">
                <a:ln>
                  <a:noFill/>
                </a:ln>
                <a:solidFill>
                  <a:srgbClr val="FFFFFF"/>
                </a:solidFill>
                <a:effectLst/>
                <a:uLnTx/>
                <a:uFillTx/>
                <a:latin typeface="Unica 77 LL" panose="020B0504010101010104"/>
              </a:rPr>
              <a:t>A new model for public-private climate action </a:t>
            </a:r>
            <a:endParaRPr kumimoji="0" lang="da-DK" sz="3600" b="1" i="0" u="none" strike="noStrike" kern="1200" cap="none" spc="0" normalizeH="0" baseline="0" noProof="0">
              <a:ln>
                <a:noFill/>
              </a:ln>
              <a:solidFill>
                <a:srgbClr val="FFFFFF"/>
              </a:solidFill>
              <a:effectLst/>
              <a:uLnTx/>
              <a:uFillTx/>
              <a:latin typeface="Unica 77 LL" panose="020B0504010101010104"/>
            </a:endParaRPr>
          </a:p>
        </p:txBody>
      </p:sp>
      <p:cxnSp>
        <p:nvCxnSpPr>
          <p:cNvPr id="8" name="Straight Connector 7">
            <a:extLst>
              <a:ext uri="{FF2B5EF4-FFF2-40B4-BE49-F238E27FC236}">
                <a16:creationId xmlns:a16="http://schemas.microsoft.com/office/drawing/2014/main" id="{CBACBC30-962A-374D-B058-E90FB1D04542}"/>
              </a:ext>
            </a:extLst>
          </p:cNvPr>
          <p:cNvCxnSpPr>
            <a:cxnSpLocks/>
          </p:cNvCxnSpPr>
          <p:nvPr/>
        </p:nvCxnSpPr>
        <p:spPr>
          <a:xfrm>
            <a:off x="4266509" y="404815"/>
            <a:ext cx="0" cy="605631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0" name="Picture 9" descr="Diagram&#10;&#10;Description automatically generated">
            <a:extLst>
              <a:ext uri="{FF2B5EF4-FFF2-40B4-BE49-F238E27FC236}">
                <a16:creationId xmlns:a16="http://schemas.microsoft.com/office/drawing/2014/main" id="{1792A2B1-E5DB-5643-9205-70648D2D44AB}"/>
              </a:ext>
            </a:extLst>
          </p:cNvPr>
          <p:cNvPicPr>
            <a:picLocks noChangeAspect="1"/>
          </p:cNvPicPr>
          <p:nvPr/>
        </p:nvPicPr>
        <p:blipFill rotWithShape="1">
          <a:blip r:embed="rId3">
            <a:extLst>
              <a:ext uri="{28A0092B-C50C-407E-A947-70E740481C1C}">
                <a14:useLocalDpi xmlns:a14="http://schemas.microsoft.com/office/drawing/2010/main" val="0"/>
              </a:ext>
            </a:extLst>
          </a:blip>
          <a:srcRect l="5619"/>
          <a:stretch/>
        </p:blipFill>
        <p:spPr>
          <a:xfrm>
            <a:off x="5276537" y="247338"/>
            <a:ext cx="5867831" cy="6288373"/>
          </a:xfrm>
          <a:prstGeom prst="rect">
            <a:avLst/>
          </a:prstGeom>
        </p:spPr>
      </p:pic>
      <p:sp>
        <p:nvSpPr>
          <p:cNvPr id="11" name="Oval 10">
            <a:extLst>
              <a:ext uri="{FF2B5EF4-FFF2-40B4-BE49-F238E27FC236}">
                <a16:creationId xmlns:a16="http://schemas.microsoft.com/office/drawing/2014/main" id="{975A8B6F-6C87-9040-96F6-7FBCD4F45046}"/>
              </a:ext>
            </a:extLst>
          </p:cNvPr>
          <p:cNvSpPr/>
          <p:nvPr/>
        </p:nvSpPr>
        <p:spPr>
          <a:xfrm>
            <a:off x="6695698" y="1926848"/>
            <a:ext cx="2829679" cy="2829679"/>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a-DK" sz="1800" b="0" i="0" u="none" strike="noStrike" kern="1200" cap="none" spc="0" normalizeH="0" baseline="0" noProof="0">
              <a:ln>
                <a:noFill/>
              </a:ln>
              <a:solidFill>
                <a:srgbClr val="FFFFFF"/>
              </a:solidFill>
              <a:effectLst/>
              <a:uLnTx/>
              <a:uFillTx/>
              <a:latin typeface="Century Gothic" panose="020B0502020202020204" pitchFamily="34" charset="0"/>
              <a:ea typeface="+mn-ea"/>
              <a:cs typeface="+mn-cs"/>
            </a:endParaRPr>
          </a:p>
        </p:txBody>
      </p:sp>
      <p:sp>
        <p:nvSpPr>
          <p:cNvPr id="12" name="Text Placeholder 4">
            <a:extLst>
              <a:ext uri="{FF2B5EF4-FFF2-40B4-BE49-F238E27FC236}">
                <a16:creationId xmlns:a16="http://schemas.microsoft.com/office/drawing/2014/main" id="{9E45F184-B141-3A40-9959-93C18A4C8E96}"/>
              </a:ext>
            </a:extLst>
          </p:cNvPr>
          <p:cNvSpPr txBox="1">
            <a:spLocks/>
          </p:cNvSpPr>
          <p:nvPr/>
        </p:nvSpPr>
        <p:spPr>
          <a:xfrm>
            <a:off x="5343993" y="2187384"/>
            <a:ext cx="5741233" cy="2569143"/>
          </a:xfrm>
          <a:prstGeom prst="rect">
            <a:avLst/>
          </a:prstGeom>
        </p:spPr>
        <p:txBody>
          <a:bodyPr lIns="0" tIns="0" rIns="0" bIns="0"/>
          <a:lstStyle>
            <a:lvl1pPr marL="0" indent="0" algn="l" defTabSz="360000" rtl="0" eaLnBrk="1" latinLnBrk="0" hangingPunct="1">
              <a:lnSpc>
                <a:spcPct val="90000"/>
              </a:lnSpc>
              <a:spcBef>
                <a:spcPts val="0"/>
              </a:spcBef>
              <a:buFont typeface="Arial" panose="020B0604020202020204" pitchFamily="34" charset="0"/>
              <a:buNone/>
              <a:defRPr lang="da-DK" sz="4000" b="0" i="0" kern="1200">
                <a:solidFill>
                  <a:schemeClr val="accent1"/>
                </a:solidFill>
                <a:latin typeface="Century Gothic" panose="020B0502020202020204" pitchFamily="34" charset="0"/>
                <a:ea typeface="+mn-ea"/>
                <a:cs typeface="Century Gothic" panose="020B0502020202020204" pitchFamily="34" charset="0"/>
              </a:defRPr>
            </a:lvl1pPr>
            <a:lvl2pPr marL="6858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360000" rtl="0" eaLnBrk="1" fontAlgn="auto" latinLnBrk="0" hangingPunct="1">
              <a:lnSpc>
                <a:spcPct val="90000"/>
              </a:lnSpc>
              <a:spcBef>
                <a:spcPts val="0"/>
              </a:spcBef>
              <a:spcAft>
                <a:spcPts val="0"/>
              </a:spcAft>
              <a:buClrTx/>
              <a:buSzTx/>
              <a:buFont typeface="Arial" panose="020B0604020202020204" pitchFamily="34" charset="0"/>
              <a:buNone/>
              <a:tabLst/>
              <a:defRPr/>
            </a:pPr>
            <a:r>
              <a:rPr kumimoji="0" lang="en-GB" sz="4000" b="1" i="0" u="none" strike="noStrike" kern="1200" cap="none" spc="0" normalizeH="0" baseline="0" noProof="0">
                <a:ln>
                  <a:noFill/>
                </a:ln>
                <a:solidFill>
                  <a:srgbClr val="0C3B2D"/>
                </a:solidFill>
                <a:effectLst/>
                <a:uLnTx/>
                <a:uFillTx/>
                <a:latin typeface="Unica 77 LL" panose="020B0504010101010104"/>
              </a:rPr>
              <a:t>14</a:t>
            </a:r>
          </a:p>
          <a:p>
            <a:pPr marL="0" marR="0" lvl="0" indent="0" algn="ctr" defTabSz="360000" rtl="0" eaLnBrk="1" fontAlgn="auto" latinLnBrk="0" hangingPunct="1">
              <a:lnSpc>
                <a:spcPct val="90000"/>
              </a:lnSpc>
              <a:spcBef>
                <a:spcPts val="0"/>
              </a:spcBef>
              <a:spcAft>
                <a:spcPts val="0"/>
              </a:spcAft>
              <a:buClrTx/>
              <a:buSzTx/>
              <a:buFont typeface="Arial" panose="020B0604020202020204" pitchFamily="34" charset="0"/>
              <a:buNone/>
              <a:tabLst/>
              <a:defRPr/>
            </a:pPr>
            <a:r>
              <a:rPr kumimoji="0" lang="en-GB" sz="4000" b="1" i="0" u="none" strike="noStrike" kern="1200" cap="none" spc="0" normalizeH="0" baseline="0" noProof="0">
                <a:ln>
                  <a:noFill/>
                </a:ln>
                <a:solidFill>
                  <a:srgbClr val="0C3B2D"/>
                </a:solidFill>
                <a:effectLst/>
                <a:uLnTx/>
                <a:uFillTx/>
                <a:latin typeface="Unica 77 LL" panose="020B0504010101010104"/>
              </a:rPr>
              <a:t>climate</a:t>
            </a:r>
          </a:p>
          <a:p>
            <a:pPr marL="0" marR="0" lvl="0" indent="0" algn="ctr" defTabSz="360000" rtl="0" eaLnBrk="1" fontAlgn="auto" latinLnBrk="0" hangingPunct="1">
              <a:lnSpc>
                <a:spcPct val="90000"/>
              </a:lnSpc>
              <a:spcBef>
                <a:spcPts val="0"/>
              </a:spcBef>
              <a:spcAft>
                <a:spcPts val="0"/>
              </a:spcAft>
              <a:buClrTx/>
              <a:buSzTx/>
              <a:buFont typeface="Arial" panose="020B0604020202020204" pitchFamily="34" charset="0"/>
              <a:buNone/>
              <a:tabLst/>
              <a:defRPr/>
            </a:pPr>
            <a:r>
              <a:rPr kumimoji="0" lang="en-GB" sz="4000" b="1" i="0" u="none" strike="noStrike" kern="1200" cap="none" spc="0" normalizeH="0" baseline="0" noProof="0">
                <a:ln>
                  <a:noFill/>
                </a:ln>
                <a:solidFill>
                  <a:srgbClr val="0C3B2D"/>
                </a:solidFill>
                <a:effectLst/>
                <a:uLnTx/>
                <a:uFillTx/>
                <a:latin typeface="Unica 77 LL" panose="020B0504010101010104"/>
              </a:rPr>
              <a:t>partnerships</a:t>
            </a:r>
          </a:p>
        </p:txBody>
      </p:sp>
      <p:pic>
        <p:nvPicPr>
          <p:cNvPr id="13" name="Picture 12" descr="Text&#10;&#10;Description automatically generated">
            <a:extLst>
              <a:ext uri="{FF2B5EF4-FFF2-40B4-BE49-F238E27FC236}">
                <a16:creationId xmlns:a16="http://schemas.microsoft.com/office/drawing/2014/main" id="{99EAF0CF-EB02-464F-A1DE-314108A9DC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4338" y="6109249"/>
            <a:ext cx="1198074" cy="483257"/>
          </a:xfrm>
          <a:prstGeom prst="rect">
            <a:avLst/>
          </a:prstGeom>
        </p:spPr>
      </p:pic>
    </p:spTree>
    <p:extLst>
      <p:ext uri="{BB962C8B-B14F-4D97-AF65-F5344CB8AC3E}">
        <p14:creationId xmlns:p14="http://schemas.microsoft.com/office/powerpoint/2010/main" val="466762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50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childTnLst>
                                </p:cTn>
                              </p:par>
                            </p:childTnLst>
                          </p:cTn>
                        </p:par>
                        <p:par>
                          <p:cTn id="8" fill="hold">
                            <p:stCondLst>
                              <p:cond delay="1500"/>
                            </p:stCondLst>
                            <p:childTnLst>
                              <p:par>
                                <p:cTn id="9" presetID="21" presetClass="entr" presetSubtype="1" fill="hold" nodeType="afterEffect">
                                  <p:stCondLst>
                                    <p:cond delay="500"/>
                                  </p:stCondLst>
                                  <p:childTnLst>
                                    <p:set>
                                      <p:cBhvr>
                                        <p:cTn id="10" dur="1" fill="hold">
                                          <p:stCondLst>
                                            <p:cond delay="0"/>
                                          </p:stCondLst>
                                        </p:cTn>
                                        <p:tgtEl>
                                          <p:spTgt spid="10"/>
                                        </p:tgtEl>
                                        <p:attrNameLst>
                                          <p:attrName>style.visibility</p:attrName>
                                        </p:attrNameLst>
                                      </p:cBhvr>
                                      <p:to>
                                        <p:strVal val="visible"/>
                                      </p:to>
                                    </p:set>
                                    <p:animEffect transition="in" filter="wheel(1)">
                                      <p:cBhvr>
                                        <p:cTn id="11" dur="4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7" name="Text Placeholder 4">
            <a:extLst>
              <a:ext uri="{FF2B5EF4-FFF2-40B4-BE49-F238E27FC236}">
                <a16:creationId xmlns:a16="http://schemas.microsoft.com/office/drawing/2014/main" id="{859A4033-8EA3-BA4F-BA13-FAE24B904542}"/>
              </a:ext>
            </a:extLst>
          </p:cNvPr>
          <p:cNvSpPr txBox="1">
            <a:spLocks/>
          </p:cNvSpPr>
          <p:nvPr/>
        </p:nvSpPr>
        <p:spPr>
          <a:xfrm>
            <a:off x="414338" y="1656000"/>
            <a:ext cx="3670300" cy="2569143"/>
          </a:xfrm>
          <a:prstGeom prst="rect">
            <a:avLst/>
          </a:prstGeom>
        </p:spPr>
        <p:txBody>
          <a:bodyPr lIns="0" tIns="0" rIns="0" bIns="0"/>
          <a:lstStyle>
            <a:lvl1pPr marL="0" indent="0" algn="l" defTabSz="360000" rtl="0" eaLnBrk="1" latinLnBrk="0" hangingPunct="1">
              <a:lnSpc>
                <a:spcPct val="90000"/>
              </a:lnSpc>
              <a:spcBef>
                <a:spcPts val="0"/>
              </a:spcBef>
              <a:buFont typeface="Arial" panose="020B0604020202020204" pitchFamily="34" charset="0"/>
              <a:buNone/>
              <a:defRPr lang="da-DK" sz="4000" b="0" i="0" kern="1200">
                <a:solidFill>
                  <a:schemeClr val="accent1"/>
                </a:solidFill>
                <a:latin typeface="Century Gothic" panose="020B0502020202020204" pitchFamily="34" charset="0"/>
                <a:ea typeface="+mn-ea"/>
                <a:cs typeface="Century Gothic" panose="020B0502020202020204" pitchFamily="34" charset="0"/>
              </a:defRPr>
            </a:lvl1pPr>
            <a:lvl2pPr marL="6858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360000" rtl="0" eaLnBrk="1" fontAlgn="auto" latinLnBrk="0" hangingPunct="1">
              <a:lnSpc>
                <a:spcPct val="90000"/>
              </a:lnSpc>
              <a:spcBef>
                <a:spcPts val="0"/>
              </a:spcBef>
              <a:spcAft>
                <a:spcPts val="0"/>
              </a:spcAft>
              <a:buClrTx/>
              <a:buSzTx/>
              <a:buFont typeface="Arial" panose="020B0604020202020204" pitchFamily="34" charset="0"/>
              <a:buNone/>
              <a:tabLst/>
              <a:defRPr/>
            </a:pPr>
            <a:r>
              <a:rPr kumimoji="0" lang="en-US" sz="3600" b="1" i="0" u="none" strike="noStrike" kern="1200" cap="none" spc="0" normalizeH="0" baseline="0" noProof="0">
                <a:ln>
                  <a:noFill/>
                </a:ln>
                <a:solidFill>
                  <a:srgbClr val="0C3B2D">
                    <a:lumMod val="50000"/>
                    <a:lumOff val="50000"/>
                  </a:srgbClr>
                </a:solidFill>
                <a:effectLst/>
                <a:uLnTx/>
                <a:uFillTx/>
                <a:latin typeface="Unica 77 LL" panose="020B0504010101010104"/>
              </a:rPr>
              <a:t>A new model for public-private climate action </a:t>
            </a:r>
            <a:endParaRPr kumimoji="0" lang="da-DK" sz="3600" b="1" i="0" u="none" strike="noStrike" kern="1200" cap="none" spc="0" normalizeH="0" baseline="0" noProof="0">
              <a:ln>
                <a:noFill/>
              </a:ln>
              <a:solidFill>
                <a:srgbClr val="0C3B2D">
                  <a:lumMod val="50000"/>
                  <a:lumOff val="50000"/>
                </a:srgbClr>
              </a:solidFill>
              <a:effectLst/>
              <a:uLnTx/>
              <a:uFillTx/>
              <a:latin typeface="Unica 77 LL" panose="020B0504010101010104"/>
            </a:endParaRPr>
          </a:p>
        </p:txBody>
      </p:sp>
      <p:sp>
        <p:nvSpPr>
          <p:cNvPr id="9" name="TextBox 8">
            <a:extLst>
              <a:ext uri="{FF2B5EF4-FFF2-40B4-BE49-F238E27FC236}">
                <a16:creationId xmlns:a16="http://schemas.microsoft.com/office/drawing/2014/main" id="{3118F324-EA6F-844F-99A7-B4F7B10FC6A6}"/>
              </a:ext>
            </a:extLst>
          </p:cNvPr>
          <p:cNvSpPr txBox="1"/>
          <p:nvPr/>
        </p:nvSpPr>
        <p:spPr>
          <a:xfrm>
            <a:off x="5049837" y="1655393"/>
            <a:ext cx="5523467" cy="738664"/>
          </a:xfrm>
          <a:prstGeom prst="rect">
            <a:avLst/>
          </a:prstGeom>
          <a:noFill/>
        </p:spPr>
        <p:txBody>
          <a:bodyPr wrap="squar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FFFFFF"/>
                </a:solidFill>
                <a:effectLst/>
                <a:uLnTx/>
                <a:uFillTx/>
                <a:latin typeface="Unica 77 LL" panose="020B0504010101010104"/>
              </a:rPr>
              <a:t>70% reduction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FFFFFF"/>
                </a:solidFill>
                <a:effectLst/>
                <a:uLnTx/>
                <a:uFillTx/>
                <a:latin typeface="Unica 77 LL" panose="020B0504010101010104"/>
              </a:rPr>
              <a:t>greenhouse gas emissions by 2030</a:t>
            </a:r>
          </a:p>
        </p:txBody>
      </p:sp>
      <p:pic>
        <p:nvPicPr>
          <p:cNvPr id="10" name="Picture 9" descr="Text&#10;&#10;Description automatically generated with low confidence">
            <a:extLst>
              <a:ext uri="{FF2B5EF4-FFF2-40B4-BE49-F238E27FC236}">
                <a16:creationId xmlns:a16="http://schemas.microsoft.com/office/drawing/2014/main" id="{F59EAF11-27A1-6044-99E9-CF6CADE2EA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338" y="3758295"/>
            <a:ext cx="1754184" cy="1707405"/>
          </a:xfrm>
          <a:prstGeom prst="rect">
            <a:avLst/>
          </a:prstGeom>
        </p:spPr>
      </p:pic>
      <p:pic>
        <p:nvPicPr>
          <p:cNvPr id="14" name="Picture 13">
            <a:extLst>
              <a:ext uri="{FF2B5EF4-FFF2-40B4-BE49-F238E27FC236}">
                <a16:creationId xmlns:a16="http://schemas.microsoft.com/office/drawing/2014/main" id="{6C21D3BF-7CD7-8E44-999A-BAC67F3F0D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56935" y="4530136"/>
            <a:ext cx="537950" cy="163724"/>
          </a:xfrm>
          <a:prstGeom prst="rect">
            <a:avLst/>
          </a:prstGeom>
        </p:spPr>
      </p:pic>
      <p:pic>
        <p:nvPicPr>
          <p:cNvPr id="16" name="Picture 15" descr="Shape&#10;&#10;Description automatically generated with medium confidence">
            <a:extLst>
              <a:ext uri="{FF2B5EF4-FFF2-40B4-BE49-F238E27FC236}">
                <a16:creationId xmlns:a16="http://schemas.microsoft.com/office/drawing/2014/main" id="{6E89BA8E-A431-F243-9970-8E2C2E87A394}"/>
              </a:ext>
            </a:extLst>
          </p:cNvPr>
          <p:cNvPicPr>
            <a:picLocks noChangeAspect="1"/>
          </p:cNvPicPr>
          <p:nvPr/>
        </p:nvPicPr>
        <p:blipFill rotWithShape="1">
          <a:blip r:embed="rId5">
            <a:extLst>
              <a:ext uri="{28A0092B-C50C-407E-A947-70E740481C1C}">
                <a14:useLocalDpi xmlns:a14="http://schemas.microsoft.com/office/drawing/2010/main" val="0"/>
              </a:ext>
            </a:extLst>
          </a:blip>
          <a:srcRect r="71400"/>
          <a:stretch/>
        </p:blipFill>
        <p:spPr>
          <a:xfrm>
            <a:off x="2963694" y="3816768"/>
            <a:ext cx="1525147" cy="1426736"/>
          </a:xfrm>
          <a:prstGeom prst="rect">
            <a:avLst/>
          </a:prstGeom>
        </p:spPr>
      </p:pic>
      <p:pic>
        <p:nvPicPr>
          <p:cNvPr id="18" name="Picture 17">
            <a:extLst>
              <a:ext uri="{FF2B5EF4-FFF2-40B4-BE49-F238E27FC236}">
                <a16:creationId xmlns:a16="http://schemas.microsoft.com/office/drawing/2014/main" id="{F36BC9C3-9924-7B4D-94C8-48A9C82086F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405943" y="4530136"/>
            <a:ext cx="467782" cy="163724"/>
          </a:xfrm>
          <a:prstGeom prst="rect">
            <a:avLst/>
          </a:prstGeom>
        </p:spPr>
      </p:pic>
      <p:pic>
        <p:nvPicPr>
          <p:cNvPr id="20" name="Picture 19" descr="Graphical user interface, text, application&#10;&#10;Description automatically generated">
            <a:extLst>
              <a:ext uri="{FF2B5EF4-FFF2-40B4-BE49-F238E27FC236}">
                <a16:creationId xmlns:a16="http://schemas.microsoft.com/office/drawing/2014/main" id="{9F85E036-C3DD-E248-A5C4-8A891737F9E0}"/>
              </a:ext>
            </a:extLst>
          </p:cNvPr>
          <p:cNvPicPr>
            <a:picLocks noChangeAspect="1"/>
          </p:cNvPicPr>
          <p:nvPr/>
        </p:nvPicPr>
        <p:blipFill rotWithShape="1">
          <a:blip r:embed="rId7">
            <a:extLst>
              <a:ext uri="{28A0092B-C50C-407E-A947-70E740481C1C}">
                <a14:useLocalDpi xmlns:a14="http://schemas.microsoft.com/office/drawing/2010/main" val="0"/>
              </a:ext>
            </a:extLst>
          </a:blip>
          <a:srcRect l="67243"/>
          <a:stretch/>
        </p:blipFill>
        <p:spPr>
          <a:xfrm>
            <a:off x="4705574" y="3463008"/>
            <a:ext cx="1156879" cy="2268744"/>
          </a:xfrm>
          <a:prstGeom prst="rect">
            <a:avLst/>
          </a:prstGeom>
        </p:spPr>
      </p:pic>
      <p:pic>
        <p:nvPicPr>
          <p:cNvPr id="22" name="Picture 21" descr="Shape&#10;&#10;Description automatically generated with low confidence">
            <a:extLst>
              <a:ext uri="{FF2B5EF4-FFF2-40B4-BE49-F238E27FC236}">
                <a16:creationId xmlns:a16="http://schemas.microsoft.com/office/drawing/2014/main" id="{BF6CEE9D-A2E1-F147-B5B5-CCF21FFAAC4A}"/>
              </a:ext>
            </a:extLst>
          </p:cNvPr>
          <p:cNvPicPr>
            <a:picLocks noChangeAspect="1"/>
          </p:cNvPicPr>
          <p:nvPr/>
        </p:nvPicPr>
        <p:blipFill rotWithShape="1">
          <a:blip r:embed="rId8">
            <a:extLst>
              <a:ext uri="{28A0092B-C50C-407E-A947-70E740481C1C}">
                <a14:useLocalDpi xmlns:a14="http://schemas.microsoft.com/office/drawing/2010/main" val="0"/>
              </a:ext>
            </a:extLst>
          </a:blip>
          <a:srcRect l="70536"/>
          <a:stretch/>
        </p:blipFill>
        <p:spPr>
          <a:xfrm>
            <a:off x="6494896" y="3816768"/>
            <a:ext cx="1495415" cy="1426736"/>
          </a:xfrm>
          <a:prstGeom prst="rect">
            <a:avLst/>
          </a:prstGeom>
        </p:spPr>
      </p:pic>
      <p:pic>
        <p:nvPicPr>
          <p:cNvPr id="26" name="Picture 25" descr="A picture containing graphical user interface&#10;&#10;Description automatically generated">
            <a:extLst>
              <a:ext uri="{FF2B5EF4-FFF2-40B4-BE49-F238E27FC236}">
                <a16:creationId xmlns:a16="http://schemas.microsoft.com/office/drawing/2014/main" id="{1CCCFD01-48D2-EC4D-9C60-4552BBCB48F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886076" y="4374003"/>
            <a:ext cx="537950" cy="514560"/>
          </a:xfrm>
          <a:prstGeom prst="rect">
            <a:avLst/>
          </a:prstGeom>
        </p:spPr>
      </p:pic>
      <p:pic>
        <p:nvPicPr>
          <p:cNvPr id="28" name="Picture 27" descr="Icon&#10;&#10;Description automatically generated">
            <a:extLst>
              <a:ext uri="{FF2B5EF4-FFF2-40B4-BE49-F238E27FC236}">
                <a16:creationId xmlns:a16="http://schemas.microsoft.com/office/drawing/2014/main" id="{0EC6C598-DD11-CF47-82A5-7F423940AD0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078093" y="4374003"/>
            <a:ext cx="537950" cy="514560"/>
          </a:xfrm>
          <a:prstGeom prst="rect">
            <a:avLst/>
          </a:prstGeom>
        </p:spPr>
      </p:pic>
      <p:pic>
        <p:nvPicPr>
          <p:cNvPr id="30" name="Picture 29" descr="Shape&#10;&#10;Description automatically generated">
            <a:extLst>
              <a:ext uri="{FF2B5EF4-FFF2-40B4-BE49-F238E27FC236}">
                <a16:creationId xmlns:a16="http://schemas.microsoft.com/office/drawing/2014/main" id="{7070D6F4-F57E-5C47-AFAE-FA703749B6ED}"/>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681138" y="3463008"/>
            <a:ext cx="1099288" cy="2268744"/>
          </a:xfrm>
          <a:prstGeom prst="rect">
            <a:avLst/>
          </a:prstGeom>
        </p:spPr>
      </p:pic>
      <p:pic>
        <p:nvPicPr>
          <p:cNvPr id="32" name="Picture 31" descr="Icon&#10;&#10;Description automatically generated">
            <a:extLst>
              <a:ext uri="{FF2B5EF4-FFF2-40B4-BE49-F238E27FC236}">
                <a16:creationId xmlns:a16="http://schemas.microsoft.com/office/drawing/2014/main" id="{6DE8E3C4-0816-AE45-B473-9453122523B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854411" y="4374003"/>
            <a:ext cx="537950" cy="514560"/>
          </a:xfrm>
          <a:prstGeom prst="rect">
            <a:avLst/>
          </a:prstGeom>
        </p:spPr>
      </p:pic>
      <p:pic>
        <p:nvPicPr>
          <p:cNvPr id="34" name="Picture 33" descr="Diagram, text&#10;&#10;Description automatically generated">
            <a:extLst>
              <a:ext uri="{FF2B5EF4-FFF2-40B4-BE49-F238E27FC236}">
                <a16:creationId xmlns:a16="http://schemas.microsoft.com/office/drawing/2014/main" id="{8BD363A5-D956-2E4C-A32D-59272106E483}"/>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123386" y="3150620"/>
            <a:ext cx="1660627" cy="2713137"/>
          </a:xfrm>
          <a:prstGeom prst="rect">
            <a:avLst/>
          </a:prstGeom>
        </p:spPr>
      </p:pic>
      <p:cxnSp>
        <p:nvCxnSpPr>
          <p:cNvPr id="36" name="Straight Connector 35">
            <a:extLst>
              <a:ext uri="{FF2B5EF4-FFF2-40B4-BE49-F238E27FC236}">
                <a16:creationId xmlns:a16="http://schemas.microsoft.com/office/drawing/2014/main" id="{2D618538-F087-854A-91E4-DEC7C1034365}"/>
              </a:ext>
            </a:extLst>
          </p:cNvPr>
          <p:cNvCxnSpPr>
            <a:cxnSpLocks/>
          </p:cNvCxnSpPr>
          <p:nvPr/>
        </p:nvCxnSpPr>
        <p:spPr>
          <a:xfrm>
            <a:off x="4266509" y="1723869"/>
            <a:ext cx="0" cy="117672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9" name="Picture 18" descr="Text&#10;&#10;Description automatically generated">
            <a:extLst>
              <a:ext uri="{FF2B5EF4-FFF2-40B4-BE49-F238E27FC236}">
                <a16:creationId xmlns:a16="http://schemas.microsoft.com/office/drawing/2014/main" id="{E1D5579F-7BB6-1743-9CD7-72219C381FDD}"/>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14338" y="6109249"/>
            <a:ext cx="1198074" cy="483257"/>
          </a:xfrm>
          <a:prstGeom prst="rect">
            <a:avLst/>
          </a:prstGeom>
        </p:spPr>
      </p:pic>
    </p:spTree>
    <p:extLst>
      <p:ext uri="{BB962C8B-B14F-4D97-AF65-F5344CB8AC3E}">
        <p14:creationId xmlns:p14="http://schemas.microsoft.com/office/powerpoint/2010/main" val="28220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50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childTnLst>
                                </p:cTn>
                              </p:par>
                            </p:childTnLst>
                          </p:cTn>
                        </p:par>
                        <p:par>
                          <p:cTn id="8" fill="hold">
                            <p:stCondLst>
                              <p:cond delay="1500"/>
                            </p:stCondLst>
                            <p:childTnLst>
                              <p:par>
                                <p:cTn id="9" presetID="10" presetClass="entr" presetSubtype="0" fill="hold" nodeType="afterEffect">
                                  <p:stCondLst>
                                    <p:cond delay="50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par>
                          <p:cTn id="12" fill="hold">
                            <p:stCondLst>
                              <p:cond delay="2500"/>
                            </p:stCondLst>
                            <p:childTnLst>
                              <p:par>
                                <p:cTn id="13" presetID="22" presetClass="entr" presetSubtype="8" fill="hold" nodeType="afterEffect">
                                  <p:stCondLst>
                                    <p:cond delay="500"/>
                                  </p:stCondLst>
                                  <p:childTnLst>
                                    <p:set>
                                      <p:cBhvr>
                                        <p:cTn id="14" dur="1" fill="hold">
                                          <p:stCondLst>
                                            <p:cond delay="0"/>
                                          </p:stCondLst>
                                        </p:cTn>
                                        <p:tgtEl>
                                          <p:spTgt spid="14"/>
                                        </p:tgtEl>
                                        <p:attrNameLst>
                                          <p:attrName>style.visibility</p:attrName>
                                        </p:attrNameLst>
                                      </p:cBhvr>
                                      <p:to>
                                        <p:strVal val="visible"/>
                                      </p:to>
                                    </p:set>
                                    <p:animEffect transition="in" filter="wipe(left)">
                                      <p:cBhvr>
                                        <p:cTn id="15" dur="500"/>
                                        <p:tgtEl>
                                          <p:spTgt spid="14"/>
                                        </p:tgtEl>
                                      </p:cBhvr>
                                    </p:animEffect>
                                  </p:childTnLst>
                                </p:cTn>
                              </p:par>
                            </p:childTnLst>
                          </p:cTn>
                        </p:par>
                        <p:par>
                          <p:cTn id="16" fill="hold">
                            <p:stCondLst>
                              <p:cond delay="3500"/>
                            </p:stCondLst>
                            <p:childTnLst>
                              <p:par>
                                <p:cTn id="17" presetID="10" presetClass="entr" presetSubtype="0" fill="hold" nodeType="afterEffect">
                                  <p:stCondLst>
                                    <p:cond delay="50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500"/>
                                        <p:tgtEl>
                                          <p:spTgt spid="16"/>
                                        </p:tgtEl>
                                      </p:cBhvr>
                                    </p:animEffect>
                                  </p:childTnLst>
                                </p:cTn>
                              </p:par>
                            </p:childTnLst>
                          </p:cTn>
                        </p:par>
                        <p:par>
                          <p:cTn id="20" fill="hold">
                            <p:stCondLst>
                              <p:cond delay="4500"/>
                            </p:stCondLst>
                            <p:childTnLst>
                              <p:par>
                                <p:cTn id="21" presetID="22" presetClass="entr" presetSubtype="8" fill="hold" nodeType="afterEffect">
                                  <p:stCondLst>
                                    <p:cond delay="500"/>
                                  </p:stCondLst>
                                  <p:childTnLst>
                                    <p:set>
                                      <p:cBhvr>
                                        <p:cTn id="22" dur="1" fill="hold">
                                          <p:stCondLst>
                                            <p:cond delay="0"/>
                                          </p:stCondLst>
                                        </p:cTn>
                                        <p:tgtEl>
                                          <p:spTgt spid="18"/>
                                        </p:tgtEl>
                                        <p:attrNameLst>
                                          <p:attrName>style.visibility</p:attrName>
                                        </p:attrNameLst>
                                      </p:cBhvr>
                                      <p:to>
                                        <p:strVal val="visible"/>
                                      </p:to>
                                    </p:set>
                                    <p:animEffect transition="in" filter="wipe(left)">
                                      <p:cBhvr>
                                        <p:cTn id="23" dur="500"/>
                                        <p:tgtEl>
                                          <p:spTgt spid="18"/>
                                        </p:tgtEl>
                                      </p:cBhvr>
                                    </p:animEffect>
                                  </p:childTnLst>
                                </p:cTn>
                              </p:par>
                            </p:childTnLst>
                          </p:cTn>
                        </p:par>
                        <p:par>
                          <p:cTn id="24" fill="hold">
                            <p:stCondLst>
                              <p:cond delay="5500"/>
                            </p:stCondLst>
                            <p:childTnLst>
                              <p:par>
                                <p:cTn id="25" presetID="10" presetClass="entr" presetSubtype="0" fill="hold" nodeType="afterEffect">
                                  <p:stCondLst>
                                    <p:cond delay="50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par>
                          <p:cTn id="28" fill="hold">
                            <p:stCondLst>
                              <p:cond delay="6500"/>
                            </p:stCondLst>
                            <p:childTnLst>
                              <p:par>
                                <p:cTn id="29" presetID="22" presetClass="entr" presetSubtype="8" fill="hold" nodeType="afterEffect">
                                  <p:stCondLst>
                                    <p:cond delay="500"/>
                                  </p:stCondLst>
                                  <p:childTnLst>
                                    <p:set>
                                      <p:cBhvr>
                                        <p:cTn id="30" dur="1" fill="hold">
                                          <p:stCondLst>
                                            <p:cond delay="0"/>
                                          </p:stCondLst>
                                        </p:cTn>
                                        <p:tgtEl>
                                          <p:spTgt spid="26"/>
                                        </p:tgtEl>
                                        <p:attrNameLst>
                                          <p:attrName>style.visibility</p:attrName>
                                        </p:attrNameLst>
                                      </p:cBhvr>
                                      <p:to>
                                        <p:strVal val="visible"/>
                                      </p:to>
                                    </p:set>
                                    <p:animEffect transition="in" filter="wipe(left)">
                                      <p:cBhvr>
                                        <p:cTn id="31" dur="500"/>
                                        <p:tgtEl>
                                          <p:spTgt spid="26"/>
                                        </p:tgtEl>
                                      </p:cBhvr>
                                    </p:animEffect>
                                  </p:childTnLst>
                                </p:cTn>
                              </p:par>
                            </p:childTnLst>
                          </p:cTn>
                        </p:par>
                        <p:par>
                          <p:cTn id="32" fill="hold">
                            <p:stCondLst>
                              <p:cond delay="7500"/>
                            </p:stCondLst>
                            <p:childTnLst>
                              <p:par>
                                <p:cTn id="33" presetID="10" presetClass="entr" presetSubtype="0" fill="hold" nodeType="afterEffect">
                                  <p:stCondLst>
                                    <p:cond delay="500"/>
                                  </p:stCondLst>
                                  <p:childTnLst>
                                    <p:set>
                                      <p:cBhvr>
                                        <p:cTn id="34" dur="1" fill="hold">
                                          <p:stCondLst>
                                            <p:cond delay="0"/>
                                          </p:stCondLst>
                                        </p:cTn>
                                        <p:tgtEl>
                                          <p:spTgt spid="22"/>
                                        </p:tgtEl>
                                        <p:attrNameLst>
                                          <p:attrName>style.visibility</p:attrName>
                                        </p:attrNameLst>
                                      </p:cBhvr>
                                      <p:to>
                                        <p:strVal val="visible"/>
                                      </p:to>
                                    </p:set>
                                    <p:animEffect transition="in" filter="fade">
                                      <p:cBhvr>
                                        <p:cTn id="35" dur="500"/>
                                        <p:tgtEl>
                                          <p:spTgt spid="22"/>
                                        </p:tgtEl>
                                      </p:cBhvr>
                                    </p:animEffect>
                                  </p:childTnLst>
                                </p:cTn>
                              </p:par>
                            </p:childTnLst>
                          </p:cTn>
                        </p:par>
                        <p:par>
                          <p:cTn id="36" fill="hold">
                            <p:stCondLst>
                              <p:cond delay="8500"/>
                            </p:stCondLst>
                            <p:childTnLst>
                              <p:par>
                                <p:cTn id="37" presetID="22" presetClass="entr" presetSubtype="8" fill="hold" nodeType="afterEffect">
                                  <p:stCondLst>
                                    <p:cond delay="500"/>
                                  </p:stCondLst>
                                  <p:childTnLst>
                                    <p:set>
                                      <p:cBhvr>
                                        <p:cTn id="38" dur="1" fill="hold">
                                          <p:stCondLst>
                                            <p:cond delay="0"/>
                                          </p:stCondLst>
                                        </p:cTn>
                                        <p:tgtEl>
                                          <p:spTgt spid="28"/>
                                        </p:tgtEl>
                                        <p:attrNameLst>
                                          <p:attrName>style.visibility</p:attrName>
                                        </p:attrNameLst>
                                      </p:cBhvr>
                                      <p:to>
                                        <p:strVal val="visible"/>
                                      </p:to>
                                    </p:set>
                                    <p:animEffect transition="in" filter="wipe(left)">
                                      <p:cBhvr>
                                        <p:cTn id="39" dur="500"/>
                                        <p:tgtEl>
                                          <p:spTgt spid="28"/>
                                        </p:tgtEl>
                                      </p:cBhvr>
                                    </p:animEffect>
                                  </p:childTnLst>
                                </p:cTn>
                              </p:par>
                            </p:childTnLst>
                          </p:cTn>
                        </p:par>
                        <p:par>
                          <p:cTn id="40" fill="hold">
                            <p:stCondLst>
                              <p:cond delay="9500"/>
                            </p:stCondLst>
                            <p:childTnLst>
                              <p:par>
                                <p:cTn id="41" presetID="10" presetClass="entr" presetSubtype="0" fill="hold" nodeType="afterEffect">
                                  <p:stCondLst>
                                    <p:cond delay="500"/>
                                  </p:stCondLst>
                                  <p:childTnLst>
                                    <p:set>
                                      <p:cBhvr>
                                        <p:cTn id="42" dur="1" fill="hold">
                                          <p:stCondLst>
                                            <p:cond delay="0"/>
                                          </p:stCondLst>
                                        </p:cTn>
                                        <p:tgtEl>
                                          <p:spTgt spid="30"/>
                                        </p:tgtEl>
                                        <p:attrNameLst>
                                          <p:attrName>style.visibility</p:attrName>
                                        </p:attrNameLst>
                                      </p:cBhvr>
                                      <p:to>
                                        <p:strVal val="visible"/>
                                      </p:to>
                                    </p:set>
                                    <p:animEffect transition="in" filter="fade">
                                      <p:cBhvr>
                                        <p:cTn id="43" dur="500"/>
                                        <p:tgtEl>
                                          <p:spTgt spid="30"/>
                                        </p:tgtEl>
                                      </p:cBhvr>
                                    </p:animEffect>
                                  </p:childTnLst>
                                </p:cTn>
                              </p:par>
                            </p:childTnLst>
                          </p:cTn>
                        </p:par>
                        <p:par>
                          <p:cTn id="44" fill="hold">
                            <p:stCondLst>
                              <p:cond delay="10500"/>
                            </p:stCondLst>
                            <p:childTnLst>
                              <p:par>
                                <p:cTn id="45" presetID="22" presetClass="entr" presetSubtype="8" fill="hold" nodeType="afterEffect">
                                  <p:stCondLst>
                                    <p:cond delay="500"/>
                                  </p:stCondLst>
                                  <p:childTnLst>
                                    <p:set>
                                      <p:cBhvr>
                                        <p:cTn id="46" dur="1" fill="hold">
                                          <p:stCondLst>
                                            <p:cond delay="0"/>
                                          </p:stCondLst>
                                        </p:cTn>
                                        <p:tgtEl>
                                          <p:spTgt spid="32"/>
                                        </p:tgtEl>
                                        <p:attrNameLst>
                                          <p:attrName>style.visibility</p:attrName>
                                        </p:attrNameLst>
                                      </p:cBhvr>
                                      <p:to>
                                        <p:strVal val="visible"/>
                                      </p:to>
                                    </p:set>
                                    <p:animEffect transition="in" filter="wipe(left)">
                                      <p:cBhvr>
                                        <p:cTn id="47" dur="500"/>
                                        <p:tgtEl>
                                          <p:spTgt spid="32"/>
                                        </p:tgtEl>
                                      </p:cBhvr>
                                    </p:animEffect>
                                  </p:childTnLst>
                                </p:cTn>
                              </p:par>
                            </p:childTnLst>
                          </p:cTn>
                        </p:par>
                        <p:par>
                          <p:cTn id="48" fill="hold">
                            <p:stCondLst>
                              <p:cond delay="11500"/>
                            </p:stCondLst>
                            <p:childTnLst>
                              <p:par>
                                <p:cTn id="49" presetID="10" presetClass="entr" presetSubtype="0" fill="hold" nodeType="afterEffect">
                                  <p:stCondLst>
                                    <p:cond delay="500"/>
                                  </p:stCondLst>
                                  <p:childTnLst>
                                    <p:set>
                                      <p:cBhvr>
                                        <p:cTn id="50" dur="1" fill="hold">
                                          <p:stCondLst>
                                            <p:cond delay="0"/>
                                          </p:stCondLst>
                                        </p:cTn>
                                        <p:tgtEl>
                                          <p:spTgt spid="34"/>
                                        </p:tgtEl>
                                        <p:attrNameLst>
                                          <p:attrName>style.visibility</p:attrName>
                                        </p:attrNameLst>
                                      </p:cBhvr>
                                      <p:to>
                                        <p:strVal val="visible"/>
                                      </p:to>
                                    </p:set>
                                    <p:animEffect transition="in" filter="fade">
                                      <p:cBhvr>
                                        <p:cTn id="51"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B2C380E-EC27-B3CA-0777-372581F35DBA}"/>
              </a:ext>
            </a:extLst>
          </p:cNvPr>
          <p:cNvSpPr>
            <a:spLocks noGrp="1" noRot="1" noMove="1" noResize="1" noEditPoints="1" noAdjustHandles="1" noChangeArrowheads="1" noChangeShapeType="1"/>
          </p:cNvSpPr>
          <p:nvPr/>
        </p:nvSpPr>
        <p:spPr>
          <a:xfrm>
            <a:off x="-2686" y="0"/>
            <a:ext cx="12192000" cy="6858000"/>
          </a:xfrm>
          <a:prstGeom prst="rect">
            <a:avLst/>
          </a:prstGeom>
          <a:solidFill>
            <a:srgbClr val="A6D5C6">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2" name="Text Placeholder 1">
            <a:extLst>
              <a:ext uri="{FF2B5EF4-FFF2-40B4-BE49-F238E27FC236}">
                <a16:creationId xmlns:a16="http://schemas.microsoft.com/office/drawing/2014/main" id="{23D6B509-606B-0D92-B815-5CC3C044C609}"/>
              </a:ext>
            </a:extLst>
          </p:cNvPr>
          <p:cNvSpPr>
            <a:spLocks noGrp="1"/>
          </p:cNvSpPr>
          <p:nvPr>
            <p:ph type="body" sz="quarter" idx="14"/>
          </p:nvPr>
        </p:nvSpPr>
        <p:spPr/>
        <p:txBody>
          <a:bodyPr/>
          <a:lstStyle/>
          <a:p>
            <a:r>
              <a:rPr lang="en-GB" sz="3600"/>
              <a:t>We have specialised our knowledge and solutions</a:t>
            </a:r>
          </a:p>
        </p:txBody>
      </p:sp>
      <p:pic>
        <p:nvPicPr>
          <p:cNvPr id="14" name="Picture 13">
            <a:extLst>
              <a:ext uri="{FF2B5EF4-FFF2-40B4-BE49-F238E27FC236}">
                <a16:creationId xmlns:a16="http://schemas.microsoft.com/office/drawing/2014/main" id="{74D0C209-C7C5-ED21-6D29-CC68BE59C69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209800" y="1218166"/>
            <a:ext cx="7772399" cy="5498903"/>
          </a:xfrm>
          <a:prstGeom prst="rect">
            <a:avLst/>
          </a:prstGeom>
        </p:spPr>
      </p:pic>
      <p:pic>
        <p:nvPicPr>
          <p:cNvPr id="20" name="Graphic 19">
            <a:extLst>
              <a:ext uri="{FF2B5EF4-FFF2-40B4-BE49-F238E27FC236}">
                <a16:creationId xmlns:a16="http://schemas.microsoft.com/office/drawing/2014/main" id="{59AA0D2E-32A4-2A89-54F4-41B788B4138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478193" y="1633969"/>
            <a:ext cx="540000" cy="540000"/>
          </a:xfrm>
          <a:prstGeom prst="rect">
            <a:avLst/>
          </a:prstGeom>
        </p:spPr>
      </p:pic>
      <p:pic>
        <p:nvPicPr>
          <p:cNvPr id="21" name="Graphic 20">
            <a:extLst>
              <a:ext uri="{FF2B5EF4-FFF2-40B4-BE49-F238E27FC236}">
                <a16:creationId xmlns:a16="http://schemas.microsoft.com/office/drawing/2014/main" id="{E33A2168-2D5B-B949-5667-68962F84EDFE}"/>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5173808" y="1633969"/>
            <a:ext cx="540000" cy="540000"/>
          </a:xfrm>
          <a:prstGeom prst="rect">
            <a:avLst/>
          </a:prstGeom>
        </p:spPr>
      </p:pic>
      <p:pic>
        <p:nvPicPr>
          <p:cNvPr id="23" name="Graphic 22">
            <a:extLst>
              <a:ext uri="{FF2B5EF4-FFF2-40B4-BE49-F238E27FC236}">
                <a16:creationId xmlns:a16="http://schemas.microsoft.com/office/drawing/2014/main" id="{18C8D206-4955-2C8E-E602-A33C8C0A1266}"/>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7573569" y="2461738"/>
            <a:ext cx="540000" cy="540000"/>
          </a:xfrm>
          <a:prstGeom prst="rect">
            <a:avLst/>
          </a:prstGeom>
        </p:spPr>
      </p:pic>
      <p:pic>
        <p:nvPicPr>
          <p:cNvPr id="24" name="Graphic 23">
            <a:extLst>
              <a:ext uri="{FF2B5EF4-FFF2-40B4-BE49-F238E27FC236}">
                <a16:creationId xmlns:a16="http://schemas.microsoft.com/office/drawing/2014/main" id="{D0B97CF7-F2AA-3D83-222A-C70F6C09332E}"/>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4106885" y="2461738"/>
            <a:ext cx="540000" cy="540000"/>
          </a:xfrm>
          <a:prstGeom prst="rect">
            <a:avLst/>
          </a:prstGeom>
        </p:spPr>
      </p:pic>
      <p:pic>
        <p:nvPicPr>
          <p:cNvPr id="25" name="Graphic 24">
            <a:extLst>
              <a:ext uri="{FF2B5EF4-FFF2-40B4-BE49-F238E27FC236}">
                <a16:creationId xmlns:a16="http://schemas.microsoft.com/office/drawing/2014/main" id="{65937E32-ADF3-E6E9-B2CD-662777AA7519}"/>
              </a:ext>
            </a:extLst>
          </p:cNvPr>
          <p:cNvPicPr>
            <a:picLocks noChangeAspect="1"/>
          </p:cNvPicPr>
          <p:nvPr/>
        </p:nvPicPr>
        <p:blipFill>
          <a:blip>
            <a:extLst>
              <a:ext uri="{96DAC541-7B7A-43D3-8B79-37D633B846F1}">
                <asvg:svgBlip xmlns:asvg="http://schemas.microsoft.com/office/drawing/2016/SVG/main" r:embed="rId8"/>
              </a:ext>
            </a:extLst>
          </a:blip>
          <a:srcRect/>
          <a:stretch/>
        </p:blipFill>
        <p:spPr>
          <a:xfrm>
            <a:off x="7965217" y="3731886"/>
            <a:ext cx="540000" cy="540000"/>
          </a:xfrm>
          <a:prstGeom prst="rect">
            <a:avLst/>
          </a:prstGeom>
        </p:spPr>
      </p:pic>
      <p:pic>
        <p:nvPicPr>
          <p:cNvPr id="26" name="Graphic 25">
            <a:extLst>
              <a:ext uri="{FF2B5EF4-FFF2-40B4-BE49-F238E27FC236}">
                <a16:creationId xmlns:a16="http://schemas.microsoft.com/office/drawing/2014/main" id="{2C5FD071-4EA6-6540-98E8-4E74D0407399}"/>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3681508" y="3731886"/>
            <a:ext cx="540000" cy="540000"/>
          </a:xfrm>
          <a:prstGeom prst="rect">
            <a:avLst/>
          </a:prstGeom>
        </p:spPr>
      </p:pic>
      <p:pic>
        <p:nvPicPr>
          <p:cNvPr id="27" name="Graphic 26">
            <a:extLst>
              <a:ext uri="{FF2B5EF4-FFF2-40B4-BE49-F238E27FC236}">
                <a16:creationId xmlns:a16="http://schemas.microsoft.com/office/drawing/2014/main" id="{7EC9970C-9B4F-BFBF-AD58-719B10B24191}"/>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7573569" y="4964570"/>
            <a:ext cx="540000" cy="540000"/>
          </a:xfrm>
          <a:prstGeom prst="rect">
            <a:avLst/>
          </a:prstGeom>
        </p:spPr>
      </p:pic>
      <p:pic>
        <p:nvPicPr>
          <p:cNvPr id="28" name="Graphic 27">
            <a:extLst>
              <a:ext uri="{FF2B5EF4-FFF2-40B4-BE49-F238E27FC236}">
                <a16:creationId xmlns:a16="http://schemas.microsoft.com/office/drawing/2014/main" id="{7E19CD04-AE7A-44B8-5291-59EB70254914}"/>
              </a:ext>
            </a:extLst>
          </p:cNvPr>
          <p:cNvPicPr>
            <a:picLocks noChangeAspect="1"/>
          </p:cNvPicPr>
          <p:nvPr/>
        </p:nvPicPr>
        <p:blipFill>
          <a:blip>
            <a:extLst>
              <a:ext uri="{96DAC541-7B7A-43D3-8B79-37D633B846F1}">
                <asvg:svgBlip xmlns:asvg="http://schemas.microsoft.com/office/drawing/2016/SVG/main" r:embed="rId11"/>
              </a:ext>
            </a:extLst>
          </a:blip>
          <a:srcRect/>
          <a:stretch/>
        </p:blipFill>
        <p:spPr>
          <a:xfrm>
            <a:off x="4074230" y="4964570"/>
            <a:ext cx="540000" cy="540000"/>
          </a:xfrm>
          <a:prstGeom prst="rect">
            <a:avLst/>
          </a:prstGeom>
        </p:spPr>
      </p:pic>
      <p:pic>
        <p:nvPicPr>
          <p:cNvPr id="29" name="Graphic 28">
            <a:extLst>
              <a:ext uri="{FF2B5EF4-FFF2-40B4-BE49-F238E27FC236}">
                <a16:creationId xmlns:a16="http://schemas.microsoft.com/office/drawing/2014/main" id="{2BDFA0C4-19EF-DAB0-1D51-FBCC79989330}"/>
              </a:ext>
            </a:extLst>
          </p:cNvPr>
          <p:cNvPicPr>
            <a:picLocks noChangeAspect="1"/>
          </p:cNvPicPr>
          <p:nvPr/>
        </p:nvPicPr>
        <p:blipFill>
          <a:blip>
            <a:extLst>
              <a:ext uri="{96DAC541-7B7A-43D3-8B79-37D633B846F1}">
                <asvg:svgBlip xmlns:asvg="http://schemas.microsoft.com/office/drawing/2016/SVG/main" r:embed="rId12"/>
              </a:ext>
            </a:extLst>
          </a:blip>
          <a:srcRect/>
          <a:stretch/>
        </p:blipFill>
        <p:spPr>
          <a:xfrm>
            <a:off x="5268571" y="5737687"/>
            <a:ext cx="540000" cy="540000"/>
          </a:xfrm>
          <a:prstGeom prst="rect">
            <a:avLst/>
          </a:prstGeom>
        </p:spPr>
      </p:pic>
      <p:pic>
        <p:nvPicPr>
          <p:cNvPr id="30" name="Graphic 29">
            <a:extLst>
              <a:ext uri="{FF2B5EF4-FFF2-40B4-BE49-F238E27FC236}">
                <a16:creationId xmlns:a16="http://schemas.microsoft.com/office/drawing/2014/main" id="{960FAF62-23F7-6A89-0F10-612ACB08F24F}"/>
              </a:ext>
            </a:extLst>
          </p:cNvPr>
          <p:cNvPicPr>
            <a:picLocks noChangeAspect="1"/>
          </p:cNvPicPr>
          <p:nvPr/>
        </p:nvPicPr>
        <p:blipFill>
          <a:blip>
            <a:extLst>
              <a:ext uri="{96DAC541-7B7A-43D3-8B79-37D633B846F1}">
                <asvg:svgBlip xmlns:asvg="http://schemas.microsoft.com/office/drawing/2016/SVG/main" r:embed="rId13"/>
              </a:ext>
            </a:extLst>
          </a:blip>
          <a:srcRect/>
          <a:stretch/>
        </p:blipFill>
        <p:spPr>
          <a:xfrm>
            <a:off x="6388133" y="5737687"/>
            <a:ext cx="540000" cy="540000"/>
          </a:xfrm>
          <a:prstGeom prst="rect">
            <a:avLst/>
          </a:prstGeom>
        </p:spPr>
      </p:pic>
      <p:sp>
        <p:nvSpPr>
          <p:cNvPr id="4" name="TextBox 3">
            <a:extLst>
              <a:ext uri="{FF2B5EF4-FFF2-40B4-BE49-F238E27FC236}">
                <a16:creationId xmlns:a16="http://schemas.microsoft.com/office/drawing/2014/main" id="{C529B7B6-9E2A-5B0B-A3D1-4FE41DA93CAB}"/>
              </a:ext>
            </a:extLst>
          </p:cNvPr>
          <p:cNvSpPr txBox="1"/>
          <p:nvPr/>
        </p:nvSpPr>
        <p:spPr>
          <a:xfrm>
            <a:off x="6478194" y="2212073"/>
            <a:ext cx="54000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_77LL-Regular"/>
                <a:ea typeface="+mn-ea"/>
                <a:cs typeface="+mn-cs"/>
              </a:rPr>
              <a:t>Renewable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_77LL-Regular"/>
                <a:ea typeface="+mn-ea"/>
                <a:cs typeface="+mn-cs"/>
              </a:rPr>
              <a:t>energy</a:t>
            </a:r>
          </a:p>
        </p:txBody>
      </p:sp>
      <p:sp>
        <p:nvSpPr>
          <p:cNvPr id="5" name="TextBox 4">
            <a:extLst>
              <a:ext uri="{FF2B5EF4-FFF2-40B4-BE49-F238E27FC236}">
                <a16:creationId xmlns:a16="http://schemas.microsoft.com/office/drawing/2014/main" id="{5D9CECEE-C5DF-FBF7-5C55-A7240C9B9A43}"/>
              </a:ext>
            </a:extLst>
          </p:cNvPr>
          <p:cNvSpPr txBox="1"/>
          <p:nvPr/>
        </p:nvSpPr>
        <p:spPr>
          <a:xfrm>
            <a:off x="5175289" y="2212073"/>
            <a:ext cx="633282"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_77LL-Regular"/>
                <a:ea typeface="+mn-ea"/>
                <a:cs typeface="+mn-cs"/>
              </a:rPr>
              <a:t>Agriculture 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_77LL-Regular"/>
                <a:ea typeface="+mn-ea"/>
                <a:cs typeface="+mn-cs"/>
              </a:rPr>
              <a:t>food systems</a:t>
            </a:r>
          </a:p>
        </p:txBody>
      </p:sp>
      <p:sp>
        <p:nvSpPr>
          <p:cNvPr id="6" name="TextBox 5">
            <a:extLst>
              <a:ext uri="{FF2B5EF4-FFF2-40B4-BE49-F238E27FC236}">
                <a16:creationId xmlns:a16="http://schemas.microsoft.com/office/drawing/2014/main" id="{97CC466E-261F-927B-BA24-5F91B396D0AD}"/>
              </a:ext>
            </a:extLst>
          </p:cNvPr>
          <p:cNvSpPr txBox="1"/>
          <p:nvPr/>
        </p:nvSpPr>
        <p:spPr>
          <a:xfrm>
            <a:off x="4094555" y="3041192"/>
            <a:ext cx="633282" cy="9233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_77LL-Regular"/>
                <a:ea typeface="+mn-ea"/>
                <a:cs typeface="+mn-cs"/>
              </a:rPr>
              <a:t>Transport</a:t>
            </a:r>
          </a:p>
        </p:txBody>
      </p:sp>
      <p:sp>
        <p:nvSpPr>
          <p:cNvPr id="7" name="TextBox 6">
            <a:extLst>
              <a:ext uri="{FF2B5EF4-FFF2-40B4-BE49-F238E27FC236}">
                <a16:creationId xmlns:a16="http://schemas.microsoft.com/office/drawing/2014/main" id="{141B06BF-5B70-94F3-935A-D8031E2B5532}"/>
              </a:ext>
            </a:extLst>
          </p:cNvPr>
          <p:cNvSpPr txBox="1"/>
          <p:nvPr/>
        </p:nvSpPr>
        <p:spPr>
          <a:xfrm>
            <a:off x="7577366" y="3041192"/>
            <a:ext cx="633282"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_77LL-Regular"/>
                <a:ea typeface="+mn-ea"/>
                <a:cs typeface="+mn-cs"/>
              </a:rPr>
              <a:t>Green transition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_77LL-Regular"/>
                <a:ea typeface="+mn-ea"/>
                <a:cs typeface="+mn-cs"/>
              </a:rPr>
              <a:t>enablers</a:t>
            </a:r>
          </a:p>
        </p:txBody>
      </p:sp>
      <p:sp>
        <p:nvSpPr>
          <p:cNvPr id="8" name="TextBox 7">
            <a:extLst>
              <a:ext uri="{FF2B5EF4-FFF2-40B4-BE49-F238E27FC236}">
                <a16:creationId xmlns:a16="http://schemas.microsoft.com/office/drawing/2014/main" id="{B1B617B3-E7AB-B8BA-194D-841AA5F34F3A}"/>
              </a:ext>
            </a:extLst>
          </p:cNvPr>
          <p:cNvSpPr txBox="1"/>
          <p:nvPr/>
        </p:nvSpPr>
        <p:spPr>
          <a:xfrm>
            <a:off x="7961421" y="4301454"/>
            <a:ext cx="633282" cy="9233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_77LL-Regular"/>
                <a:ea typeface="+mn-ea"/>
                <a:cs typeface="+mn-cs"/>
              </a:rPr>
              <a:t>Water</a:t>
            </a:r>
          </a:p>
        </p:txBody>
      </p:sp>
      <p:sp>
        <p:nvSpPr>
          <p:cNvPr id="9" name="TextBox 8">
            <a:extLst>
              <a:ext uri="{FF2B5EF4-FFF2-40B4-BE49-F238E27FC236}">
                <a16:creationId xmlns:a16="http://schemas.microsoft.com/office/drawing/2014/main" id="{D15A23B6-E6DB-94F9-657C-85B6FCB51704}"/>
              </a:ext>
            </a:extLst>
          </p:cNvPr>
          <p:cNvSpPr txBox="1"/>
          <p:nvPr/>
        </p:nvSpPr>
        <p:spPr>
          <a:xfrm>
            <a:off x="3678137" y="4301454"/>
            <a:ext cx="633282" cy="9233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_77LL-Regular"/>
                <a:ea typeface="+mn-ea"/>
                <a:cs typeface="+mn-cs"/>
              </a:rPr>
              <a:t>Energy efficiency</a:t>
            </a:r>
          </a:p>
        </p:txBody>
      </p:sp>
      <p:sp>
        <p:nvSpPr>
          <p:cNvPr id="10" name="TextBox 9">
            <a:extLst>
              <a:ext uri="{FF2B5EF4-FFF2-40B4-BE49-F238E27FC236}">
                <a16:creationId xmlns:a16="http://schemas.microsoft.com/office/drawing/2014/main" id="{CB5DD67F-31C6-46E0-A733-C307C4B7016C}"/>
              </a:ext>
            </a:extLst>
          </p:cNvPr>
          <p:cNvSpPr txBox="1"/>
          <p:nvPr/>
        </p:nvSpPr>
        <p:spPr>
          <a:xfrm>
            <a:off x="7577366" y="5547501"/>
            <a:ext cx="633282" cy="9233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_77LL-Regular"/>
                <a:ea typeface="+mn-ea"/>
                <a:cs typeface="+mn-cs"/>
              </a:rPr>
              <a:t>Industry</a:t>
            </a:r>
          </a:p>
        </p:txBody>
      </p:sp>
      <p:sp>
        <p:nvSpPr>
          <p:cNvPr id="11" name="TextBox 10">
            <a:extLst>
              <a:ext uri="{FF2B5EF4-FFF2-40B4-BE49-F238E27FC236}">
                <a16:creationId xmlns:a16="http://schemas.microsoft.com/office/drawing/2014/main" id="{E0C04B08-1607-822E-C329-331F58D6A456}"/>
              </a:ext>
            </a:extLst>
          </p:cNvPr>
          <p:cNvSpPr txBox="1"/>
          <p:nvPr/>
        </p:nvSpPr>
        <p:spPr>
          <a:xfrm>
            <a:off x="4076114" y="5547501"/>
            <a:ext cx="633282" cy="9233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_77LL-Regular"/>
                <a:ea typeface="+mn-ea"/>
                <a:cs typeface="+mn-cs"/>
              </a:rPr>
              <a:t>Cities</a:t>
            </a:r>
          </a:p>
        </p:txBody>
      </p:sp>
      <p:sp>
        <p:nvSpPr>
          <p:cNvPr id="12" name="TextBox 11">
            <a:extLst>
              <a:ext uri="{FF2B5EF4-FFF2-40B4-BE49-F238E27FC236}">
                <a16:creationId xmlns:a16="http://schemas.microsoft.com/office/drawing/2014/main" id="{D0A40C69-9FE3-A786-1037-1E4F7FA1308E}"/>
              </a:ext>
            </a:extLst>
          </p:cNvPr>
          <p:cNvSpPr txBox="1"/>
          <p:nvPr/>
        </p:nvSpPr>
        <p:spPr>
          <a:xfrm>
            <a:off x="6388134" y="6312598"/>
            <a:ext cx="67844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_77LL-Regular"/>
                <a:ea typeface="+mn-ea"/>
                <a:cs typeface="+mn-cs"/>
              </a:rPr>
              <a:t>Energy distribution and integration</a:t>
            </a:r>
          </a:p>
        </p:txBody>
      </p:sp>
      <p:sp>
        <p:nvSpPr>
          <p:cNvPr id="13" name="TextBox 12">
            <a:extLst>
              <a:ext uri="{FF2B5EF4-FFF2-40B4-BE49-F238E27FC236}">
                <a16:creationId xmlns:a16="http://schemas.microsoft.com/office/drawing/2014/main" id="{DCE103B2-A6CD-FC29-472D-DCCBB6704476}"/>
              </a:ext>
            </a:extLst>
          </p:cNvPr>
          <p:cNvSpPr txBox="1"/>
          <p:nvPr/>
        </p:nvSpPr>
        <p:spPr>
          <a:xfrm>
            <a:off x="5269168" y="6312598"/>
            <a:ext cx="54000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_77LL-Regular"/>
                <a:ea typeface="+mn-ea"/>
                <a:cs typeface="+mn-cs"/>
              </a:rPr>
              <a:t>Buildings and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_77LL-Regular"/>
                <a:ea typeface="+mn-ea"/>
                <a:cs typeface="+mn-cs"/>
              </a:rPr>
              <a:t>construction</a:t>
            </a:r>
          </a:p>
        </p:txBody>
      </p:sp>
    </p:spTree>
    <p:extLst>
      <p:ext uri="{BB962C8B-B14F-4D97-AF65-F5344CB8AC3E}">
        <p14:creationId xmlns:p14="http://schemas.microsoft.com/office/powerpoint/2010/main" val="1209315459"/>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up)">
                                      <p:cBhvr>
                                        <p:cTn id="7" dur="10"/>
                                        <p:tgtEl>
                                          <p:spTgt spid="2">
                                            <p:txEl>
                                              <p:pRg st="0" end="0"/>
                                            </p:txEl>
                                          </p:spTgt>
                                        </p:tgtEl>
                                      </p:cBhvr>
                                    </p:animEffect>
                                  </p:childTnLst>
                                </p:cTn>
                              </p:par>
                            </p:childTnLst>
                          </p:cTn>
                        </p:par>
                        <p:par>
                          <p:cTn id="8" fill="hold">
                            <p:stCondLst>
                              <p:cond delay="10"/>
                            </p:stCondLst>
                            <p:childTnLst>
                              <p:par>
                                <p:cTn id="9" presetID="2" presetClass="entr" presetSubtype="8"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0-#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childTnLst>
                          </p:cTn>
                        </p:par>
                        <p:par>
                          <p:cTn id="13" fill="hold">
                            <p:stCondLst>
                              <p:cond delay="510"/>
                            </p:stCondLst>
                            <p:childTnLst>
                              <p:par>
                                <p:cTn id="14" presetID="1" presetClass="entr" presetSubtype="0" fill="hold" nodeType="afterEffect">
                                  <p:stCondLst>
                                    <p:cond delay="0"/>
                                  </p:stCondLst>
                                  <p:childTnLst>
                                    <p:set>
                                      <p:cBhvr>
                                        <p:cTn id="15" dur="1" fill="hold">
                                          <p:stCondLst>
                                            <p:cond delay="0"/>
                                          </p:stCondLst>
                                        </p:cTn>
                                        <p:tgtEl>
                                          <p:spTgt spid="20"/>
                                        </p:tgtEl>
                                        <p:attrNameLst>
                                          <p:attrName>style.visibility</p:attrName>
                                        </p:attrNameLst>
                                      </p:cBhvr>
                                      <p:to>
                                        <p:strVal val="visible"/>
                                      </p:to>
                                    </p:set>
                                  </p:childTnLst>
                                </p:cTn>
                              </p:par>
                            </p:childTnLst>
                          </p:cTn>
                        </p:par>
                        <p:par>
                          <p:cTn id="16" fill="hold">
                            <p:stCondLst>
                              <p:cond delay="510"/>
                            </p:stCondLst>
                            <p:childTnLst>
                              <p:par>
                                <p:cTn id="17" presetID="1"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par>
                          <p:cTn id="19" fill="hold">
                            <p:stCondLst>
                              <p:cond delay="510"/>
                            </p:stCondLst>
                            <p:childTnLst>
                              <p:par>
                                <p:cTn id="20" presetID="1" presetClass="entr" presetSubtype="0" fill="hold" nodeType="afterEffect">
                                  <p:stCondLst>
                                    <p:cond delay="500"/>
                                  </p:stCondLst>
                                  <p:childTnLst>
                                    <p:set>
                                      <p:cBhvr>
                                        <p:cTn id="21" dur="1" fill="hold">
                                          <p:stCondLst>
                                            <p:cond delay="0"/>
                                          </p:stCondLst>
                                        </p:cTn>
                                        <p:tgtEl>
                                          <p:spTgt spid="23"/>
                                        </p:tgtEl>
                                        <p:attrNameLst>
                                          <p:attrName>style.visibility</p:attrName>
                                        </p:attrNameLst>
                                      </p:cBhvr>
                                      <p:to>
                                        <p:strVal val="visible"/>
                                      </p:to>
                                    </p:set>
                                  </p:childTnLst>
                                </p:cTn>
                              </p:par>
                            </p:childTnLst>
                          </p:cTn>
                        </p:par>
                        <p:par>
                          <p:cTn id="22" fill="hold">
                            <p:stCondLst>
                              <p:cond delay="1010"/>
                            </p:stCondLst>
                            <p:childTnLst>
                              <p:par>
                                <p:cTn id="23" presetID="1"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par>
                          <p:cTn id="25" fill="hold">
                            <p:stCondLst>
                              <p:cond delay="1010"/>
                            </p:stCondLst>
                            <p:childTnLst>
                              <p:par>
                                <p:cTn id="26" presetID="1" presetClass="entr" presetSubtype="0" fill="hold" nodeType="afterEffect">
                                  <p:stCondLst>
                                    <p:cond delay="500"/>
                                  </p:stCondLst>
                                  <p:childTnLst>
                                    <p:set>
                                      <p:cBhvr>
                                        <p:cTn id="27" dur="1" fill="hold">
                                          <p:stCondLst>
                                            <p:cond delay="0"/>
                                          </p:stCondLst>
                                        </p:cTn>
                                        <p:tgtEl>
                                          <p:spTgt spid="25"/>
                                        </p:tgtEl>
                                        <p:attrNameLst>
                                          <p:attrName>style.visibility</p:attrName>
                                        </p:attrNameLst>
                                      </p:cBhvr>
                                      <p:to>
                                        <p:strVal val="visible"/>
                                      </p:to>
                                    </p:set>
                                  </p:childTnLst>
                                </p:cTn>
                              </p:par>
                            </p:childTnLst>
                          </p:cTn>
                        </p:par>
                        <p:par>
                          <p:cTn id="28" fill="hold">
                            <p:stCondLst>
                              <p:cond delay="1510"/>
                            </p:stCondLst>
                            <p:childTnLst>
                              <p:par>
                                <p:cTn id="29" presetID="1" presetClass="entr" presetSubtype="0" fill="hold" grpId="0" nodeType="after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par>
                          <p:cTn id="31" fill="hold">
                            <p:stCondLst>
                              <p:cond delay="1510"/>
                            </p:stCondLst>
                            <p:childTnLst>
                              <p:par>
                                <p:cTn id="32" presetID="1" presetClass="entr" presetSubtype="0" fill="hold" nodeType="afterEffect">
                                  <p:stCondLst>
                                    <p:cond delay="500"/>
                                  </p:stCondLst>
                                  <p:childTnLst>
                                    <p:set>
                                      <p:cBhvr>
                                        <p:cTn id="33" dur="1" fill="hold">
                                          <p:stCondLst>
                                            <p:cond delay="0"/>
                                          </p:stCondLst>
                                        </p:cTn>
                                        <p:tgtEl>
                                          <p:spTgt spid="27"/>
                                        </p:tgtEl>
                                        <p:attrNameLst>
                                          <p:attrName>style.visibility</p:attrName>
                                        </p:attrNameLst>
                                      </p:cBhvr>
                                      <p:to>
                                        <p:strVal val="visible"/>
                                      </p:to>
                                    </p:set>
                                  </p:childTnLst>
                                </p:cTn>
                              </p:par>
                            </p:childTnLst>
                          </p:cTn>
                        </p:par>
                        <p:par>
                          <p:cTn id="34" fill="hold">
                            <p:stCondLst>
                              <p:cond delay="2010"/>
                            </p:stCondLst>
                            <p:childTnLst>
                              <p:par>
                                <p:cTn id="35" presetID="1" presetClass="entr" presetSubtype="0" fill="hold" grpId="0" nodeType="after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childTnLst>
                          </p:cTn>
                        </p:par>
                        <p:par>
                          <p:cTn id="37" fill="hold">
                            <p:stCondLst>
                              <p:cond delay="2010"/>
                            </p:stCondLst>
                            <p:childTnLst>
                              <p:par>
                                <p:cTn id="38" presetID="1" presetClass="entr" presetSubtype="0" fill="hold" nodeType="afterEffect">
                                  <p:stCondLst>
                                    <p:cond delay="500"/>
                                  </p:stCondLst>
                                  <p:childTnLst>
                                    <p:set>
                                      <p:cBhvr>
                                        <p:cTn id="39" dur="1" fill="hold">
                                          <p:stCondLst>
                                            <p:cond delay="0"/>
                                          </p:stCondLst>
                                        </p:cTn>
                                        <p:tgtEl>
                                          <p:spTgt spid="30"/>
                                        </p:tgtEl>
                                        <p:attrNameLst>
                                          <p:attrName>style.visibility</p:attrName>
                                        </p:attrNameLst>
                                      </p:cBhvr>
                                      <p:to>
                                        <p:strVal val="visible"/>
                                      </p:to>
                                    </p:set>
                                  </p:childTnLst>
                                </p:cTn>
                              </p:par>
                            </p:childTnLst>
                          </p:cTn>
                        </p:par>
                        <p:par>
                          <p:cTn id="40" fill="hold">
                            <p:stCondLst>
                              <p:cond delay="2510"/>
                            </p:stCondLst>
                            <p:childTnLst>
                              <p:par>
                                <p:cTn id="41" presetID="1" presetClass="entr" presetSubtype="0" fill="hold" grpId="0" nodeType="after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par>
                          <p:cTn id="43" fill="hold">
                            <p:stCondLst>
                              <p:cond delay="2510"/>
                            </p:stCondLst>
                            <p:childTnLst>
                              <p:par>
                                <p:cTn id="44" presetID="1" presetClass="entr" presetSubtype="0" fill="hold" nodeType="afterEffect">
                                  <p:stCondLst>
                                    <p:cond delay="500"/>
                                  </p:stCondLst>
                                  <p:childTnLst>
                                    <p:set>
                                      <p:cBhvr>
                                        <p:cTn id="45" dur="1" fill="hold">
                                          <p:stCondLst>
                                            <p:cond delay="0"/>
                                          </p:stCondLst>
                                        </p:cTn>
                                        <p:tgtEl>
                                          <p:spTgt spid="29"/>
                                        </p:tgtEl>
                                        <p:attrNameLst>
                                          <p:attrName>style.visibility</p:attrName>
                                        </p:attrNameLst>
                                      </p:cBhvr>
                                      <p:to>
                                        <p:strVal val="visible"/>
                                      </p:to>
                                    </p:set>
                                  </p:childTnLst>
                                </p:cTn>
                              </p:par>
                            </p:childTnLst>
                          </p:cTn>
                        </p:par>
                        <p:par>
                          <p:cTn id="46" fill="hold">
                            <p:stCondLst>
                              <p:cond delay="3010"/>
                            </p:stCondLst>
                            <p:childTnLst>
                              <p:par>
                                <p:cTn id="47" presetID="1" presetClass="entr" presetSubtype="0" fill="hold" grpId="0" nodeType="afterEffect">
                                  <p:stCondLst>
                                    <p:cond delay="0"/>
                                  </p:stCondLst>
                                  <p:childTnLst>
                                    <p:set>
                                      <p:cBhvr>
                                        <p:cTn id="48" dur="1" fill="hold">
                                          <p:stCondLst>
                                            <p:cond delay="0"/>
                                          </p:stCondLst>
                                        </p:cTn>
                                        <p:tgtEl>
                                          <p:spTgt spid="13"/>
                                        </p:tgtEl>
                                        <p:attrNameLst>
                                          <p:attrName>style.visibility</p:attrName>
                                        </p:attrNameLst>
                                      </p:cBhvr>
                                      <p:to>
                                        <p:strVal val="visible"/>
                                      </p:to>
                                    </p:set>
                                  </p:childTnLst>
                                </p:cTn>
                              </p:par>
                            </p:childTnLst>
                          </p:cTn>
                        </p:par>
                        <p:par>
                          <p:cTn id="49" fill="hold">
                            <p:stCondLst>
                              <p:cond delay="3010"/>
                            </p:stCondLst>
                            <p:childTnLst>
                              <p:par>
                                <p:cTn id="50" presetID="1" presetClass="entr" presetSubtype="0" fill="hold" nodeType="afterEffect">
                                  <p:stCondLst>
                                    <p:cond delay="500"/>
                                  </p:stCondLst>
                                  <p:childTnLst>
                                    <p:set>
                                      <p:cBhvr>
                                        <p:cTn id="51" dur="1" fill="hold">
                                          <p:stCondLst>
                                            <p:cond delay="0"/>
                                          </p:stCondLst>
                                        </p:cTn>
                                        <p:tgtEl>
                                          <p:spTgt spid="28"/>
                                        </p:tgtEl>
                                        <p:attrNameLst>
                                          <p:attrName>style.visibility</p:attrName>
                                        </p:attrNameLst>
                                      </p:cBhvr>
                                      <p:to>
                                        <p:strVal val="visible"/>
                                      </p:to>
                                    </p:set>
                                  </p:childTnLst>
                                </p:cTn>
                              </p:par>
                            </p:childTnLst>
                          </p:cTn>
                        </p:par>
                        <p:par>
                          <p:cTn id="52" fill="hold">
                            <p:stCondLst>
                              <p:cond delay="3510"/>
                            </p:stCondLst>
                            <p:childTnLst>
                              <p:par>
                                <p:cTn id="53" presetID="1" presetClass="entr" presetSubtype="0" fill="hold" grpId="0" nodeType="after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par>
                          <p:cTn id="55" fill="hold">
                            <p:stCondLst>
                              <p:cond delay="3510"/>
                            </p:stCondLst>
                            <p:childTnLst>
                              <p:par>
                                <p:cTn id="56" presetID="1" presetClass="entr" presetSubtype="0" fill="hold" nodeType="afterEffect">
                                  <p:stCondLst>
                                    <p:cond delay="500"/>
                                  </p:stCondLst>
                                  <p:childTnLst>
                                    <p:set>
                                      <p:cBhvr>
                                        <p:cTn id="57" dur="1" fill="hold">
                                          <p:stCondLst>
                                            <p:cond delay="0"/>
                                          </p:stCondLst>
                                        </p:cTn>
                                        <p:tgtEl>
                                          <p:spTgt spid="26"/>
                                        </p:tgtEl>
                                        <p:attrNameLst>
                                          <p:attrName>style.visibility</p:attrName>
                                        </p:attrNameLst>
                                      </p:cBhvr>
                                      <p:to>
                                        <p:strVal val="visible"/>
                                      </p:to>
                                    </p:set>
                                  </p:childTnLst>
                                </p:cTn>
                              </p:par>
                            </p:childTnLst>
                          </p:cTn>
                        </p:par>
                        <p:par>
                          <p:cTn id="58" fill="hold">
                            <p:stCondLst>
                              <p:cond delay="4010"/>
                            </p:stCondLst>
                            <p:childTnLst>
                              <p:par>
                                <p:cTn id="59" presetID="1" presetClass="entr" presetSubtype="0" fill="hold" grpId="0" nodeType="afterEffect">
                                  <p:stCondLst>
                                    <p:cond delay="0"/>
                                  </p:stCondLst>
                                  <p:childTnLst>
                                    <p:set>
                                      <p:cBhvr>
                                        <p:cTn id="60" dur="1" fill="hold">
                                          <p:stCondLst>
                                            <p:cond delay="0"/>
                                          </p:stCondLst>
                                        </p:cTn>
                                        <p:tgtEl>
                                          <p:spTgt spid="9"/>
                                        </p:tgtEl>
                                        <p:attrNameLst>
                                          <p:attrName>style.visibility</p:attrName>
                                        </p:attrNameLst>
                                      </p:cBhvr>
                                      <p:to>
                                        <p:strVal val="visible"/>
                                      </p:to>
                                    </p:set>
                                  </p:childTnLst>
                                </p:cTn>
                              </p:par>
                            </p:childTnLst>
                          </p:cTn>
                        </p:par>
                        <p:par>
                          <p:cTn id="61" fill="hold">
                            <p:stCondLst>
                              <p:cond delay="4010"/>
                            </p:stCondLst>
                            <p:childTnLst>
                              <p:par>
                                <p:cTn id="62" presetID="1" presetClass="entr" presetSubtype="0" fill="hold" nodeType="afterEffect">
                                  <p:stCondLst>
                                    <p:cond delay="500"/>
                                  </p:stCondLst>
                                  <p:childTnLst>
                                    <p:set>
                                      <p:cBhvr>
                                        <p:cTn id="63" dur="1" fill="hold">
                                          <p:stCondLst>
                                            <p:cond delay="0"/>
                                          </p:stCondLst>
                                        </p:cTn>
                                        <p:tgtEl>
                                          <p:spTgt spid="24"/>
                                        </p:tgtEl>
                                        <p:attrNameLst>
                                          <p:attrName>style.visibility</p:attrName>
                                        </p:attrNameLst>
                                      </p:cBhvr>
                                      <p:to>
                                        <p:strVal val="visible"/>
                                      </p:to>
                                    </p:set>
                                  </p:childTnLst>
                                </p:cTn>
                              </p:par>
                            </p:childTnLst>
                          </p:cTn>
                        </p:par>
                        <p:par>
                          <p:cTn id="64" fill="hold">
                            <p:stCondLst>
                              <p:cond delay="4510"/>
                            </p:stCondLst>
                            <p:childTnLst>
                              <p:par>
                                <p:cTn id="65" presetID="1" presetClass="entr" presetSubtype="0" fill="hold" grpId="0" nodeType="afterEffect">
                                  <p:stCondLst>
                                    <p:cond delay="0"/>
                                  </p:stCondLst>
                                  <p:childTnLst>
                                    <p:set>
                                      <p:cBhvr>
                                        <p:cTn id="66" dur="1" fill="hold">
                                          <p:stCondLst>
                                            <p:cond delay="0"/>
                                          </p:stCondLst>
                                        </p:cTn>
                                        <p:tgtEl>
                                          <p:spTgt spid="6"/>
                                        </p:tgtEl>
                                        <p:attrNameLst>
                                          <p:attrName>style.visibility</p:attrName>
                                        </p:attrNameLst>
                                      </p:cBhvr>
                                      <p:to>
                                        <p:strVal val="visible"/>
                                      </p:to>
                                    </p:set>
                                  </p:childTnLst>
                                </p:cTn>
                              </p:par>
                            </p:childTnLst>
                          </p:cTn>
                        </p:par>
                        <p:par>
                          <p:cTn id="67" fill="hold">
                            <p:stCondLst>
                              <p:cond delay="4510"/>
                            </p:stCondLst>
                            <p:childTnLst>
                              <p:par>
                                <p:cTn id="68" presetID="1" presetClass="entr" presetSubtype="0" fill="hold" nodeType="afterEffect">
                                  <p:stCondLst>
                                    <p:cond delay="500"/>
                                  </p:stCondLst>
                                  <p:childTnLst>
                                    <p:set>
                                      <p:cBhvr>
                                        <p:cTn id="69" dur="1" fill="hold">
                                          <p:stCondLst>
                                            <p:cond delay="0"/>
                                          </p:stCondLst>
                                        </p:cTn>
                                        <p:tgtEl>
                                          <p:spTgt spid="21"/>
                                        </p:tgtEl>
                                        <p:attrNameLst>
                                          <p:attrName>style.visibility</p:attrName>
                                        </p:attrNameLst>
                                      </p:cBhvr>
                                      <p:to>
                                        <p:strVal val="visible"/>
                                      </p:to>
                                    </p:set>
                                  </p:childTnLst>
                                </p:cTn>
                              </p:par>
                            </p:childTnLst>
                          </p:cTn>
                        </p:par>
                        <p:par>
                          <p:cTn id="70" fill="hold">
                            <p:stCondLst>
                              <p:cond delay="5010"/>
                            </p:stCondLst>
                            <p:childTnLst>
                              <p:par>
                                <p:cTn id="71" presetID="1" presetClass="entr" presetSubtype="0" fill="hold" grpId="0" nodeType="afterEffect">
                                  <p:stCondLst>
                                    <p:cond delay="0"/>
                                  </p:stCondLst>
                                  <p:childTnLst>
                                    <p:set>
                                      <p:cBhvr>
                                        <p:cTn id="7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5" grpId="0"/>
      <p:bldP spid="6" grpId="0"/>
      <p:bldP spid="7" grpId="0"/>
      <p:bldP spid="8" grpId="0"/>
      <p:bldP spid="9" grpId="0"/>
      <p:bldP spid="10" grpId="0"/>
      <p:bldP spid="11" grpId="0"/>
      <p:bldP spid="12" grpId="0"/>
      <p:bldP spid="1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1A76735E-8B40-9F4B-A7A4-8DD8BF481B19}"/>
              </a:ext>
            </a:extLst>
          </p:cNvPr>
          <p:cNvPicPr>
            <a:picLocks noChangeAspect="1"/>
          </p:cNvPicPr>
          <p:nvPr/>
        </p:nvPicPr>
        <p:blipFill rotWithShape="1">
          <a:blip r:embed="rId3">
            <a:extLst>
              <a:ext uri="{28A0092B-C50C-407E-A947-70E740481C1C}">
                <a14:useLocalDpi xmlns:a14="http://schemas.microsoft.com/office/drawing/2010/main" val="0"/>
              </a:ext>
            </a:extLst>
          </a:blip>
          <a:srcRect l="13939" t="8631" r="34257" b="3051"/>
          <a:stretch/>
        </p:blipFill>
        <p:spPr>
          <a:xfrm>
            <a:off x="8110538" y="1485076"/>
            <a:ext cx="4091546" cy="4067998"/>
          </a:xfrm>
          <a:prstGeom prst="rect">
            <a:avLst/>
          </a:prstGeom>
        </p:spPr>
      </p:pic>
      <p:sp>
        <p:nvSpPr>
          <p:cNvPr id="5" name="Rectangle 4">
            <a:extLst>
              <a:ext uri="{FF2B5EF4-FFF2-40B4-BE49-F238E27FC236}">
                <a16:creationId xmlns:a16="http://schemas.microsoft.com/office/drawing/2014/main" id="{65ACCD60-28B3-25F2-45F7-4E13E4EC3820}"/>
              </a:ext>
            </a:extLst>
          </p:cNvPr>
          <p:cNvSpPr/>
          <p:nvPr/>
        </p:nvSpPr>
        <p:spPr>
          <a:xfrm>
            <a:off x="8117957" y="3200401"/>
            <a:ext cx="4091546" cy="2352674"/>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6" name="Picture 5">
            <a:extLst>
              <a:ext uri="{FF2B5EF4-FFF2-40B4-BE49-F238E27FC236}">
                <a16:creationId xmlns:a16="http://schemas.microsoft.com/office/drawing/2014/main" id="{96396AAE-F309-9143-B0FB-27D369A7E64F}"/>
              </a:ext>
            </a:extLst>
          </p:cNvPr>
          <p:cNvPicPr>
            <a:picLocks/>
          </p:cNvPicPr>
          <p:nvPr/>
        </p:nvPicPr>
        <p:blipFill rotWithShape="1">
          <a:blip r:embed="rId4">
            <a:extLst>
              <a:ext uri="{28A0092B-C50C-407E-A947-70E740481C1C}">
                <a14:useLocalDpi xmlns:a14="http://schemas.microsoft.com/office/drawing/2010/main" val="0"/>
              </a:ext>
            </a:extLst>
          </a:blip>
          <a:srcRect l="32729" t="24272" r="24795"/>
          <a:stretch/>
        </p:blipFill>
        <p:spPr>
          <a:xfrm>
            <a:off x="0" y="1485075"/>
            <a:ext cx="4064400" cy="4067999"/>
          </a:xfrm>
          <a:prstGeom prst="rect">
            <a:avLst/>
          </a:prstGeom>
        </p:spPr>
      </p:pic>
      <p:sp>
        <p:nvSpPr>
          <p:cNvPr id="4" name="Rectangle 3">
            <a:extLst>
              <a:ext uri="{FF2B5EF4-FFF2-40B4-BE49-F238E27FC236}">
                <a16:creationId xmlns:a16="http://schemas.microsoft.com/office/drawing/2014/main" id="{74C8F61B-D7B3-354B-B003-770198E7E764}"/>
              </a:ext>
            </a:extLst>
          </p:cNvPr>
          <p:cNvSpPr/>
          <p:nvPr/>
        </p:nvSpPr>
        <p:spPr>
          <a:xfrm>
            <a:off x="10843" y="3200401"/>
            <a:ext cx="4053557" cy="2352674"/>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9" name="Rectangle 8">
            <a:extLst>
              <a:ext uri="{FF2B5EF4-FFF2-40B4-BE49-F238E27FC236}">
                <a16:creationId xmlns:a16="http://schemas.microsoft.com/office/drawing/2014/main" id="{52F4F871-68E8-184D-96EB-002AA6C69487}"/>
              </a:ext>
            </a:extLst>
          </p:cNvPr>
          <p:cNvSpPr/>
          <p:nvPr/>
        </p:nvSpPr>
        <p:spPr>
          <a:xfrm>
            <a:off x="4064400" y="1485900"/>
            <a:ext cx="4046138" cy="406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panose="020B0504010101010104" pitchFamily="34" charset="77"/>
              <a:ea typeface="+mn-ea"/>
              <a:cs typeface="+mn-cs"/>
            </a:endParaRPr>
          </a:p>
        </p:txBody>
      </p:sp>
      <p:sp>
        <p:nvSpPr>
          <p:cNvPr id="2" name="Text Placeholder 1">
            <a:extLst>
              <a:ext uri="{FF2B5EF4-FFF2-40B4-BE49-F238E27FC236}">
                <a16:creationId xmlns:a16="http://schemas.microsoft.com/office/drawing/2014/main" id="{B859C934-0763-394A-9C63-B023A287C8BE}"/>
              </a:ext>
            </a:extLst>
          </p:cNvPr>
          <p:cNvSpPr>
            <a:spLocks noGrp="1"/>
          </p:cNvSpPr>
          <p:nvPr>
            <p:ph type="body" sz="quarter" idx="14"/>
          </p:nvPr>
        </p:nvSpPr>
        <p:spPr/>
        <p:txBody>
          <a:bodyPr/>
          <a:lstStyle/>
          <a:p>
            <a:r>
              <a:rPr lang="en-GB" sz="3600">
                <a:solidFill>
                  <a:schemeClr val="accent1">
                    <a:lumMod val="50000"/>
                  </a:schemeClr>
                </a:solidFill>
              </a:rPr>
              <a:t>Renewable energy</a:t>
            </a:r>
          </a:p>
        </p:txBody>
      </p:sp>
      <p:sp>
        <p:nvSpPr>
          <p:cNvPr id="114" name="TextBox 113">
            <a:extLst>
              <a:ext uri="{FF2B5EF4-FFF2-40B4-BE49-F238E27FC236}">
                <a16:creationId xmlns:a16="http://schemas.microsoft.com/office/drawing/2014/main" id="{1B292857-9B5A-9043-9E81-4297BAC4FF21}"/>
              </a:ext>
            </a:extLst>
          </p:cNvPr>
          <p:cNvSpPr txBox="1"/>
          <p:nvPr/>
        </p:nvSpPr>
        <p:spPr>
          <a:xfrm>
            <a:off x="10843" y="3925356"/>
            <a:ext cx="4009153" cy="1623521"/>
          </a:xfrm>
          <a:prstGeom prst="rect">
            <a:avLst/>
          </a:prstGeom>
          <a:noFill/>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lang="en-GB" sz="8800">
                <a:solidFill>
                  <a:srgbClr val="FFFFFF"/>
                </a:solidFill>
                <a:latin typeface="Halvar Eng Md"/>
              </a:rPr>
              <a:t>64</a:t>
            </a:r>
            <a:r>
              <a:rPr kumimoji="0" lang="en-GB" sz="8800" b="0" i="0" u="none" strike="noStrike" kern="1200" cap="none" spc="0" normalizeH="0" baseline="0" noProof="0">
                <a:ln>
                  <a:noFill/>
                </a:ln>
                <a:solidFill>
                  <a:srgbClr val="FFFFFF"/>
                </a:solidFill>
                <a:effectLst/>
                <a:uLnTx/>
                <a:uFillTx/>
                <a:latin typeface="Halvar Eng Md"/>
              </a:rPr>
              <a:t>%</a:t>
            </a:r>
          </a:p>
          <a:p>
            <a:pPr marL="0" marR="0" lvl="0" indent="0" algn="ctr" defTabSz="914400" rtl="0" eaLnBrk="1" fontAlgn="auto" latinLnBrk="0" hangingPunct="1">
              <a:lnSpc>
                <a:spcPct val="80000"/>
              </a:lnSpc>
              <a:spcBef>
                <a:spcPts val="0"/>
              </a:spcBef>
              <a:spcAft>
                <a:spcPts val="0"/>
              </a:spcAft>
              <a:buClrTx/>
              <a:buSzTx/>
              <a:buFontTx/>
              <a:buNone/>
              <a:tabLst/>
              <a:defRPr/>
            </a:pPr>
            <a:r>
              <a:rPr lang="en-GB">
                <a:solidFill>
                  <a:srgbClr val="FFFFFF"/>
                </a:solidFill>
                <a:latin typeface="Unica 77 LL" panose="020B0504010101010104" pitchFamily="34" charset="77"/>
              </a:rPr>
              <a:t>E</a:t>
            </a:r>
            <a:r>
              <a:rPr kumimoji="0" lang="en-GB" sz="1800" b="0" i="0" u="none" strike="noStrike" kern="1200" cap="none" spc="0" normalizeH="0" baseline="0" noProof="0" err="1">
                <a:ln>
                  <a:noFill/>
                </a:ln>
                <a:solidFill>
                  <a:srgbClr val="FFFFFF"/>
                </a:solidFill>
                <a:effectLst/>
                <a:uLnTx/>
                <a:uFillTx/>
                <a:latin typeface="Unica 77 LL" panose="020B0504010101010104" pitchFamily="34" charset="77"/>
                <a:ea typeface="+mn-ea"/>
                <a:cs typeface="+mn-cs"/>
              </a:rPr>
              <a:t>lectricity</a:t>
            </a:r>
            <a:r>
              <a:rPr kumimoji="0" lang="en-GB"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 consumption covered</a:t>
            </a:r>
          </a:p>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by wind and</a:t>
            </a:r>
            <a:r>
              <a:rPr kumimoji="0" lang="en-GB" sz="1800" b="0" i="0" u="none" strike="noStrike" kern="1200" cap="none" spc="0" normalizeH="0" noProof="0">
                <a:ln>
                  <a:noFill/>
                </a:ln>
                <a:solidFill>
                  <a:srgbClr val="FFFFFF"/>
                </a:solidFill>
                <a:effectLst/>
                <a:uLnTx/>
                <a:uFillTx/>
                <a:latin typeface="Unica 77 LL" panose="020B0504010101010104" pitchFamily="34" charset="77"/>
                <a:ea typeface="+mn-ea"/>
                <a:cs typeface="+mn-cs"/>
              </a:rPr>
              <a:t> solar</a:t>
            </a:r>
            <a:r>
              <a:rPr kumimoji="0" lang="en-GB"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 in 2024</a:t>
            </a:r>
          </a:p>
        </p:txBody>
      </p:sp>
      <p:sp>
        <p:nvSpPr>
          <p:cNvPr id="117" name="TextBox 116">
            <a:extLst>
              <a:ext uri="{FF2B5EF4-FFF2-40B4-BE49-F238E27FC236}">
                <a16:creationId xmlns:a16="http://schemas.microsoft.com/office/drawing/2014/main" id="{5D7B9066-6A8E-3949-BDA6-238A39360087}"/>
              </a:ext>
            </a:extLst>
          </p:cNvPr>
          <p:cNvSpPr txBox="1"/>
          <p:nvPr/>
        </p:nvSpPr>
        <p:spPr>
          <a:xfrm>
            <a:off x="8098711" y="3925356"/>
            <a:ext cx="4103373" cy="1623521"/>
          </a:xfrm>
          <a:prstGeom prst="rect">
            <a:avLst/>
          </a:prstGeom>
          <a:noFill/>
          <a:effectLst/>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8800" b="0" i="0" u="none" strike="noStrike" kern="1200" cap="none" spc="0" normalizeH="0" baseline="0" noProof="0">
                <a:ln>
                  <a:noFill/>
                </a:ln>
                <a:solidFill>
                  <a:srgbClr val="FFFFFF"/>
                </a:solidFill>
                <a:effectLst/>
                <a:uLnTx/>
                <a:uFillTx/>
                <a:latin typeface="Halvar Eng Md"/>
              </a:rPr>
              <a:t>11 GW</a:t>
            </a:r>
          </a:p>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Wind and solar capacity installed</a:t>
            </a:r>
          </a:p>
          <a:p>
            <a:pPr marL="0" marR="0" lvl="0" indent="0" algn="ctr" defTabSz="914400" rtl="0" eaLnBrk="1" fontAlgn="auto" latinLnBrk="0" hangingPunct="1">
              <a:lnSpc>
                <a:spcPct val="8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p:txBody>
      </p:sp>
      <p:pic>
        <p:nvPicPr>
          <p:cNvPr id="3" name="Graphic 2">
            <a:extLst>
              <a:ext uri="{FF2B5EF4-FFF2-40B4-BE49-F238E27FC236}">
                <a16:creationId xmlns:a16="http://schemas.microsoft.com/office/drawing/2014/main" id="{EACB2F0B-2B7F-9FF5-21BB-DB323361EAC7}"/>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5016000" y="2439900"/>
            <a:ext cx="2160000" cy="2160000"/>
          </a:xfrm>
          <a:prstGeom prst="rect">
            <a:avLst/>
          </a:prstGeom>
        </p:spPr>
      </p:pic>
    </p:spTree>
    <p:extLst>
      <p:ext uri="{BB962C8B-B14F-4D97-AF65-F5344CB8AC3E}">
        <p14:creationId xmlns:p14="http://schemas.microsoft.com/office/powerpoint/2010/main" val="254830668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14"/>
                                        </p:tgtEl>
                                        <p:attrNameLst>
                                          <p:attrName>style.visibility</p:attrName>
                                        </p:attrNameLst>
                                      </p:cBhvr>
                                      <p:to>
                                        <p:strVal val="visible"/>
                                      </p:to>
                                    </p:set>
                                    <p:animEffect transition="in" filter="wipe(up)">
                                      <p:cBhvr>
                                        <p:cTn id="11" dur="500"/>
                                        <p:tgtEl>
                                          <p:spTgt spid="114"/>
                                        </p:tgtEl>
                                      </p:cBhvr>
                                    </p:animEffect>
                                  </p:childTnLst>
                                </p:cTn>
                              </p:par>
                            </p:childTnLst>
                          </p:cTn>
                        </p:par>
                        <p:par>
                          <p:cTn id="12" fill="hold">
                            <p:stCondLst>
                              <p:cond delay="1000"/>
                            </p:stCondLst>
                            <p:childTnLst>
                              <p:par>
                                <p:cTn id="13" presetID="22" presetClass="entr" presetSubtype="1" fill="hold" grpId="0" nodeType="afterEffect">
                                  <p:stCondLst>
                                    <p:cond delay="0"/>
                                  </p:stCondLst>
                                  <p:childTnLst>
                                    <p:set>
                                      <p:cBhvr>
                                        <p:cTn id="14" dur="1" fill="hold">
                                          <p:stCondLst>
                                            <p:cond delay="0"/>
                                          </p:stCondLst>
                                        </p:cTn>
                                        <p:tgtEl>
                                          <p:spTgt spid="117"/>
                                        </p:tgtEl>
                                        <p:attrNameLst>
                                          <p:attrName>style.visibility</p:attrName>
                                        </p:attrNameLst>
                                      </p:cBhvr>
                                      <p:to>
                                        <p:strVal val="visible"/>
                                      </p:to>
                                    </p:set>
                                    <p:animEffect transition="in" filter="wipe(up)">
                                      <p:cBhvr>
                                        <p:cTn id="15" dur="500"/>
                                        <p:tgtEl>
                                          <p:spTgt spid="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4" grpId="0"/>
      <p:bldP spid="117"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1A76735E-8B40-9F4B-A7A4-8DD8BF481B19}"/>
              </a:ext>
            </a:extLst>
          </p:cNvPr>
          <p:cNvPicPr>
            <a:picLocks noChangeAspect="1"/>
          </p:cNvPicPr>
          <p:nvPr/>
        </p:nvPicPr>
        <p:blipFill rotWithShape="1">
          <a:blip r:embed="rId3">
            <a:extLst>
              <a:ext uri="{28A0092B-C50C-407E-A947-70E740481C1C}">
                <a14:useLocalDpi xmlns:a14="http://schemas.microsoft.com/office/drawing/2010/main" val="0"/>
              </a:ext>
            </a:extLst>
          </a:blip>
          <a:srcRect l="15483" t="18900" r="30138" b="1"/>
          <a:stretch/>
        </p:blipFill>
        <p:spPr>
          <a:xfrm>
            <a:off x="8110538" y="1485076"/>
            <a:ext cx="4091546" cy="4067998"/>
          </a:xfrm>
          <a:prstGeom prst="rect">
            <a:avLst/>
          </a:prstGeom>
        </p:spPr>
      </p:pic>
      <p:sp>
        <p:nvSpPr>
          <p:cNvPr id="5" name="Rectangle 4">
            <a:extLst>
              <a:ext uri="{FF2B5EF4-FFF2-40B4-BE49-F238E27FC236}">
                <a16:creationId xmlns:a16="http://schemas.microsoft.com/office/drawing/2014/main" id="{09CD74C0-2ED5-93FB-623A-D9B8F41569A5}"/>
              </a:ext>
            </a:extLst>
          </p:cNvPr>
          <p:cNvSpPr/>
          <p:nvPr/>
        </p:nvSpPr>
        <p:spPr>
          <a:xfrm>
            <a:off x="8117957" y="3180523"/>
            <a:ext cx="4091546" cy="2352674"/>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6" name="Picture 5">
            <a:extLst>
              <a:ext uri="{FF2B5EF4-FFF2-40B4-BE49-F238E27FC236}">
                <a16:creationId xmlns:a16="http://schemas.microsoft.com/office/drawing/2014/main" id="{96396AAE-F309-9143-B0FB-27D369A7E64F}"/>
              </a:ext>
            </a:extLst>
          </p:cNvPr>
          <p:cNvPicPr>
            <a:picLocks/>
          </p:cNvPicPr>
          <p:nvPr/>
        </p:nvPicPr>
        <p:blipFill rotWithShape="1">
          <a:blip r:embed="rId4">
            <a:extLst>
              <a:ext uri="{28A0092B-C50C-407E-A947-70E740481C1C}">
                <a14:useLocalDpi xmlns:a14="http://schemas.microsoft.com/office/drawing/2010/main" val="0"/>
              </a:ext>
            </a:extLst>
          </a:blip>
          <a:srcRect l="16713" t="17308" r="23806" b="3166"/>
          <a:stretch/>
        </p:blipFill>
        <p:spPr>
          <a:xfrm>
            <a:off x="0" y="1485075"/>
            <a:ext cx="4064400" cy="4067999"/>
          </a:xfrm>
          <a:prstGeom prst="rect">
            <a:avLst/>
          </a:prstGeom>
        </p:spPr>
      </p:pic>
      <p:sp>
        <p:nvSpPr>
          <p:cNvPr id="4" name="Rectangle 3">
            <a:extLst>
              <a:ext uri="{FF2B5EF4-FFF2-40B4-BE49-F238E27FC236}">
                <a16:creationId xmlns:a16="http://schemas.microsoft.com/office/drawing/2014/main" id="{C8E10E4E-72E9-F9A6-2C1D-94AAE3B11492}"/>
              </a:ext>
            </a:extLst>
          </p:cNvPr>
          <p:cNvSpPr/>
          <p:nvPr/>
        </p:nvSpPr>
        <p:spPr>
          <a:xfrm>
            <a:off x="10843" y="3200401"/>
            <a:ext cx="4053557" cy="2352674"/>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9" name="Rectangle 8">
            <a:extLst>
              <a:ext uri="{FF2B5EF4-FFF2-40B4-BE49-F238E27FC236}">
                <a16:creationId xmlns:a16="http://schemas.microsoft.com/office/drawing/2014/main" id="{52F4F871-68E8-184D-96EB-002AA6C69487}"/>
              </a:ext>
            </a:extLst>
          </p:cNvPr>
          <p:cNvSpPr/>
          <p:nvPr/>
        </p:nvSpPr>
        <p:spPr>
          <a:xfrm>
            <a:off x="4064400" y="1485900"/>
            <a:ext cx="4046138" cy="406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panose="020B0504010101010104" pitchFamily="34" charset="77"/>
              <a:ea typeface="+mn-ea"/>
              <a:cs typeface="+mn-cs"/>
            </a:endParaRPr>
          </a:p>
        </p:txBody>
      </p:sp>
      <p:sp>
        <p:nvSpPr>
          <p:cNvPr id="2" name="Text Placeholder 1">
            <a:extLst>
              <a:ext uri="{FF2B5EF4-FFF2-40B4-BE49-F238E27FC236}">
                <a16:creationId xmlns:a16="http://schemas.microsoft.com/office/drawing/2014/main" id="{B859C934-0763-394A-9C63-B023A287C8BE}"/>
              </a:ext>
            </a:extLst>
          </p:cNvPr>
          <p:cNvSpPr>
            <a:spLocks noGrp="1"/>
          </p:cNvSpPr>
          <p:nvPr>
            <p:ph type="body" sz="quarter" idx="14"/>
          </p:nvPr>
        </p:nvSpPr>
        <p:spPr/>
        <p:txBody>
          <a:bodyPr/>
          <a:lstStyle/>
          <a:p>
            <a:r>
              <a:rPr lang="en-GB" sz="3600">
                <a:solidFill>
                  <a:schemeClr val="accent1">
                    <a:lumMod val="50000"/>
                  </a:schemeClr>
                </a:solidFill>
              </a:rPr>
              <a:t>Energy efficiency</a:t>
            </a:r>
          </a:p>
        </p:txBody>
      </p:sp>
      <p:sp>
        <p:nvSpPr>
          <p:cNvPr id="114" name="TextBox 113">
            <a:extLst>
              <a:ext uri="{FF2B5EF4-FFF2-40B4-BE49-F238E27FC236}">
                <a16:creationId xmlns:a16="http://schemas.microsoft.com/office/drawing/2014/main" id="{1B292857-9B5A-9043-9E81-4297BAC4FF21}"/>
              </a:ext>
            </a:extLst>
          </p:cNvPr>
          <p:cNvSpPr txBox="1"/>
          <p:nvPr/>
        </p:nvSpPr>
        <p:spPr>
          <a:xfrm>
            <a:off x="10843" y="3925356"/>
            <a:ext cx="4009153" cy="1624419"/>
          </a:xfrm>
          <a:prstGeom prst="rect">
            <a:avLst/>
          </a:prstGeom>
          <a:noFill/>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8800" b="0" i="0" u="none" strike="noStrike" kern="1200" cap="none" spc="0" normalizeH="0" baseline="0" noProof="0">
                <a:ln>
                  <a:noFill/>
                </a:ln>
                <a:solidFill>
                  <a:srgbClr val="FFFFFF"/>
                </a:solidFill>
                <a:effectLst/>
                <a:uLnTx/>
                <a:uFillTx/>
                <a:latin typeface="Halvar Eng Md" panose="00000606000000000000"/>
              </a:rPr>
              <a:t>50%</a:t>
            </a:r>
          </a:p>
          <a:p>
            <a:pPr marL="0" marR="0" lvl="0" indent="0" algn="ctr" defTabSz="914400" rtl="0" eaLnBrk="1" fontAlgn="auto" latinLnBrk="0" hangingPunct="1">
              <a:lnSpc>
                <a:spcPct val="80000"/>
              </a:lnSpc>
              <a:spcBef>
                <a:spcPts val="0"/>
              </a:spcBef>
              <a:spcAft>
                <a:spcPts val="0"/>
              </a:spcAft>
              <a:buClrTx/>
              <a:buSzTx/>
              <a:buFontTx/>
              <a:buNone/>
              <a:tabLst/>
              <a:defRPr/>
            </a:pPr>
            <a:r>
              <a:rPr lang="en-GB">
                <a:solidFill>
                  <a:srgbClr val="FFFFFF"/>
                </a:solidFill>
                <a:latin typeface="Unica 77 LL" panose="020B0504010101010104" pitchFamily="34" charset="77"/>
              </a:rPr>
              <a:t>A</a:t>
            </a:r>
            <a:r>
              <a:rPr kumimoji="0" lang="en-GB" sz="1800" b="0" i="0" u="none" strike="noStrike" kern="1200" cap="none" spc="0" normalizeH="0" baseline="0" noProof="0" err="1">
                <a:ln>
                  <a:noFill/>
                </a:ln>
                <a:solidFill>
                  <a:srgbClr val="FFFFFF"/>
                </a:solidFill>
                <a:effectLst/>
                <a:uLnTx/>
                <a:uFillTx/>
                <a:latin typeface="Unica 77 LL" panose="020B0504010101010104" pitchFamily="34" charset="77"/>
                <a:ea typeface="+mn-ea"/>
                <a:cs typeface="+mn-cs"/>
              </a:rPr>
              <a:t>verage</a:t>
            </a:r>
            <a:r>
              <a:rPr kumimoji="0" lang="en-GB"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 reductions in industrial energy intensity since 1990</a:t>
            </a:r>
          </a:p>
        </p:txBody>
      </p:sp>
      <p:sp>
        <p:nvSpPr>
          <p:cNvPr id="117" name="TextBox 116">
            <a:extLst>
              <a:ext uri="{FF2B5EF4-FFF2-40B4-BE49-F238E27FC236}">
                <a16:creationId xmlns:a16="http://schemas.microsoft.com/office/drawing/2014/main" id="{5D7B9066-6A8E-3949-BDA6-238A39360087}"/>
              </a:ext>
            </a:extLst>
          </p:cNvPr>
          <p:cNvSpPr txBox="1"/>
          <p:nvPr/>
        </p:nvSpPr>
        <p:spPr>
          <a:xfrm>
            <a:off x="8023295" y="3883761"/>
            <a:ext cx="4222122" cy="1668149"/>
          </a:xfrm>
          <a:prstGeom prst="rect">
            <a:avLst/>
          </a:prstGeom>
          <a:noFill/>
          <a:effectLst/>
        </p:spPr>
        <p:txBody>
          <a:bodyPr wrap="square" lIns="91440" tIns="45720" rIns="91440" bIns="4572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lang="en-GB" sz="8800">
                <a:solidFill>
                  <a:srgbClr val="FFFFFF"/>
                </a:solidFill>
                <a:latin typeface="Halvar Eng Md" panose="00000606000000000000"/>
              </a:rPr>
              <a:t>-18</a:t>
            </a:r>
            <a:r>
              <a:rPr kumimoji="0" lang="en-GB" sz="8800" b="0" i="0" u="none" strike="noStrike" kern="1200" cap="none" spc="0" normalizeH="0" baseline="0" noProof="0">
                <a:ln>
                  <a:noFill/>
                </a:ln>
                <a:solidFill>
                  <a:srgbClr val="FFFFFF"/>
                </a:solidFill>
                <a:effectLst/>
                <a:uLnTx/>
                <a:uFillTx/>
                <a:latin typeface="Halvar Eng Md" panose="00000606000000000000"/>
              </a:rPr>
              <a:t>%</a:t>
            </a:r>
          </a:p>
          <a:p>
            <a:pPr lvl="0" algn="ctr">
              <a:defRPr/>
            </a:pPr>
            <a:r>
              <a:rPr lang="en-US" sz="1600">
                <a:solidFill>
                  <a:srgbClr val="FFFFFF"/>
                </a:solidFill>
              </a:rPr>
              <a:t>Reduction in energy consumption by</a:t>
            </a:r>
          </a:p>
          <a:p>
            <a:pPr lvl="0" algn="ctr">
              <a:defRPr/>
            </a:pPr>
            <a:r>
              <a:rPr lang="en-US" sz="1600">
                <a:solidFill>
                  <a:srgbClr val="FFFFFF"/>
                </a:solidFill>
              </a:rPr>
              <a:t>Danish state institutions from 2006 to 2022</a:t>
            </a:r>
            <a:endParaRPr kumimoji="0" lang="en-GB" sz="1600" b="0" i="0" u="none" strike="noStrike" kern="1200" cap="none" spc="0" normalizeH="0" baseline="0" noProof="0">
              <a:ln>
                <a:noFill/>
              </a:ln>
              <a:solidFill>
                <a:srgbClr val="FFFFFF"/>
              </a:solidFill>
              <a:effectLst/>
              <a:uLnTx/>
              <a:uFillTx/>
              <a:latin typeface="Unica 77 LL" panose="020B0504010101010104" pitchFamily="34" charset="77"/>
            </a:endParaRPr>
          </a:p>
        </p:txBody>
      </p:sp>
      <p:pic>
        <p:nvPicPr>
          <p:cNvPr id="3" name="Graphic 2">
            <a:extLst>
              <a:ext uri="{FF2B5EF4-FFF2-40B4-BE49-F238E27FC236}">
                <a16:creationId xmlns:a16="http://schemas.microsoft.com/office/drawing/2014/main" id="{EACB2F0B-2B7F-9FF5-21BB-DB323361EAC7}"/>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5016000" y="2439900"/>
            <a:ext cx="2160000" cy="2160000"/>
          </a:xfrm>
          <a:prstGeom prst="rect">
            <a:avLst/>
          </a:prstGeom>
        </p:spPr>
      </p:pic>
    </p:spTree>
    <p:extLst>
      <p:ext uri="{BB962C8B-B14F-4D97-AF65-F5344CB8AC3E}">
        <p14:creationId xmlns:p14="http://schemas.microsoft.com/office/powerpoint/2010/main" val="8776006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14"/>
                                        </p:tgtEl>
                                        <p:attrNameLst>
                                          <p:attrName>style.visibility</p:attrName>
                                        </p:attrNameLst>
                                      </p:cBhvr>
                                      <p:to>
                                        <p:strVal val="visible"/>
                                      </p:to>
                                    </p:set>
                                    <p:animEffect transition="in" filter="wipe(up)">
                                      <p:cBhvr>
                                        <p:cTn id="11" dur="500"/>
                                        <p:tgtEl>
                                          <p:spTgt spid="114"/>
                                        </p:tgtEl>
                                      </p:cBhvr>
                                    </p:animEffect>
                                  </p:childTnLst>
                                </p:cTn>
                              </p:par>
                            </p:childTnLst>
                          </p:cTn>
                        </p:par>
                        <p:par>
                          <p:cTn id="12" fill="hold">
                            <p:stCondLst>
                              <p:cond delay="1000"/>
                            </p:stCondLst>
                            <p:childTnLst>
                              <p:par>
                                <p:cTn id="13" presetID="22" presetClass="entr" presetSubtype="1" fill="hold" grpId="0" nodeType="afterEffect">
                                  <p:stCondLst>
                                    <p:cond delay="0"/>
                                  </p:stCondLst>
                                  <p:childTnLst>
                                    <p:set>
                                      <p:cBhvr>
                                        <p:cTn id="14" dur="1" fill="hold">
                                          <p:stCondLst>
                                            <p:cond delay="0"/>
                                          </p:stCondLst>
                                        </p:cTn>
                                        <p:tgtEl>
                                          <p:spTgt spid="117"/>
                                        </p:tgtEl>
                                        <p:attrNameLst>
                                          <p:attrName>style.visibility</p:attrName>
                                        </p:attrNameLst>
                                      </p:cBhvr>
                                      <p:to>
                                        <p:strVal val="visible"/>
                                      </p:to>
                                    </p:set>
                                    <p:animEffect transition="in" filter="wipe(up)">
                                      <p:cBhvr>
                                        <p:cTn id="15" dur="500"/>
                                        <p:tgtEl>
                                          <p:spTgt spid="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4" grpId="0"/>
      <p:bldP spid="117"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1A76735E-8B40-9F4B-A7A4-8DD8BF481B19}"/>
              </a:ext>
            </a:extLst>
          </p:cNvPr>
          <p:cNvPicPr>
            <a:picLocks noChangeAspect="1"/>
          </p:cNvPicPr>
          <p:nvPr/>
        </p:nvPicPr>
        <p:blipFill rotWithShape="1">
          <a:blip r:embed="rId3">
            <a:extLst>
              <a:ext uri="{28A0092B-C50C-407E-A947-70E740481C1C}">
                <a14:useLocalDpi xmlns:a14="http://schemas.microsoft.com/office/drawing/2010/main" val="0"/>
              </a:ext>
            </a:extLst>
          </a:blip>
          <a:srcRect l="285" t="17393" r="1508" b="17393"/>
          <a:stretch/>
        </p:blipFill>
        <p:spPr>
          <a:xfrm>
            <a:off x="8110538" y="1485077"/>
            <a:ext cx="4091546" cy="4067998"/>
          </a:xfrm>
          <a:prstGeom prst="rect">
            <a:avLst/>
          </a:prstGeom>
        </p:spPr>
      </p:pic>
      <p:sp>
        <p:nvSpPr>
          <p:cNvPr id="5" name="Rectangle 4">
            <a:extLst>
              <a:ext uri="{FF2B5EF4-FFF2-40B4-BE49-F238E27FC236}">
                <a16:creationId xmlns:a16="http://schemas.microsoft.com/office/drawing/2014/main" id="{3138257D-92C2-FF57-D7F9-2DA719A9DDA2}"/>
              </a:ext>
            </a:extLst>
          </p:cNvPr>
          <p:cNvSpPr/>
          <p:nvPr/>
        </p:nvSpPr>
        <p:spPr>
          <a:xfrm>
            <a:off x="8117957" y="3200401"/>
            <a:ext cx="4091546" cy="2352674"/>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6" name="Picture 5">
            <a:extLst>
              <a:ext uri="{FF2B5EF4-FFF2-40B4-BE49-F238E27FC236}">
                <a16:creationId xmlns:a16="http://schemas.microsoft.com/office/drawing/2014/main" id="{96396AAE-F309-9143-B0FB-27D369A7E64F}"/>
              </a:ext>
            </a:extLst>
          </p:cNvPr>
          <p:cNvPicPr>
            <a:picLocks/>
          </p:cNvPicPr>
          <p:nvPr/>
        </p:nvPicPr>
        <p:blipFill rotWithShape="1">
          <a:blip r:embed="rId4">
            <a:extLst>
              <a:ext uri="{28A0092B-C50C-407E-A947-70E740481C1C}">
                <a14:useLocalDpi xmlns:a14="http://schemas.microsoft.com/office/drawing/2010/main" val="0"/>
              </a:ext>
            </a:extLst>
          </a:blip>
          <a:srcRect l="32694" t="19281" r="7054" b="170"/>
          <a:stretch/>
        </p:blipFill>
        <p:spPr>
          <a:xfrm>
            <a:off x="0" y="1485075"/>
            <a:ext cx="4064400" cy="4067999"/>
          </a:xfrm>
          <a:prstGeom prst="rect">
            <a:avLst/>
          </a:prstGeom>
        </p:spPr>
      </p:pic>
      <p:sp>
        <p:nvSpPr>
          <p:cNvPr id="4" name="Rectangle 3">
            <a:extLst>
              <a:ext uri="{FF2B5EF4-FFF2-40B4-BE49-F238E27FC236}">
                <a16:creationId xmlns:a16="http://schemas.microsoft.com/office/drawing/2014/main" id="{A57163E4-17CF-93FA-EF9F-92812D5BDC14}"/>
              </a:ext>
            </a:extLst>
          </p:cNvPr>
          <p:cNvSpPr/>
          <p:nvPr/>
        </p:nvSpPr>
        <p:spPr>
          <a:xfrm>
            <a:off x="10843" y="3200401"/>
            <a:ext cx="4053557" cy="2352674"/>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9" name="Rectangle 8">
            <a:extLst>
              <a:ext uri="{FF2B5EF4-FFF2-40B4-BE49-F238E27FC236}">
                <a16:creationId xmlns:a16="http://schemas.microsoft.com/office/drawing/2014/main" id="{52F4F871-68E8-184D-96EB-002AA6C69487}"/>
              </a:ext>
            </a:extLst>
          </p:cNvPr>
          <p:cNvSpPr/>
          <p:nvPr/>
        </p:nvSpPr>
        <p:spPr>
          <a:xfrm>
            <a:off x="4064400" y="1476718"/>
            <a:ext cx="4046138" cy="40763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panose="020B0504010101010104" pitchFamily="34" charset="77"/>
              <a:ea typeface="+mn-ea"/>
              <a:cs typeface="+mn-cs"/>
            </a:endParaRPr>
          </a:p>
        </p:txBody>
      </p:sp>
      <p:sp>
        <p:nvSpPr>
          <p:cNvPr id="2" name="Text Placeholder 1">
            <a:extLst>
              <a:ext uri="{FF2B5EF4-FFF2-40B4-BE49-F238E27FC236}">
                <a16:creationId xmlns:a16="http://schemas.microsoft.com/office/drawing/2014/main" id="{B859C934-0763-394A-9C63-B023A287C8BE}"/>
              </a:ext>
            </a:extLst>
          </p:cNvPr>
          <p:cNvSpPr>
            <a:spLocks noGrp="1"/>
          </p:cNvSpPr>
          <p:nvPr>
            <p:ph type="body" sz="quarter" idx="14"/>
          </p:nvPr>
        </p:nvSpPr>
        <p:spPr/>
        <p:txBody>
          <a:bodyPr/>
          <a:lstStyle/>
          <a:p>
            <a:r>
              <a:rPr lang="en-GB" sz="3600">
                <a:solidFill>
                  <a:schemeClr val="accent1">
                    <a:lumMod val="50000"/>
                  </a:schemeClr>
                </a:solidFill>
              </a:rPr>
              <a:t>Water</a:t>
            </a:r>
          </a:p>
        </p:txBody>
      </p:sp>
      <p:sp>
        <p:nvSpPr>
          <p:cNvPr id="114" name="TextBox 113">
            <a:extLst>
              <a:ext uri="{FF2B5EF4-FFF2-40B4-BE49-F238E27FC236}">
                <a16:creationId xmlns:a16="http://schemas.microsoft.com/office/drawing/2014/main" id="{1B292857-9B5A-9043-9E81-4297BAC4FF21}"/>
              </a:ext>
            </a:extLst>
          </p:cNvPr>
          <p:cNvSpPr txBox="1"/>
          <p:nvPr/>
        </p:nvSpPr>
        <p:spPr>
          <a:xfrm>
            <a:off x="10843" y="3925356"/>
            <a:ext cx="4009153" cy="1411156"/>
          </a:xfrm>
          <a:prstGeom prst="rect">
            <a:avLst/>
          </a:prstGeom>
          <a:noFill/>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lang="en-GB" sz="8800">
                <a:solidFill>
                  <a:srgbClr val="FFFFFF"/>
                </a:solidFill>
                <a:latin typeface="Halvar Eng Md" panose="00000606000000000000"/>
              </a:rPr>
              <a:t>7.5</a:t>
            </a:r>
            <a:r>
              <a:rPr kumimoji="0" lang="en-GB" sz="8800" b="0" i="0" u="none" strike="noStrike" kern="1200" cap="none" spc="0" normalizeH="0" baseline="0" noProof="0">
                <a:ln>
                  <a:noFill/>
                </a:ln>
                <a:solidFill>
                  <a:srgbClr val="FFFFFF"/>
                </a:solidFill>
                <a:effectLst/>
                <a:uLnTx/>
                <a:uFillTx/>
                <a:latin typeface="Halvar Eng Md" panose="00000606000000000000"/>
              </a:rPr>
              <a:t>%</a:t>
            </a:r>
          </a:p>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Water loss</a:t>
            </a:r>
          </a:p>
        </p:txBody>
      </p:sp>
      <p:sp>
        <p:nvSpPr>
          <p:cNvPr id="117" name="TextBox 116">
            <a:extLst>
              <a:ext uri="{FF2B5EF4-FFF2-40B4-BE49-F238E27FC236}">
                <a16:creationId xmlns:a16="http://schemas.microsoft.com/office/drawing/2014/main" id="{5D7B9066-6A8E-3949-BDA6-238A39360087}"/>
              </a:ext>
            </a:extLst>
          </p:cNvPr>
          <p:cNvSpPr txBox="1"/>
          <p:nvPr/>
        </p:nvSpPr>
        <p:spPr>
          <a:xfrm>
            <a:off x="8098711" y="3925356"/>
            <a:ext cx="4103373" cy="1411156"/>
          </a:xfrm>
          <a:prstGeom prst="rect">
            <a:avLst/>
          </a:prstGeom>
          <a:noFill/>
          <a:effectLst/>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8800" b="0" i="0" u="none" strike="noStrike" kern="1200" cap="none" spc="0" normalizeH="0" baseline="0" noProof="0">
                <a:ln>
                  <a:noFill/>
                </a:ln>
                <a:solidFill>
                  <a:srgbClr val="FFFFFF"/>
                </a:solidFill>
                <a:effectLst/>
                <a:uLnTx/>
                <a:uFillTx/>
                <a:latin typeface="Halvar Eng Md" pitchFamily="2" charset="0"/>
                <a:ea typeface="+mn-ea"/>
                <a:cs typeface="+mn-cs"/>
              </a:rPr>
              <a:t>100</a:t>
            </a:r>
            <a:r>
              <a:rPr kumimoji="0" lang="en-GB" sz="8800" b="0" i="0" u="none" strike="noStrike" kern="1200" cap="none" spc="0" normalizeH="0" baseline="0" noProof="0">
                <a:ln>
                  <a:noFill/>
                </a:ln>
                <a:solidFill>
                  <a:srgbClr val="FFFFFF"/>
                </a:solidFill>
                <a:effectLst/>
                <a:uLnTx/>
                <a:uFillTx/>
                <a:latin typeface="Halvar Eng Lt" pitchFamily="2" charset="0"/>
                <a:ea typeface="+mn-ea"/>
                <a:cs typeface="+mn-cs"/>
              </a:rPr>
              <a:t>%</a:t>
            </a:r>
          </a:p>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Ground water supply</a:t>
            </a:r>
          </a:p>
        </p:txBody>
      </p:sp>
      <p:pic>
        <p:nvPicPr>
          <p:cNvPr id="3" name="Graphic 2">
            <a:extLst>
              <a:ext uri="{FF2B5EF4-FFF2-40B4-BE49-F238E27FC236}">
                <a16:creationId xmlns:a16="http://schemas.microsoft.com/office/drawing/2014/main" id="{EACB2F0B-2B7F-9FF5-21BB-DB323361EAC7}"/>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5016000" y="2439900"/>
            <a:ext cx="2160000" cy="2160000"/>
          </a:xfrm>
          <a:prstGeom prst="rect">
            <a:avLst/>
          </a:prstGeom>
        </p:spPr>
      </p:pic>
    </p:spTree>
    <p:extLst>
      <p:ext uri="{BB962C8B-B14F-4D97-AF65-F5344CB8AC3E}">
        <p14:creationId xmlns:p14="http://schemas.microsoft.com/office/powerpoint/2010/main" val="352507557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14"/>
                                        </p:tgtEl>
                                        <p:attrNameLst>
                                          <p:attrName>style.visibility</p:attrName>
                                        </p:attrNameLst>
                                      </p:cBhvr>
                                      <p:to>
                                        <p:strVal val="visible"/>
                                      </p:to>
                                    </p:set>
                                    <p:animEffect transition="in" filter="wipe(up)">
                                      <p:cBhvr>
                                        <p:cTn id="11" dur="500"/>
                                        <p:tgtEl>
                                          <p:spTgt spid="114"/>
                                        </p:tgtEl>
                                      </p:cBhvr>
                                    </p:animEffect>
                                  </p:childTnLst>
                                </p:cTn>
                              </p:par>
                            </p:childTnLst>
                          </p:cTn>
                        </p:par>
                        <p:par>
                          <p:cTn id="12" fill="hold">
                            <p:stCondLst>
                              <p:cond delay="1000"/>
                            </p:stCondLst>
                            <p:childTnLst>
                              <p:par>
                                <p:cTn id="13" presetID="22" presetClass="entr" presetSubtype="1" fill="hold" grpId="0" nodeType="afterEffect">
                                  <p:stCondLst>
                                    <p:cond delay="0"/>
                                  </p:stCondLst>
                                  <p:childTnLst>
                                    <p:set>
                                      <p:cBhvr>
                                        <p:cTn id="14" dur="1" fill="hold">
                                          <p:stCondLst>
                                            <p:cond delay="0"/>
                                          </p:stCondLst>
                                        </p:cTn>
                                        <p:tgtEl>
                                          <p:spTgt spid="117"/>
                                        </p:tgtEl>
                                        <p:attrNameLst>
                                          <p:attrName>style.visibility</p:attrName>
                                        </p:attrNameLst>
                                      </p:cBhvr>
                                      <p:to>
                                        <p:strVal val="visible"/>
                                      </p:to>
                                    </p:set>
                                    <p:animEffect transition="in" filter="wipe(up)">
                                      <p:cBhvr>
                                        <p:cTn id="15" dur="500"/>
                                        <p:tgtEl>
                                          <p:spTgt spid="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4" grpId="0"/>
      <p:bldP spid="117"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1A76735E-8B40-9F4B-A7A4-8DD8BF481B19}"/>
              </a:ext>
            </a:extLst>
          </p:cNvPr>
          <p:cNvPicPr>
            <a:picLocks noChangeAspect="1"/>
          </p:cNvPicPr>
          <p:nvPr/>
        </p:nvPicPr>
        <p:blipFill rotWithShape="1">
          <a:blip r:embed="rId3">
            <a:extLst>
              <a:ext uri="{28A0092B-C50C-407E-A947-70E740481C1C}">
                <a14:useLocalDpi xmlns:a14="http://schemas.microsoft.com/office/drawing/2010/main" val="0"/>
              </a:ext>
            </a:extLst>
          </a:blip>
          <a:srcRect l="12717" t="14501" r="31604" b="2307"/>
          <a:stretch/>
        </p:blipFill>
        <p:spPr>
          <a:xfrm>
            <a:off x="8110538" y="1485077"/>
            <a:ext cx="4091546" cy="4067998"/>
          </a:xfrm>
          <a:prstGeom prst="rect">
            <a:avLst/>
          </a:prstGeom>
        </p:spPr>
      </p:pic>
      <p:sp>
        <p:nvSpPr>
          <p:cNvPr id="5" name="Rectangle 4">
            <a:extLst>
              <a:ext uri="{FF2B5EF4-FFF2-40B4-BE49-F238E27FC236}">
                <a16:creationId xmlns:a16="http://schemas.microsoft.com/office/drawing/2014/main" id="{AE2D43B3-7D13-8409-18C7-E89B7EF33B4D}"/>
              </a:ext>
            </a:extLst>
          </p:cNvPr>
          <p:cNvSpPr/>
          <p:nvPr/>
        </p:nvSpPr>
        <p:spPr>
          <a:xfrm>
            <a:off x="8117957" y="3200401"/>
            <a:ext cx="4091546" cy="2352674"/>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6" name="Picture 5">
            <a:extLst>
              <a:ext uri="{FF2B5EF4-FFF2-40B4-BE49-F238E27FC236}">
                <a16:creationId xmlns:a16="http://schemas.microsoft.com/office/drawing/2014/main" id="{96396AAE-F309-9143-B0FB-27D369A7E64F}"/>
              </a:ext>
            </a:extLst>
          </p:cNvPr>
          <p:cNvPicPr>
            <a:picLocks/>
          </p:cNvPicPr>
          <p:nvPr/>
        </p:nvPicPr>
        <p:blipFill rotWithShape="1">
          <a:blip r:embed="rId4">
            <a:extLst>
              <a:ext uri="{28A0092B-C50C-407E-A947-70E740481C1C}">
                <a14:useLocalDpi xmlns:a14="http://schemas.microsoft.com/office/drawing/2010/main" val="0"/>
              </a:ext>
            </a:extLst>
          </a:blip>
          <a:srcRect l="26873" t="13935" r="26487" b="2873"/>
          <a:stretch/>
        </p:blipFill>
        <p:spPr>
          <a:xfrm>
            <a:off x="0" y="1485075"/>
            <a:ext cx="4064400" cy="4067999"/>
          </a:xfrm>
          <a:prstGeom prst="rect">
            <a:avLst/>
          </a:prstGeom>
        </p:spPr>
      </p:pic>
      <p:sp>
        <p:nvSpPr>
          <p:cNvPr id="4" name="Rectangle 3">
            <a:extLst>
              <a:ext uri="{FF2B5EF4-FFF2-40B4-BE49-F238E27FC236}">
                <a16:creationId xmlns:a16="http://schemas.microsoft.com/office/drawing/2014/main" id="{EA9EC82E-BCC2-3AE6-46DD-0DB473E16966}"/>
              </a:ext>
            </a:extLst>
          </p:cNvPr>
          <p:cNvSpPr/>
          <p:nvPr/>
        </p:nvSpPr>
        <p:spPr>
          <a:xfrm>
            <a:off x="10843" y="3200401"/>
            <a:ext cx="4053557" cy="2352674"/>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9" name="Rectangle 8">
            <a:extLst>
              <a:ext uri="{FF2B5EF4-FFF2-40B4-BE49-F238E27FC236}">
                <a16:creationId xmlns:a16="http://schemas.microsoft.com/office/drawing/2014/main" id="{52F4F871-68E8-184D-96EB-002AA6C69487}"/>
              </a:ext>
            </a:extLst>
          </p:cNvPr>
          <p:cNvSpPr/>
          <p:nvPr/>
        </p:nvSpPr>
        <p:spPr>
          <a:xfrm>
            <a:off x="4064400" y="1485900"/>
            <a:ext cx="4046138" cy="4068000"/>
          </a:xfrm>
          <a:prstGeom prst="rect">
            <a:avLst/>
          </a:prstGeom>
          <a:solidFill>
            <a:srgbClr val="E6B3B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panose="020B0504010101010104" pitchFamily="34" charset="77"/>
              <a:ea typeface="+mn-ea"/>
              <a:cs typeface="+mn-cs"/>
            </a:endParaRPr>
          </a:p>
        </p:txBody>
      </p:sp>
      <p:sp>
        <p:nvSpPr>
          <p:cNvPr id="2" name="Text Placeholder 1">
            <a:extLst>
              <a:ext uri="{FF2B5EF4-FFF2-40B4-BE49-F238E27FC236}">
                <a16:creationId xmlns:a16="http://schemas.microsoft.com/office/drawing/2014/main" id="{B859C934-0763-394A-9C63-B023A287C8BE}"/>
              </a:ext>
            </a:extLst>
          </p:cNvPr>
          <p:cNvSpPr>
            <a:spLocks noGrp="1"/>
          </p:cNvSpPr>
          <p:nvPr>
            <p:ph type="body" sz="quarter" idx="14"/>
          </p:nvPr>
        </p:nvSpPr>
        <p:spPr/>
        <p:txBody>
          <a:bodyPr/>
          <a:lstStyle/>
          <a:p>
            <a:r>
              <a:rPr lang="en-GB" sz="3600">
                <a:solidFill>
                  <a:schemeClr val="accent1">
                    <a:lumMod val="50000"/>
                  </a:schemeClr>
                </a:solidFill>
              </a:rPr>
              <a:t>Cities</a:t>
            </a:r>
          </a:p>
        </p:txBody>
      </p:sp>
      <p:sp>
        <p:nvSpPr>
          <p:cNvPr id="114" name="TextBox 113">
            <a:extLst>
              <a:ext uri="{FF2B5EF4-FFF2-40B4-BE49-F238E27FC236}">
                <a16:creationId xmlns:a16="http://schemas.microsoft.com/office/drawing/2014/main" id="{1B292857-9B5A-9043-9E81-4297BAC4FF21}"/>
              </a:ext>
            </a:extLst>
          </p:cNvPr>
          <p:cNvSpPr txBox="1"/>
          <p:nvPr/>
        </p:nvSpPr>
        <p:spPr>
          <a:xfrm>
            <a:off x="62504" y="3925356"/>
            <a:ext cx="4009153" cy="2928494"/>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8800" b="0" i="0" u="none" strike="noStrike" kern="1200" cap="none" spc="0" normalizeH="0" baseline="0" noProof="0">
                <a:ln>
                  <a:noFill/>
                </a:ln>
                <a:solidFill>
                  <a:srgbClr val="FFFFFF"/>
                </a:solidFill>
                <a:effectLst/>
                <a:uLnTx/>
                <a:uFillTx/>
                <a:latin typeface="Halvar Eng Md"/>
                <a:ea typeface="+mn-ea"/>
                <a:cs typeface="+mn-cs"/>
              </a:rPr>
              <a:t>74%</a:t>
            </a:r>
          </a:p>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Unica 77 LL" panose="020B0504010101010104" pitchFamily="34" charset="0"/>
                <a:ea typeface="+mn-ea"/>
                <a:cs typeface="Unica 77 LL" panose="020B0504010101010104" pitchFamily="34" charset="0"/>
              </a:rPr>
              <a:t>Copenhagen’s emission reduction</a:t>
            </a:r>
          </a:p>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Unica 77 LL" panose="020B0504010101010104" pitchFamily="34" charset="0"/>
                <a:ea typeface="+mn-ea"/>
                <a:cs typeface="Unica 77 LL" panose="020B0504010101010104" pitchFamily="34" charset="0"/>
              </a:rPr>
              <a:t>in 2022, compared to 1990-levels</a:t>
            </a:r>
          </a:p>
          <a:p>
            <a:pPr marL="0" marR="0" lvl="0" indent="0" algn="ctr" defTabSz="914400" rtl="0" eaLnBrk="1" fontAlgn="auto" latinLnBrk="0" hangingPunct="1">
              <a:lnSpc>
                <a:spcPct val="80000"/>
              </a:lnSpc>
              <a:spcBef>
                <a:spcPts val="0"/>
              </a:spcBef>
              <a:spcAft>
                <a:spcPts val="0"/>
              </a:spcAft>
              <a:buClrTx/>
              <a:buSzTx/>
              <a:buFontTx/>
              <a:buNone/>
              <a:tabLst/>
              <a:defRPr/>
            </a:pPr>
            <a:endParaRPr kumimoji="0" lang="en-GB" sz="8800" b="0" i="0" u="none" strike="noStrike" kern="1200" cap="none" spc="0" normalizeH="0" baseline="0" noProof="0">
              <a:ln>
                <a:noFill/>
              </a:ln>
              <a:solidFill>
                <a:srgbClr val="FFFFFF"/>
              </a:solidFill>
              <a:effectLst/>
              <a:uLnTx/>
              <a:uFillTx/>
              <a:latin typeface="Halvar Eng Md"/>
              <a:ea typeface="+mn-ea"/>
              <a:cs typeface="+mn-cs"/>
            </a:endParaRPr>
          </a:p>
          <a:p>
            <a:pPr marL="0" marR="0" lvl="0" indent="0" algn="ctr" defTabSz="914400" rtl="0" eaLnBrk="1" fontAlgn="auto" latinLnBrk="0" hangingPunct="1">
              <a:lnSpc>
                <a:spcPct val="8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p:txBody>
      </p:sp>
      <p:sp>
        <p:nvSpPr>
          <p:cNvPr id="117" name="TextBox 116">
            <a:extLst>
              <a:ext uri="{FF2B5EF4-FFF2-40B4-BE49-F238E27FC236}">
                <a16:creationId xmlns:a16="http://schemas.microsoft.com/office/drawing/2014/main" id="{5D7B9066-6A8E-3949-BDA6-238A39360087}"/>
              </a:ext>
            </a:extLst>
          </p:cNvPr>
          <p:cNvSpPr txBox="1"/>
          <p:nvPr/>
        </p:nvSpPr>
        <p:spPr>
          <a:xfrm>
            <a:off x="8098711" y="3925356"/>
            <a:ext cx="4103373" cy="1696362"/>
          </a:xfrm>
          <a:prstGeom prst="rect">
            <a:avLst/>
          </a:prstGeom>
          <a:noFill/>
          <a:effectLst/>
        </p:spPr>
        <p:txBody>
          <a:bodyPr wrap="square" lIns="91440" tIns="45720" rIns="91440" bIns="4572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8800" b="0" i="0" u="none" strike="noStrike" kern="1200" cap="none" spc="0" normalizeH="0" baseline="0" noProof="0">
                <a:ln>
                  <a:noFill/>
                </a:ln>
                <a:solidFill>
                  <a:srgbClr val="FFFFFF"/>
                </a:solidFill>
                <a:effectLst/>
                <a:uLnTx/>
                <a:uFillTx/>
                <a:latin typeface="Halvar Eng Md"/>
                <a:ea typeface="+mn-ea"/>
                <a:cs typeface="+mn-cs"/>
              </a:rPr>
              <a:t>96/98</a:t>
            </a:r>
          </a:p>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Unica 77 LL" panose="020B0504010101010104" pitchFamily="34" charset="0"/>
                <a:ea typeface="+mn-ea"/>
                <a:cs typeface="Unica 77 LL" panose="020B0504010101010104" pitchFamily="34" charset="0"/>
              </a:rPr>
              <a:t>Danish municipalities have developed climate action plans compatible with the Pari</a:t>
            </a:r>
            <a:r>
              <a:rPr lang="en-US" sz="1400">
                <a:solidFill>
                  <a:srgbClr val="FFFFFF"/>
                </a:solidFill>
                <a:latin typeface="Unica 77 LL" panose="020B0504010101010104" pitchFamily="34" charset="0"/>
                <a:cs typeface="Unica 77 LL" panose="020B0504010101010104" pitchFamily="34" charset="0"/>
              </a:rPr>
              <a:t>s </a:t>
            </a:r>
            <a:r>
              <a:rPr kumimoji="0" lang="en-US" sz="1400" b="0" i="0" u="none" strike="noStrike" kern="1200" cap="none" spc="0" normalizeH="0" baseline="0" noProof="0">
                <a:ln>
                  <a:noFill/>
                </a:ln>
                <a:solidFill>
                  <a:srgbClr val="FFFFFF"/>
                </a:solidFill>
                <a:effectLst/>
                <a:uLnTx/>
                <a:uFillTx/>
                <a:latin typeface="Unica 77 LL" panose="020B0504010101010104" pitchFamily="34" charset="0"/>
                <a:ea typeface="+mn-ea"/>
                <a:cs typeface="Unica 77 LL" panose="020B0504010101010104" pitchFamily="34" charset="0"/>
              </a:rPr>
              <a:t>Agreement</a:t>
            </a:r>
            <a:endParaRPr kumimoji="0" lang="en-GB" sz="1400" b="0" i="0" u="none" strike="noStrike" kern="1200" cap="none" spc="0" normalizeH="0" baseline="0" noProof="0">
              <a:ln>
                <a:noFill/>
              </a:ln>
              <a:solidFill>
                <a:srgbClr val="FFFFFF"/>
              </a:solidFill>
              <a:effectLst/>
              <a:uLnTx/>
              <a:uFillTx/>
              <a:latin typeface="Unica 77 LL" panose="020B0504010101010104" pitchFamily="34" charset="0"/>
              <a:ea typeface="+mn-ea"/>
              <a:cs typeface="Unica 77 LL" panose="020B0504010101010104" pitchFamily="34" charset="0"/>
            </a:endParaRPr>
          </a:p>
        </p:txBody>
      </p:sp>
      <p:pic>
        <p:nvPicPr>
          <p:cNvPr id="3" name="Graphic 2">
            <a:extLst>
              <a:ext uri="{FF2B5EF4-FFF2-40B4-BE49-F238E27FC236}">
                <a16:creationId xmlns:a16="http://schemas.microsoft.com/office/drawing/2014/main" id="{EACB2F0B-2B7F-9FF5-21BB-DB323361EAC7}"/>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5016000" y="2439900"/>
            <a:ext cx="2160000" cy="2160000"/>
          </a:xfrm>
          <a:prstGeom prst="rect">
            <a:avLst/>
          </a:prstGeom>
        </p:spPr>
      </p:pic>
      <p:sp>
        <p:nvSpPr>
          <p:cNvPr id="7" name="TextBox 6">
            <a:extLst>
              <a:ext uri="{FF2B5EF4-FFF2-40B4-BE49-F238E27FC236}">
                <a16:creationId xmlns:a16="http://schemas.microsoft.com/office/drawing/2014/main" id="{1577A946-023C-E2B4-3080-9EC984B1043F}"/>
              </a:ext>
            </a:extLst>
          </p:cNvPr>
          <p:cNvSpPr txBox="1"/>
          <p:nvPr/>
        </p:nvSpPr>
        <p:spPr>
          <a:xfrm>
            <a:off x="179388" y="1521488"/>
            <a:ext cx="2140403"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Photo: XXX</a:t>
            </a:r>
          </a:p>
        </p:txBody>
      </p:sp>
      <p:sp>
        <p:nvSpPr>
          <p:cNvPr id="8" name="TextBox 7">
            <a:extLst>
              <a:ext uri="{FF2B5EF4-FFF2-40B4-BE49-F238E27FC236}">
                <a16:creationId xmlns:a16="http://schemas.microsoft.com/office/drawing/2014/main" id="{45D4EE48-9673-9111-08AF-7E47B825EB90}"/>
              </a:ext>
            </a:extLst>
          </p:cNvPr>
          <p:cNvSpPr txBox="1"/>
          <p:nvPr/>
        </p:nvSpPr>
        <p:spPr>
          <a:xfrm>
            <a:off x="8271828" y="1521488"/>
            <a:ext cx="2140403"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Photo: XXX</a:t>
            </a:r>
          </a:p>
        </p:txBody>
      </p:sp>
    </p:spTree>
    <p:extLst>
      <p:ext uri="{BB962C8B-B14F-4D97-AF65-F5344CB8AC3E}">
        <p14:creationId xmlns:p14="http://schemas.microsoft.com/office/powerpoint/2010/main" val="245994440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14"/>
                                        </p:tgtEl>
                                        <p:attrNameLst>
                                          <p:attrName>style.visibility</p:attrName>
                                        </p:attrNameLst>
                                      </p:cBhvr>
                                      <p:to>
                                        <p:strVal val="visible"/>
                                      </p:to>
                                    </p:set>
                                    <p:animEffect transition="in" filter="wipe(up)">
                                      <p:cBhvr>
                                        <p:cTn id="11" dur="500"/>
                                        <p:tgtEl>
                                          <p:spTgt spid="114"/>
                                        </p:tgtEl>
                                      </p:cBhvr>
                                    </p:animEffect>
                                  </p:childTnLst>
                                </p:cTn>
                              </p:par>
                            </p:childTnLst>
                          </p:cTn>
                        </p:par>
                        <p:par>
                          <p:cTn id="12" fill="hold">
                            <p:stCondLst>
                              <p:cond delay="1000"/>
                            </p:stCondLst>
                            <p:childTnLst>
                              <p:par>
                                <p:cTn id="13" presetID="22" presetClass="entr" presetSubtype="1" fill="hold" grpId="0" nodeType="afterEffect">
                                  <p:stCondLst>
                                    <p:cond delay="0"/>
                                  </p:stCondLst>
                                  <p:childTnLst>
                                    <p:set>
                                      <p:cBhvr>
                                        <p:cTn id="14" dur="1" fill="hold">
                                          <p:stCondLst>
                                            <p:cond delay="0"/>
                                          </p:stCondLst>
                                        </p:cTn>
                                        <p:tgtEl>
                                          <p:spTgt spid="117"/>
                                        </p:tgtEl>
                                        <p:attrNameLst>
                                          <p:attrName>style.visibility</p:attrName>
                                        </p:attrNameLst>
                                      </p:cBhvr>
                                      <p:to>
                                        <p:strVal val="visible"/>
                                      </p:to>
                                    </p:set>
                                    <p:animEffect transition="in" filter="wipe(up)">
                                      <p:cBhvr>
                                        <p:cTn id="15" dur="500"/>
                                        <p:tgtEl>
                                          <p:spTgt spid="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4" grpId="0"/>
      <p:bldP spid="117"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Billede 9" descr="Et billede, der indeholder udendørs, vand, sky, sø&#10;&#10;Automatisk genereret beskrivelse">
            <a:extLst>
              <a:ext uri="{FF2B5EF4-FFF2-40B4-BE49-F238E27FC236}">
                <a16:creationId xmlns:a16="http://schemas.microsoft.com/office/drawing/2014/main" id="{285BB99C-9AFC-CD88-84CC-289E55F4E2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146" y="1485078"/>
            <a:ext cx="4572214" cy="4064698"/>
          </a:xfrm>
          <a:prstGeom prst="rect">
            <a:avLst/>
          </a:prstGeom>
        </p:spPr>
      </p:pic>
      <p:pic>
        <p:nvPicPr>
          <p:cNvPr id="23" name="Picture 22">
            <a:extLst>
              <a:ext uri="{FF2B5EF4-FFF2-40B4-BE49-F238E27FC236}">
                <a16:creationId xmlns:a16="http://schemas.microsoft.com/office/drawing/2014/main" id="{1A76735E-8B40-9F4B-A7A4-8DD8BF481B19}"/>
              </a:ext>
            </a:extLst>
          </p:cNvPr>
          <p:cNvPicPr>
            <a:picLocks noChangeAspect="1"/>
          </p:cNvPicPr>
          <p:nvPr/>
        </p:nvPicPr>
        <p:blipFill rotWithShape="1">
          <a:blip r:embed="rId4">
            <a:extLst>
              <a:ext uri="{28A0092B-C50C-407E-A947-70E740481C1C}">
                <a14:useLocalDpi xmlns:a14="http://schemas.microsoft.com/office/drawing/2010/main" val="0"/>
              </a:ext>
            </a:extLst>
          </a:blip>
          <a:srcRect l="19236" t="21030" r="21110"/>
          <a:stretch/>
        </p:blipFill>
        <p:spPr>
          <a:xfrm>
            <a:off x="8110538" y="1485077"/>
            <a:ext cx="4091546" cy="4067998"/>
          </a:xfrm>
          <a:prstGeom prst="rect">
            <a:avLst/>
          </a:prstGeom>
        </p:spPr>
      </p:pic>
      <p:sp>
        <p:nvSpPr>
          <p:cNvPr id="5" name="Rectangle 4">
            <a:extLst>
              <a:ext uri="{FF2B5EF4-FFF2-40B4-BE49-F238E27FC236}">
                <a16:creationId xmlns:a16="http://schemas.microsoft.com/office/drawing/2014/main" id="{21C2A951-A67E-D48A-EAA0-522608CC853B}"/>
              </a:ext>
            </a:extLst>
          </p:cNvPr>
          <p:cNvSpPr/>
          <p:nvPr/>
        </p:nvSpPr>
        <p:spPr>
          <a:xfrm>
            <a:off x="8117957" y="3200401"/>
            <a:ext cx="4091546" cy="2352674"/>
          </a:xfrm>
          <a:prstGeom prst="rect">
            <a:avLst/>
          </a:prstGeom>
          <a:gradFill>
            <a:gsLst>
              <a:gs pos="0">
                <a:srgbClr val="FFFFFF">
                  <a:alpha val="0"/>
                </a:srgbClr>
              </a:gs>
              <a:gs pos="74000">
                <a:schemeClr val="accent1">
                  <a:lumMod val="24633"/>
                  <a:alpha val="59272"/>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4" name="Rectangle 3">
            <a:extLst>
              <a:ext uri="{FF2B5EF4-FFF2-40B4-BE49-F238E27FC236}">
                <a16:creationId xmlns:a16="http://schemas.microsoft.com/office/drawing/2014/main" id="{52EC83B4-16E0-B377-DBFC-16CFCA8D3E09}"/>
              </a:ext>
            </a:extLst>
          </p:cNvPr>
          <p:cNvSpPr/>
          <p:nvPr/>
        </p:nvSpPr>
        <p:spPr>
          <a:xfrm>
            <a:off x="27905" y="3197101"/>
            <a:ext cx="4053557" cy="2352674"/>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9" name="Rectangle 8">
            <a:extLst>
              <a:ext uri="{FF2B5EF4-FFF2-40B4-BE49-F238E27FC236}">
                <a16:creationId xmlns:a16="http://schemas.microsoft.com/office/drawing/2014/main" id="{52F4F871-68E8-184D-96EB-002AA6C69487}"/>
              </a:ext>
            </a:extLst>
          </p:cNvPr>
          <p:cNvSpPr/>
          <p:nvPr/>
        </p:nvSpPr>
        <p:spPr>
          <a:xfrm>
            <a:off x="4064400" y="1485900"/>
            <a:ext cx="4046138" cy="4068000"/>
          </a:xfrm>
          <a:prstGeom prst="rect">
            <a:avLst/>
          </a:prstGeom>
          <a:solidFill>
            <a:srgbClr val="A6D5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panose="020B0504010101010104" pitchFamily="34" charset="77"/>
              <a:ea typeface="+mn-ea"/>
              <a:cs typeface="+mn-cs"/>
            </a:endParaRPr>
          </a:p>
        </p:txBody>
      </p:sp>
      <p:sp>
        <p:nvSpPr>
          <p:cNvPr id="2" name="Text Placeholder 1">
            <a:extLst>
              <a:ext uri="{FF2B5EF4-FFF2-40B4-BE49-F238E27FC236}">
                <a16:creationId xmlns:a16="http://schemas.microsoft.com/office/drawing/2014/main" id="{B859C934-0763-394A-9C63-B023A287C8BE}"/>
              </a:ext>
            </a:extLst>
          </p:cNvPr>
          <p:cNvSpPr>
            <a:spLocks noGrp="1"/>
          </p:cNvSpPr>
          <p:nvPr>
            <p:ph type="body" sz="quarter" idx="14"/>
          </p:nvPr>
        </p:nvSpPr>
        <p:spPr/>
        <p:txBody>
          <a:bodyPr/>
          <a:lstStyle/>
          <a:p>
            <a:r>
              <a:rPr lang="en-GB" sz="3600">
                <a:solidFill>
                  <a:schemeClr val="accent1">
                    <a:lumMod val="50000"/>
                  </a:schemeClr>
                </a:solidFill>
              </a:rPr>
              <a:t>Energy distribution and integration</a:t>
            </a:r>
          </a:p>
        </p:txBody>
      </p:sp>
      <p:sp>
        <p:nvSpPr>
          <p:cNvPr id="114" name="TextBox 113">
            <a:extLst>
              <a:ext uri="{FF2B5EF4-FFF2-40B4-BE49-F238E27FC236}">
                <a16:creationId xmlns:a16="http://schemas.microsoft.com/office/drawing/2014/main" id="{1B292857-9B5A-9043-9E81-4297BAC4FF21}"/>
              </a:ext>
            </a:extLst>
          </p:cNvPr>
          <p:cNvSpPr txBox="1"/>
          <p:nvPr/>
        </p:nvSpPr>
        <p:spPr>
          <a:xfrm>
            <a:off x="10843" y="3925356"/>
            <a:ext cx="4009153" cy="1624419"/>
          </a:xfrm>
          <a:prstGeom prst="rect">
            <a:avLst/>
          </a:prstGeom>
          <a:noFill/>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8800" b="0" i="0" u="none" strike="noStrike" kern="1200" cap="none" spc="0" normalizeH="0" baseline="0" noProof="0">
                <a:ln>
                  <a:noFill/>
                </a:ln>
                <a:solidFill>
                  <a:srgbClr val="FFFFFF"/>
                </a:solidFill>
                <a:effectLst/>
                <a:uLnTx/>
                <a:uFillTx/>
                <a:latin typeface="Halvar Eng Md" pitchFamily="2" charset="0"/>
                <a:ea typeface="+mn-ea"/>
                <a:cs typeface="+mn-cs"/>
              </a:rPr>
              <a:t>68</a:t>
            </a:r>
            <a:r>
              <a:rPr kumimoji="0" lang="en-GB" sz="8800" b="0" i="0" u="none" strike="noStrike" kern="1200" cap="none" spc="0" normalizeH="0" baseline="0" noProof="0">
                <a:ln>
                  <a:noFill/>
                </a:ln>
                <a:solidFill>
                  <a:srgbClr val="FFFFFF"/>
                </a:solidFill>
                <a:effectLst/>
                <a:uLnTx/>
                <a:uFillTx/>
                <a:latin typeface="Halvar Eng Lt" pitchFamily="2" charset="0"/>
                <a:ea typeface="+mn-ea"/>
                <a:cs typeface="+mn-cs"/>
              </a:rPr>
              <a:t>%</a:t>
            </a:r>
          </a:p>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Danish households connected</a:t>
            </a:r>
          </a:p>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to district heating</a:t>
            </a:r>
          </a:p>
        </p:txBody>
      </p:sp>
      <p:sp>
        <p:nvSpPr>
          <p:cNvPr id="117" name="TextBox 116">
            <a:extLst>
              <a:ext uri="{FF2B5EF4-FFF2-40B4-BE49-F238E27FC236}">
                <a16:creationId xmlns:a16="http://schemas.microsoft.com/office/drawing/2014/main" id="{5D7B9066-6A8E-3949-BDA6-238A39360087}"/>
              </a:ext>
            </a:extLst>
          </p:cNvPr>
          <p:cNvSpPr txBox="1"/>
          <p:nvPr/>
        </p:nvSpPr>
        <p:spPr>
          <a:xfrm>
            <a:off x="8098711" y="3925356"/>
            <a:ext cx="4103373" cy="1411156"/>
          </a:xfrm>
          <a:prstGeom prst="rect">
            <a:avLst/>
          </a:prstGeom>
          <a:noFill/>
          <a:effectLst/>
        </p:spPr>
        <p:txBody>
          <a:bodyPr wrap="square" lIns="91440" tIns="45720" rIns="91440" bIns="4572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8800" b="0" i="0" u="none" strike="noStrike" kern="1200" cap="none" spc="0" normalizeH="0" baseline="0" noProof="0">
                <a:ln>
                  <a:noFill/>
                </a:ln>
                <a:solidFill>
                  <a:srgbClr val="FFFFFF"/>
                </a:solidFill>
                <a:effectLst/>
                <a:uLnTx/>
                <a:uFillTx/>
                <a:latin typeface="Halvar Eng Md"/>
              </a:rPr>
              <a:t>99.99%</a:t>
            </a:r>
          </a:p>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Unica 77 LL"/>
                <a:ea typeface="+mn-ea"/>
                <a:cs typeface="+mn-cs"/>
              </a:rPr>
              <a:t>Security of supply</a:t>
            </a:r>
            <a:endParaRPr kumimoji="0" lang="en-GB"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p:txBody>
      </p:sp>
      <p:pic>
        <p:nvPicPr>
          <p:cNvPr id="3" name="Graphic 2">
            <a:extLst>
              <a:ext uri="{FF2B5EF4-FFF2-40B4-BE49-F238E27FC236}">
                <a16:creationId xmlns:a16="http://schemas.microsoft.com/office/drawing/2014/main" id="{EACB2F0B-2B7F-9FF5-21BB-DB323361EAC7}"/>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5016000" y="2439900"/>
            <a:ext cx="2160000" cy="2160000"/>
          </a:xfrm>
          <a:prstGeom prst="rect">
            <a:avLst/>
          </a:prstGeom>
        </p:spPr>
      </p:pic>
    </p:spTree>
    <p:extLst>
      <p:ext uri="{BB962C8B-B14F-4D97-AF65-F5344CB8AC3E}">
        <p14:creationId xmlns:p14="http://schemas.microsoft.com/office/powerpoint/2010/main" val="331544128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14"/>
                                        </p:tgtEl>
                                        <p:attrNameLst>
                                          <p:attrName>style.visibility</p:attrName>
                                        </p:attrNameLst>
                                      </p:cBhvr>
                                      <p:to>
                                        <p:strVal val="visible"/>
                                      </p:to>
                                    </p:set>
                                    <p:animEffect transition="in" filter="wipe(up)">
                                      <p:cBhvr>
                                        <p:cTn id="11" dur="500"/>
                                        <p:tgtEl>
                                          <p:spTgt spid="114"/>
                                        </p:tgtEl>
                                      </p:cBhvr>
                                    </p:animEffect>
                                  </p:childTnLst>
                                </p:cTn>
                              </p:par>
                            </p:childTnLst>
                          </p:cTn>
                        </p:par>
                        <p:par>
                          <p:cTn id="12" fill="hold">
                            <p:stCondLst>
                              <p:cond delay="1000"/>
                            </p:stCondLst>
                            <p:childTnLst>
                              <p:par>
                                <p:cTn id="13" presetID="22" presetClass="entr" presetSubtype="1" fill="hold" grpId="0" nodeType="afterEffect">
                                  <p:stCondLst>
                                    <p:cond delay="0"/>
                                  </p:stCondLst>
                                  <p:childTnLst>
                                    <p:set>
                                      <p:cBhvr>
                                        <p:cTn id="14" dur="1" fill="hold">
                                          <p:stCondLst>
                                            <p:cond delay="0"/>
                                          </p:stCondLst>
                                        </p:cTn>
                                        <p:tgtEl>
                                          <p:spTgt spid="117"/>
                                        </p:tgtEl>
                                        <p:attrNameLst>
                                          <p:attrName>style.visibility</p:attrName>
                                        </p:attrNameLst>
                                      </p:cBhvr>
                                      <p:to>
                                        <p:strVal val="visible"/>
                                      </p:to>
                                    </p:set>
                                    <p:animEffect transition="in" filter="wipe(up)">
                                      <p:cBhvr>
                                        <p:cTn id="15" dur="500"/>
                                        <p:tgtEl>
                                          <p:spTgt spid="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4" grpId="0"/>
      <p:bldP spid="117"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1A76735E-8B40-9F4B-A7A4-8DD8BF481B19}"/>
              </a:ext>
            </a:extLst>
          </p:cNvPr>
          <p:cNvPicPr>
            <a:picLocks noChangeAspect="1"/>
          </p:cNvPicPr>
          <p:nvPr/>
        </p:nvPicPr>
        <p:blipFill rotWithShape="1">
          <a:blip r:embed="rId3">
            <a:extLst>
              <a:ext uri="{28A0092B-C50C-407E-A947-70E740481C1C}">
                <a14:useLocalDpi xmlns:a14="http://schemas.microsoft.com/office/drawing/2010/main" val="0"/>
              </a:ext>
            </a:extLst>
          </a:blip>
          <a:srcRect l="18722" t="26743" r="32157"/>
          <a:stretch/>
        </p:blipFill>
        <p:spPr>
          <a:xfrm>
            <a:off x="8110538" y="1485077"/>
            <a:ext cx="4091546" cy="4067998"/>
          </a:xfrm>
          <a:prstGeom prst="rect">
            <a:avLst/>
          </a:prstGeom>
        </p:spPr>
      </p:pic>
      <p:sp>
        <p:nvSpPr>
          <p:cNvPr id="5" name="Rectangle 4">
            <a:extLst>
              <a:ext uri="{FF2B5EF4-FFF2-40B4-BE49-F238E27FC236}">
                <a16:creationId xmlns:a16="http://schemas.microsoft.com/office/drawing/2014/main" id="{11275A8A-A429-0BEB-E673-1C7CFCC3E692}"/>
              </a:ext>
            </a:extLst>
          </p:cNvPr>
          <p:cNvSpPr/>
          <p:nvPr/>
        </p:nvSpPr>
        <p:spPr>
          <a:xfrm>
            <a:off x="8117957" y="3200401"/>
            <a:ext cx="4091546" cy="2352674"/>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6" name="Picture 5">
            <a:extLst>
              <a:ext uri="{FF2B5EF4-FFF2-40B4-BE49-F238E27FC236}">
                <a16:creationId xmlns:a16="http://schemas.microsoft.com/office/drawing/2014/main" id="{96396AAE-F309-9143-B0FB-27D369A7E64F}"/>
              </a:ext>
            </a:extLst>
          </p:cNvPr>
          <p:cNvPicPr>
            <a:picLocks/>
          </p:cNvPicPr>
          <p:nvPr/>
        </p:nvPicPr>
        <p:blipFill rotWithShape="1">
          <a:blip r:embed="rId4">
            <a:extLst>
              <a:ext uri="{28A0092B-C50C-407E-A947-70E740481C1C}">
                <a14:useLocalDpi xmlns:a14="http://schemas.microsoft.com/office/drawing/2010/main" val="0"/>
              </a:ext>
            </a:extLst>
          </a:blip>
          <a:srcRect l="2646" t="1811" r="32054"/>
          <a:stretch/>
        </p:blipFill>
        <p:spPr>
          <a:xfrm>
            <a:off x="0" y="1485075"/>
            <a:ext cx="4064400" cy="4067999"/>
          </a:xfrm>
          <a:prstGeom prst="rect">
            <a:avLst/>
          </a:prstGeom>
        </p:spPr>
      </p:pic>
      <p:sp>
        <p:nvSpPr>
          <p:cNvPr id="4" name="Rectangle 3">
            <a:extLst>
              <a:ext uri="{FF2B5EF4-FFF2-40B4-BE49-F238E27FC236}">
                <a16:creationId xmlns:a16="http://schemas.microsoft.com/office/drawing/2014/main" id="{136EDC7E-ECF1-F3D9-6D32-08D0A53D0B33}"/>
              </a:ext>
            </a:extLst>
          </p:cNvPr>
          <p:cNvSpPr/>
          <p:nvPr/>
        </p:nvSpPr>
        <p:spPr>
          <a:xfrm>
            <a:off x="18262" y="3176227"/>
            <a:ext cx="4053557" cy="2352674"/>
          </a:xfrm>
          <a:prstGeom prst="rect">
            <a:avLst/>
          </a:prstGeom>
          <a:gradFill>
            <a:gsLst>
              <a:gs pos="0">
                <a:srgbClr val="FFFFFF">
                  <a:alpha val="0"/>
                  <a:lumMod val="96000"/>
                </a:srgbClr>
              </a:gs>
              <a:gs pos="52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9" name="Rectangle 8">
            <a:extLst>
              <a:ext uri="{FF2B5EF4-FFF2-40B4-BE49-F238E27FC236}">
                <a16:creationId xmlns:a16="http://schemas.microsoft.com/office/drawing/2014/main" id="{52F4F871-68E8-184D-96EB-002AA6C69487}"/>
              </a:ext>
            </a:extLst>
          </p:cNvPr>
          <p:cNvSpPr/>
          <p:nvPr/>
        </p:nvSpPr>
        <p:spPr>
          <a:xfrm>
            <a:off x="4064400" y="1485900"/>
            <a:ext cx="4046138" cy="4068000"/>
          </a:xfrm>
          <a:prstGeom prst="rect">
            <a:avLst/>
          </a:prstGeom>
          <a:solidFill>
            <a:srgbClr val="C3DD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panose="020B0504010101010104" pitchFamily="34" charset="77"/>
              <a:ea typeface="+mn-ea"/>
              <a:cs typeface="+mn-cs"/>
            </a:endParaRPr>
          </a:p>
        </p:txBody>
      </p:sp>
      <p:sp>
        <p:nvSpPr>
          <p:cNvPr id="2" name="Text Placeholder 1">
            <a:extLst>
              <a:ext uri="{FF2B5EF4-FFF2-40B4-BE49-F238E27FC236}">
                <a16:creationId xmlns:a16="http://schemas.microsoft.com/office/drawing/2014/main" id="{B859C934-0763-394A-9C63-B023A287C8BE}"/>
              </a:ext>
            </a:extLst>
          </p:cNvPr>
          <p:cNvSpPr>
            <a:spLocks noGrp="1"/>
          </p:cNvSpPr>
          <p:nvPr>
            <p:ph type="body" sz="quarter" idx="14"/>
          </p:nvPr>
        </p:nvSpPr>
        <p:spPr/>
        <p:txBody>
          <a:bodyPr/>
          <a:lstStyle/>
          <a:p>
            <a:r>
              <a:rPr lang="en-GB" sz="3600">
                <a:solidFill>
                  <a:schemeClr val="accent1">
                    <a:lumMod val="50000"/>
                  </a:schemeClr>
                </a:solidFill>
              </a:rPr>
              <a:t>Transport</a:t>
            </a:r>
          </a:p>
        </p:txBody>
      </p:sp>
      <p:sp>
        <p:nvSpPr>
          <p:cNvPr id="114" name="TextBox 113">
            <a:extLst>
              <a:ext uri="{FF2B5EF4-FFF2-40B4-BE49-F238E27FC236}">
                <a16:creationId xmlns:a16="http://schemas.microsoft.com/office/drawing/2014/main" id="{1B292857-9B5A-9043-9E81-4297BAC4FF21}"/>
              </a:ext>
            </a:extLst>
          </p:cNvPr>
          <p:cNvSpPr txBox="1"/>
          <p:nvPr/>
        </p:nvSpPr>
        <p:spPr>
          <a:xfrm>
            <a:off x="18262" y="4196199"/>
            <a:ext cx="4009153" cy="1217256"/>
          </a:xfrm>
          <a:prstGeom prst="rect">
            <a:avLst/>
          </a:prstGeom>
          <a:noFill/>
        </p:spPr>
        <p:txBody>
          <a:bodyPr wrap="square" lIns="91440" tIns="45720" rIns="91440" bIns="45720" rtlCol="0" anchor="t">
            <a:spAutoFit/>
          </a:bodyPr>
          <a:lstStyle/>
          <a:p>
            <a:pPr marL="0" marR="0" lvl="0" indent="0" algn="ctr" defTabSz="914400" rtl="0" eaLnBrk="1" fontAlgn="auto" latinLnBrk="0" hangingPunct="1">
              <a:spcBef>
                <a:spcPts val="0"/>
              </a:spcBef>
              <a:spcAft>
                <a:spcPts val="0"/>
              </a:spcAft>
              <a:buClrTx/>
              <a:buSzTx/>
              <a:buFontTx/>
              <a:buNone/>
              <a:tabLst/>
              <a:defRPr/>
            </a:pPr>
            <a:r>
              <a:rPr lang="en-GB" sz="4400">
                <a:solidFill>
                  <a:srgbClr val="FFFFFF"/>
                </a:solidFill>
                <a:latin typeface="Halvar Eng Md"/>
              </a:rPr>
              <a:t>The w</a:t>
            </a:r>
            <a:r>
              <a:rPr kumimoji="0" lang="en-GB" sz="4400" b="0" i="0" u="none" strike="noStrike" kern="1200" cap="none" spc="0" normalizeH="0" baseline="0" noProof="0" err="1">
                <a:ln>
                  <a:noFill/>
                </a:ln>
                <a:solidFill>
                  <a:srgbClr val="FFFFFF"/>
                </a:solidFill>
                <a:effectLst/>
                <a:uLnTx/>
                <a:uFillTx/>
                <a:latin typeface="Halvar Eng Md"/>
              </a:rPr>
              <a:t>orld’s</a:t>
            </a:r>
            <a:r>
              <a:rPr kumimoji="0" lang="en-GB" sz="4400" b="0" i="0" u="none" strike="noStrike" kern="1200" cap="none" spc="0" normalizeH="0" baseline="0" noProof="0">
                <a:ln>
                  <a:noFill/>
                </a:ln>
                <a:solidFill>
                  <a:srgbClr val="FFFFFF"/>
                </a:solidFill>
                <a:effectLst/>
                <a:uLnTx/>
                <a:uFillTx/>
                <a:latin typeface="Halvar Eng Md"/>
              </a:rPr>
              <a:t> first </a:t>
            </a:r>
          </a:p>
          <a:p>
            <a:pPr marL="0" marR="0" lvl="0" indent="0" algn="ctr" defTabSz="914400" rtl="0" eaLnBrk="1" fontAlgn="auto" latinLnBrk="0" hangingPunct="1">
              <a:lnSpc>
                <a:spcPct val="80000"/>
              </a:lnSpc>
              <a:spcBef>
                <a:spcPts val="0"/>
              </a:spcBef>
              <a:spcAft>
                <a:spcPts val="0"/>
              </a:spcAft>
              <a:buClrTx/>
              <a:buSzTx/>
              <a:buFontTx/>
              <a:buNone/>
              <a:tabLst/>
              <a:defRPr/>
            </a:pPr>
            <a:r>
              <a:rPr lang="en-GB" noProof="0">
                <a:solidFill>
                  <a:srgbClr val="FFFFFF"/>
                </a:solidFill>
                <a:latin typeface="Unica 77 LL"/>
              </a:rPr>
              <a:t>C</a:t>
            </a:r>
            <a:r>
              <a:rPr kumimoji="0" lang="en-GB" sz="1800" b="0" i="0" u="none" strike="noStrike" kern="1200" cap="none" spc="0" normalizeH="0" baseline="0" noProof="0">
                <a:ln>
                  <a:noFill/>
                </a:ln>
                <a:solidFill>
                  <a:srgbClr val="FFFFFF"/>
                </a:solidFill>
                <a:effectLst/>
                <a:uLnTx/>
                <a:uFillTx/>
                <a:latin typeface="Unica 77 LL"/>
                <a:ea typeface="+mn-ea"/>
                <a:cs typeface="+mn-cs"/>
              </a:rPr>
              <a:t>ontainer vessel to sail on</a:t>
            </a:r>
          </a:p>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Unica 77 LL"/>
                <a:ea typeface="+mn-ea"/>
                <a:cs typeface="+mn-cs"/>
              </a:rPr>
              <a:t>green methanol (2023)</a:t>
            </a:r>
            <a:endParaRPr kumimoji="0" lang="en-GB"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p:txBody>
      </p:sp>
      <p:sp>
        <p:nvSpPr>
          <p:cNvPr id="117" name="TextBox 116">
            <a:extLst>
              <a:ext uri="{FF2B5EF4-FFF2-40B4-BE49-F238E27FC236}">
                <a16:creationId xmlns:a16="http://schemas.microsoft.com/office/drawing/2014/main" id="{5D7B9066-6A8E-3949-BDA6-238A39360087}"/>
              </a:ext>
            </a:extLst>
          </p:cNvPr>
          <p:cNvSpPr txBox="1"/>
          <p:nvPr/>
        </p:nvSpPr>
        <p:spPr>
          <a:xfrm>
            <a:off x="8098711" y="3925356"/>
            <a:ext cx="4103373" cy="1623521"/>
          </a:xfrm>
          <a:prstGeom prst="rect">
            <a:avLst/>
          </a:prstGeom>
          <a:noFill/>
          <a:effectLst/>
        </p:spPr>
        <p:txBody>
          <a:bodyPr wrap="square" lIns="91440" tIns="45720" rIns="91440" bIns="4572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8800" b="0" i="0" u="none" strike="noStrike" kern="1200" cap="none" spc="0" normalizeH="0" baseline="0" noProof="0">
                <a:ln>
                  <a:noFill/>
                </a:ln>
                <a:solidFill>
                  <a:srgbClr val="FFFFFF"/>
                </a:solidFill>
                <a:effectLst/>
                <a:uLnTx/>
                <a:uFillTx/>
                <a:latin typeface="Halvar Eng Md"/>
                <a:ea typeface="+mn-ea"/>
                <a:cs typeface="+mn-cs"/>
              </a:rPr>
              <a:t>100</a:t>
            </a:r>
            <a:r>
              <a:rPr kumimoji="0" lang="en-GB" sz="8800" b="0" i="0" u="none" strike="noStrike" kern="1200" cap="none" spc="0" normalizeH="0" baseline="0" noProof="0">
                <a:ln>
                  <a:noFill/>
                </a:ln>
                <a:solidFill>
                  <a:srgbClr val="FFFFFF"/>
                </a:solidFill>
                <a:effectLst/>
                <a:uLnTx/>
                <a:uFillTx/>
                <a:latin typeface="Halvar Eng Lt"/>
                <a:ea typeface="+mn-ea"/>
                <a:cs typeface="+mn-cs"/>
              </a:rPr>
              <a:t>%</a:t>
            </a:r>
          </a:p>
          <a:p>
            <a:pPr marL="0" marR="0" lvl="0" indent="0" algn="ctr" defTabSz="914400" rtl="0" eaLnBrk="1" fontAlgn="auto" latinLnBrk="0" hangingPunct="1">
              <a:lnSpc>
                <a:spcPct val="80000"/>
              </a:lnSpc>
              <a:spcBef>
                <a:spcPts val="0"/>
              </a:spcBef>
              <a:spcAft>
                <a:spcPts val="0"/>
              </a:spcAft>
              <a:buClrTx/>
              <a:buSzTx/>
              <a:buFontTx/>
              <a:buNone/>
              <a:tabLst/>
              <a:defRPr/>
            </a:pPr>
            <a:r>
              <a:rPr lang="en-GB">
                <a:solidFill>
                  <a:srgbClr val="FFFFFF"/>
                </a:solidFill>
                <a:latin typeface="Unica 77 LL"/>
              </a:rPr>
              <a:t>G</a:t>
            </a:r>
            <a:r>
              <a:rPr kumimoji="0" lang="en-GB" sz="1800" b="0" i="0" u="none" strike="noStrike" kern="1200" cap="none" spc="0" normalizeH="0" baseline="0" noProof="0" err="1">
                <a:ln>
                  <a:noFill/>
                </a:ln>
                <a:solidFill>
                  <a:srgbClr val="FFFFFF"/>
                </a:solidFill>
                <a:effectLst/>
                <a:uLnTx/>
                <a:uFillTx/>
                <a:latin typeface="Unica 77 LL"/>
                <a:ea typeface="+mn-ea"/>
                <a:cs typeface="+mn-cs"/>
              </a:rPr>
              <a:t>reen</a:t>
            </a:r>
            <a:r>
              <a:rPr kumimoji="0" lang="en-GB" sz="1800" b="0" i="0" u="none" strike="noStrike" kern="1200" cap="none" spc="0" normalizeH="0" baseline="0" noProof="0">
                <a:ln>
                  <a:noFill/>
                </a:ln>
                <a:solidFill>
                  <a:srgbClr val="FFFFFF"/>
                </a:solidFill>
                <a:effectLst/>
                <a:uLnTx/>
                <a:uFillTx/>
                <a:latin typeface="Unica 77 LL"/>
                <a:ea typeface="+mn-ea"/>
                <a:cs typeface="+mn-cs"/>
              </a:rPr>
              <a:t> fuels on board</a:t>
            </a:r>
          </a:p>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Unica 77 LL"/>
                <a:ea typeface="+mn-ea"/>
                <a:cs typeface="+mn-cs"/>
              </a:rPr>
              <a:t>Domestic</a:t>
            </a:r>
            <a:r>
              <a:rPr lang="en-GB">
                <a:solidFill>
                  <a:srgbClr val="FFFFFF"/>
                </a:solidFill>
                <a:latin typeface="Unica 77 LL"/>
              </a:rPr>
              <a:t> </a:t>
            </a:r>
            <a:r>
              <a:rPr kumimoji="0" lang="en-GB" sz="1800" b="0" i="0" u="none" strike="noStrike" kern="1200" cap="none" spc="0" normalizeH="0" baseline="0" noProof="0">
                <a:ln>
                  <a:noFill/>
                </a:ln>
                <a:solidFill>
                  <a:srgbClr val="FFFFFF"/>
                </a:solidFill>
                <a:effectLst/>
                <a:uLnTx/>
                <a:uFillTx/>
                <a:latin typeface="Unica 77 LL"/>
                <a:ea typeface="+mn-ea"/>
                <a:cs typeface="+mn-cs"/>
              </a:rPr>
              <a:t>flights by 2030</a:t>
            </a:r>
            <a:endParaRPr kumimoji="0" lang="en-GB"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p:txBody>
      </p:sp>
      <p:pic>
        <p:nvPicPr>
          <p:cNvPr id="3" name="Graphic 2">
            <a:extLst>
              <a:ext uri="{FF2B5EF4-FFF2-40B4-BE49-F238E27FC236}">
                <a16:creationId xmlns:a16="http://schemas.microsoft.com/office/drawing/2014/main" id="{EACB2F0B-2B7F-9FF5-21BB-DB323361EAC7}"/>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5016000" y="2439900"/>
            <a:ext cx="2160000" cy="2160000"/>
          </a:xfrm>
          <a:prstGeom prst="rect">
            <a:avLst/>
          </a:prstGeom>
        </p:spPr>
      </p:pic>
    </p:spTree>
    <p:extLst>
      <p:ext uri="{BB962C8B-B14F-4D97-AF65-F5344CB8AC3E}">
        <p14:creationId xmlns:p14="http://schemas.microsoft.com/office/powerpoint/2010/main" val="32511024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14"/>
                                        </p:tgtEl>
                                        <p:attrNameLst>
                                          <p:attrName>style.visibility</p:attrName>
                                        </p:attrNameLst>
                                      </p:cBhvr>
                                      <p:to>
                                        <p:strVal val="visible"/>
                                      </p:to>
                                    </p:set>
                                    <p:animEffect transition="in" filter="wipe(up)">
                                      <p:cBhvr>
                                        <p:cTn id="11" dur="500"/>
                                        <p:tgtEl>
                                          <p:spTgt spid="114"/>
                                        </p:tgtEl>
                                      </p:cBhvr>
                                    </p:animEffect>
                                  </p:childTnLst>
                                </p:cTn>
                              </p:par>
                            </p:childTnLst>
                          </p:cTn>
                        </p:par>
                        <p:par>
                          <p:cTn id="12" fill="hold">
                            <p:stCondLst>
                              <p:cond delay="1000"/>
                            </p:stCondLst>
                            <p:childTnLst>
                              <p:par>
                                <p:cTn id="13" presetID="22" presetClass="entr" presetSubtype="1" fill="hold" grpId="0" nodeType="afterEffect">
                                  <p:stCondLst>
                                    <p:cond delay="0"/>
                                  </p:stCondLst>
                                  <p:childTnLst>
                                    <p:set>
                                      <p:cBhvr>
                                        <p:cTn id="14" dur="1" fill="hold">
                                          <p:stCondLst>
                                            <p:cond delay="0"/>
                                          </p:stCondLst>
                                        </p:cTn>
                                        <p:tgtEl>
                                          <p:spTgt spid="117"/>
                                        </p:tgtEl>
                                        <p:attrNameLst>
                                          <p:attrName>style.visibility</p:attrName>
                                        </p:attrNameLst>
                                      </p:cBhvr>
                                      <p:to>
                                        <p:strVal val="visible"/>
                                      </p:to>
                                    </p:set>
                                    <p:animEffect transition="in" filter="wipe(up)">
                                      <p:cBhvr>
                                        <p:cTn id="15" dur="500"/>
                                        <p:tgtEl>
                                          <p:spTgt spid="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4" grpId="0"/>
      <p:bldP spid="117"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Billede 10" descr="Et billede, der indeholder vand, udendørs, sky, hav&#10;&#10;Automatisk genereret beskrivelse">
            <a:extLst>
              <a:ext uri="{FF2B5EF4-FFF2-40B4-BE49-F238E27FC236}">
                <a16:creationId xmlns:a16="http://schemas.microsoft.com/office/drawing/2014/main" id="{4283454D-345C-003A-8369-D9CE0CE72353}"/>
              </a:ext>
            </a:extLst>
          </p:cNvPr>
          <p:cNvPicPr>
            <a:picLocks noChangeAspect="1"/>
          </p:cNvPicPr>
          <p:nvPr/>
        </p:nvPicPr>
        <p:blipFill rotWithShape="1">
          <a:blip r:embed="rId3">
            <a:extLst>
              <a:ext uri="{28A0092B-C50C-407E-A947-70E740481C1C}">
                <a14:useLocalDpi xmlns:a14="http://schemas.microsoft.com/office/drawing/2010/main" val="0"/>
              </a:ext>
            </a:extLst>
          </a:blip>
          <a:srcRect t="12315" b="21646"/>
          <a:stretch/>
        </p:blipFill>
        <p:spPr>
          <a:xfrm>
            <a:off x="8107234" y="1485077"/>
            <a:ext cx="4094850" cy="4067998"/>
          </a:xfrm>
          <a:prstGeom prst="rect">
            <a:avLst/>
          </a:prstGeom>
        </p:spPr>
      </p:pic>
      <p:pic>
        <p:nvPicPr>
          <p:cNvPr id="6" name="Picture 5">
            <a:extLst>
              <a:ext uri="{FF2B5EF4-FFF2-40B4-BE49-F238E27FC236}">
                <a16:creationId xmlns:a16="http://schemas.microsoft.com/office/drawing/2014/main" id="{96396AAE-F309-9143-B0FB-27D369A7E64F}"/>
              </a:ext>
            </a:extLst>
          </p:cNvPr>
          <p:cNvPicPr>
            <a:picLocks/>
          </p:cNvPicPr>
          <p:nvPr/>
        </p:nvPicPr>
        <p:blipFill rotWithShape="1">
          <a:blip r:embed="rId4">
            <a:extLst>
              <a:ext uri="{28A0092B-C50C-407E-A947-70E740481C1C}">
                <a14:useLocalDpi xmlns:a14="http://schemas.microsoft.com/office/drawing/2010/main" val="0"/>
              </a:ext>
            </a:extLst>
          </a:blip>
          <a:srcRect l="13995" t="3058" r="23449" b="3025"/>
          <a:stretch/>
        </p:blipFill>
        <p:spPr>
          <a:xfrm>
            <a:off x="-27146" y="1485077"/>
            <a:ext cx="4120436" cy="4067999"/>
          </a:xfrm>
          <a:prstGeom prst="rect">
            <a:avLst/>
          </a:prstGeom>
        </p:spPr>
      </p:pic>
      <p:sp>
        <p:nvSpPr>
          <p:cNvPr id="10" name="Rectangle 9">
            <a:extLst>
              <a:ext uri="{FF2B5EF4-FFF2-40B4-BE49-F238E27FC236}">
                <a16:creationId xmlns:a16="http://schemas.microsoft.com/office/drawing/2014/main" id="{DD0577AB-D4C9-FC54-03DD-41E16ECB5124}"/>
              </a:ext>
            </a:extLst>
          </p:cNvPr>
          <p:cNvSpPr/>
          <p:nvPr/>
        </p:nvSpPr>
        <p:spPr>
          <a:xfrm>
            <a:off x="21686" y="3200401"/>
            <a:ext cx="4053557" cy="2352674"/>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7" name="Rectangle 6">
            <a:extLst>
              <a:ext uri="{FF2B5EF4-FFF2-40B4-BE49-F238E27FC236}">
                <a16:creationId xmlns:a16="http://schemas.microsoft.com/office/drawing/2014/main" id="{5919BE00-1393-6D3D-9A23-3B6A5F26A82C}"/>
              </a:ext>
            </a:extLst>
          </p:cNvPr>
          <p:cNvSpPr/>
          <p:nvPr/>
        </p:nvSpPr>
        <p:spPr>
          <a:xfrm>
            <a:off x="8111229" y="3200401"/>
            <a:ext cx="4090855" cy="2352674"/>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4" name="Rectangle 3">
            <a:extLst>
              <a:ext uri="{FF2B5EF4-FFF2-40B4-BE49-F238E27FC236}">
                <a16:creationId xmlns:a16="http://schemas.microsoft.com/office/drawing/2014/main" id="{04CC6F93-D19C-10BE-0D95-9480ED17F9E0}"/>
              </a:ext>
            </a:extLst>
          </p:cNvPr>
          <p:cNvSpPr/>
          <p:nvPr/>
        </p:nvSpPr>
        <p:spPr>
          <a:xfrm>
            <a:off x="10843" y="3200401"/>
            <a:ext cx="4053557" cy="2352674"/>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9" name="Rectangle 8">
            <a:extLst>
              <a:ext uri="{FF2B5EF4-FFF2-40B4-BE49-F238E27FC236}">
                <a16:creationId xmlns:a16="http://schemas.microsoft.com/office/drawing/2014/main" id="{52F4F871-68E8-184D-96EB-002AA6C69487}"/>
              </a:ext>
            </a:extLst>
          </p:cNvPr>
          <p:cNvSpPr/>
          <p:nvPr/>
        </p:nvSpPr>
        <p:spPr>
          <a:xfrm>
            <a:off x="4064400" y="1485900"/>
            <a:ext cx="4046138" cy="40680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panose="020B0504010101010104" pitchFamily="34" charset="77"/>
              <a:ea typeface="+mn-ea"/>
              <a:cs typeface="+mn-cs"/>
            </a:endParaRPr>
          </a:p>
        </p:txBody>
      </p:sp>
      <p:sp>
        <p:nvSpPr>
          <p:cNvPr id="2" name="Text Placeholder 1">
            <a:extLst>
              <a:ext uri="{FF2B5EF4-FFF2-40B4-BE49-F238E27FC236}">
                <a16:creationId xmlns:a16="http://schemas.microsoft.com/office/drawing/2014/main" id="{B859C934-0763-394A-9C63-B023A287C8BE}"/>
              </a:ext>
            </a:extLst>
          </p:cNvPr>
          <p:cNvSpPr>
            <a:spLocks noGrp="1"/>
          </p:cNvSpPr>
          <p:nvPr>
            <p:ph type="body" sz="quarter" idx="14"/>
          </p:nvPr>
        </p:nvSpPr>
        <p:spPr/>
        <p:txBody>
          <a:bodyPr/>
          <a:lstStyle/>
          <a:p>
            <a:r>
              <a:rPr lang="en-GB" sz="3600">
                <a:solidFill>
                  <a:schemeClr val="accent1">
                    <a:lumMod val="50000"/>
                  </a:schemeClr>
                </a:solidFill>
              </a:rPr>
              <a:t>Industry</a:t>
            </a:r>
          </a:p>
        </p:txBody>
      </p:sp>
      <p:sp>
        <p:nvSpPr>
          <p:cNvPr id="114" name="TextBox 113">
            <a:extLst>
              <a:ext uri="{FF2B5EF4-FFF2-40B4-BE49-F238E27FC236}">
                <a16:creationId xmlns:a16="http://schemas.microsoft.com/office/drawing/2014/main" id="{1B292857-9B5A-9043-9E81-4297BAC4FF21}"/>
              </a:ext>
            </a:extLst>
          </p:cNvPr>
          <p:cNvSpPr txBox="1"/>
          <p:nvPr/>
        </p:nvSpPr>
        <p:spPr>
          <a:xfrm>
            <a:off x="10843" y="3925356"/>
            <a:ext cx="4009153" cy="1696362"/>
          </a:xfrm>
          <a:prstGeom prst="rect">
            <a:avLst/>
          </a:prstGeom>
          <a:noFill/>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8800" b="0" i="0" u="none" strike="noStrike" kern="1200" cap="none" spc="0" normalizeH="0" baseline="0" noProof="0">
                <a:ln>
                  <a:noFill/>
                </a:ln>
                <a:solidFill>
                  <a:srgbClr val="FFFFFF"/>
                </a:solidFill>
                <a:effectLst/>
                <a:uLnTx/>
                <a:uFillTx/>
                <a:latin typeface="Halvar Eng Md"/>
              </a:rPr>
              <a:t>17%</a:t>
            </a:r>
          </a:p>
          <a:p>
            <a:pPr marL="0" marR="0" lvl="0" indent="0" algn="ctr" defTabSz="914400" rtl="0" eaLnBrk="1" fontAlgn="auto" latinLnBrk="0" hangingPunct="1">
              <a:lnSpc>
                <a:spcPct val="80000"/>
              </a:lnSpc>
              <a:spcBef>
                <a:spcPts val="0"/>
              </a:spcBef>
              <a:spcAft>
                <a:spcPts val="0"/>
              </a:spcAft>
              <a:buClrTx/>
              <a:buSzTx/>
              <a:buFontTx/>
              <a:buNone/>
              <a:tabLst/>
              <a:defRPr/>
            </a:pPr>
            <a:r>
              <a:rPr lang="en-GB" sz="1400">
                <a:solidFill>
                  <a:srgbClr val="FFFFFF"/>
                </a:solidFill>
                <a:latin typeface="Unica 77 LL" panose="020B0504010101010104" pitchFamily="34" charset="77"/>
              </a:rPr>
              <a:t>A</a:t>
            </a:r>
            <a:r>
              <a:rPr kumimoji="0" lang="en-GB" sz="1400" b="0" i="0" u="none" strike="noStrike" kern="1200" cap="none" spc="0" normalizeH="0" baseline="0" noProof="0" err="1">
                <a:ln>
                  <a:noFill/>
                </a:ln>
                <a:solidFill>
                  <a:srgbClr val="FFFFFF"/>
                </a:solidFill>
                <a:effectLst/>
                <a:uLnTx/>
                <a:uFillTx/>
                <a:latin typeface="Unica 77 LL" panose="020B0504010101010104" pitchFamily="34" charset="77"/>
                <a:ea typeface="+mn-ea"/>
                <a:cs typeface="+mn-cs"/>
              </a:rPr>
              <a:t>verage</a:t>
            </a:r>
            <a:r>
              <a:rPr kumimoji="0" lang="en-GB" sz="14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 reduction in CO</a:t>
            </a:r>
            <a:r>
              <a:rPr kumimoji="0" lang="en-GB" sz="1400" b="0" i="0" u="none" strike="noStrike" kern="1200" cap="none" spc="0" normalizeH="0" baseline="-25000" noProof="0">
                <a:ln>
                  <a:noFill/>
                </a:ln>
                <a:solidFill>
                  <a:srgbClr val="FFFFFF"/>
                </a:solidFill>
                <a:effectLst/>
                <a:uLnTx/>
                <a:uFillTx/>
                <a:latin typeface="Unica 77 LL" panose="020B0504010101010104" pitchFamily="34" charset="77"/>
                <a:ea typeface="+mn-ea"/>
                <a:cs typeface="+mn-cs"/>
              </a:rPr>
              <a:t>2</a:t>
            </a:r>
            <a:r>
              <a:rPr kumimoji="0" lang="en-GB" sz="14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 emission by Denmark’s largest industrial emitters from 2022-2024</a:t>
            </a:r>
          </a:p>
        </p:txBody>
      </p:sp>
      <p:sp>
        <p:nvSpPr>
          <p:cNvPr id="117" name="TextBox 116">
            <a:extLst>
              <a:ext uri="{FF2B5EF4-FFF2-40B4-BE49-F238E27FC236}">
                <a16:creationId xmlns:a16="http://schemas.microsoft.com/office/drawing/2014/main" id="{5D7B9066-6A8E-3949-BDA6-238A39360087}"/>
              </a:ext>
            </a:extLst>
          </p:cNvPr>
          <p:cNvSpPr txBox="1"/>
          <p:nvPr/>
        </p:nvSpPr>
        <p:spPr>
          <a:xfrm>
            <a:off x="8098711" y="3925356"/>
            <a:ext cx="4103373" cy="1525033"/>
          </a:xfrm>
          <a:prstGeom prst="rect">
            <a:avLst/>
          </a:prstGeom>
          <a:noFill/>
          <a:effectLst/>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8000" b="0" i="0" u="none" strike="noStrike" kern="1200" cap="none" spc="0" normalizeH="0" baseline="0" noProof="0">
                <a:ln>
                  <a:noFill/>
                </a:ln>
                <a:solidFill>
                  <a:srgbClr val="FFFFFF"/>
                </a:solidFill>
                <a:effectLst/>
                <a:uLnTx/>
                <a:uFillTx/>
                <a:latin typeface="Halvar Eng Md" pitchFamily="2" charset="0"/>
                <a:ea typeface="+mn-ea"/>
                <a:cs typeface="+mn-cs"/>
              </a:rPr>
              <a:t>500-1000</a:t>
            </a:r>
            <a:endParaRPr kumimoji="0" lang="en-GB" sz="8800" b="0" i="0" u="none" strike="noStrike" kern="1200" cap="none" spc="0" normalizeH="0" baseline="0" noProof="0">
              <a:ln>
                <a:noFill/>
              </a:ln>
              <a:solidFill>
                <a:srgbClr val="FFFFFF"/>
              </a:solidFill>
              <a:effectLst/>
              <a:uLnTx/>
              <a:uFillTx/>
              <a:latin typeface="Halvar Eng Lt" pitchFamily="2" charset="0"/>
              <a:ea typeface="+mn-ea"/>
              <a:cs typeface="+mn-cs"/>
            </a:endParaRPr>
          </a:p>
          <a:p>
            <a:pPr marL="0" marR="0" lvl="0" indent="0" algn="ctr" defTabSz="914400" rtl="0" eaLnBrk="1" fontAlgn="auto" latinLnBrk="0" hangingPunct="1">
              <a:lnSpc>
                <a:spcPct val="80000"/>
              </a:lnSpc>
              <a:spcBef>
                <a:spcPts val="0"/>
              </a:spcBef>
              <a:spcAft>
                <a:spcPts val="0"/>
              </a:spcAft>
              <a:buClrTx/>
              <a:buSzTx/>
              <a:buFontTx/>
              <a:buNone/>
              <a:tabLst/>
              <a:defRPr/>
            </a:pPr>
            <a:r>
              <a:rPr lang="en-GB">
                <a:solidFill>
                  <a:srgbClr val="FFFFFF"/>
                </a:solidFill>
                <a:latin typeface="Unica 77 LL" panose="020B0504010101010104" pitchFamily="34" charset="0"/>
                <a:cs typeface="Unica 77 LL" panose="020B0504010101010104" pitchFamily="34" charset="0"/>
              </a:rPr>
              <a:t>Y</a:t>
            </a:r>
            <a:r>
              <a:rPr kumimoji="0" lang="en-GB" sz="1800" b="0" i="0" u="none" strike="noStrike" kern="1200" cap="none" spc="0" normalizeH="0" baseline="0" noProof="0">
                <a:ln>
                  <a:noFill/>
                </a:ln>
                <a:solidFill>
                  <a:srgbClr val="FFFFFF"/>
                </a:solidFill>
                <a:effectLst/>
                <a:uLnTx/>
                <a:uFillTx/>
                <a:latin typeface="Unica 77 LL" panose="020B0504010101010104" pitchFamily="34" charset="0"/>
                <a:ea typeface="+mn-ea"/>
                <a:cs typeface="Unica 77 LL" panose="020B0504010101010104" pitchFamily="34" charset="0"/>
              </a:rPr>
              <a:t>ears of Danish </a:t>
            </a:r>
            <a:r>
              <a:rPr kumimoji="0" lang="en-US" sz="1800" b="0" i="0" u="none" strike="noStrike" kern="1200" cap="none" spc="0" normalizeH="0" baseline="0" noProof="0">
                <a:ln>
                  <a:noFill/>
                </a:ln>
                <a:solidFill>
                  <a:srgbClr val="FFFFFF"/>
                </a:solidFill>
                <a:effectLst/>
                <a:uLnTx/>
                <a:uFillTx/>
                <a:latin typeface="Unica 77 LL" panose="020B0504010101010104" pitchFamily="34" charset="0"/>
                <a:ea typeface="+mn-ea"/>
                <a:cs typeface="Unica 77 LL" panose="020B0504010101010104" pitchFamily="34" charset="0"/>
              </a:rPr>
              <a:t>CO₂ emissions could be stored in the Danish subsoil</a:t>
            </a:r>
            <a:endParaRPr kumimoji="0" lang="en-GB" sz="1800" b="0" i="0" u="none" strike="noStrike" kern="1200" cap="none" spc="0" normalizeH="0" baseline="0" noProof="0">
              <a:ln>
                <a:noFill/>
              </a:ln>
              <a:solidFill>
                <a:srgbClr val="FFFFFF"/>
              </a:solidFill>
              <a:effectLst/>
              <a:uLnTx/>
              <a:uFillTx/>
              <a:latin typeface="Unica 77 LL" panose="020B0504010101010104" pitchFamily="34" charset="0"/>
              <a:ea typeface="+mn-ea"/>
              <a:cs typeface="Unica 77 LL" panose="020B0504010101010104" pitchFamily="34" charset="0"/>
            </a:endParaRPr>
          </a:p>
        </p:txBody>
      </p:sp>
      <p:pic>
        <p:nvPicPr>
          <p:cNvPr id="3" name="Graphic 2">
            <a:extLst>
              <a:ext uri="{FF2B5EF4-FFF2-40B4-BE49-F238E27FC236}">
                <a16:creationId xmlns:a16="http://schemas.microsoft.com/office/drawing/2014/main" id="{EACB2F0B-2B7F-9FF5-21BB-DB323361EAC7}"/>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5016000" y="2439900"/>
            <a:ext cx="2160000" cy="2160000"/>
          </a:xfrm>
          <a:prstGeom prst="rect">
            <a:avLst/>
          </a:prstGeom>
        </p:spPr>
      </p:pic>
      <p:sp>
        <p:nvSpPr>
          <p:cNvPr id="8" name="TextBox 7">
            <a:extLst>
              <a:ext uri="{FF2B5EF4-FFF2-40B4-BE49-F238E27FC236}">
                <a16:creationId xmlns:a16="http://schemas.microsoft.com/office/drawing/2014/main" id="{8FDF17F4-F2F9-EA0D-6849-9A027A4637FC}"/>
              </a:ext>
            </a:extLst>
          </p:cNvPr>
          <p:cNvSpPr txBox="1"/>
          <p:nvPr/>
        </p:nvSpPr>
        <p:spPr>
          <a:xfrm>
            <a:off x="8271828" y="1521488"/>
            <a:ext cx="2140403"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Photo: Project Greensands</a:t>
            </a:r>
          </a:p>
        </p:txBody>
      </p:sp>
    </p:spTree>
    <p:extLst>
      <p:ext uri="{BB962C8B-B14F-4D97-AF65-F5344CB8AC3E}">
        <p14:creationId xmlns:p14="http://schemas.microsoft.com/office/powerpoint/2010/main" val="278326981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14"/>
                                        </p:tgtEl>
                                        <p:attrNameLst>
                                          <p:attrName>style.visibility</p:attrName>
                                        </p:attrNameLst>
                                      </p:cBhvr>
                                      <p:to>
                                        <p:strVal val="visible"/>
                                      </p:to>
                                    </p:set>
                                    <p:animEffect transition="in" filter="wipe(up)">
                                      <p:cBhvr>
                                        <p:cTn id="11" dur="500"/>
                                        <p:tgtEl>
                                          <p:spTgt spid="114"/>
                                        </p:tgtEl>
                                      </p:cBhvr>
                                    </p:animEffect>
                                  </p:childTnLst>
                                </p:cTn>
                              </p:par>
                            </p:childTnLst>
                          </p:cTn>
                        </p:par>
                        <p:par>
                          <p:cTn id="12" fill="hold">
                            <p:stCondLst>
                              <p:cond delay="1000"/>
                            </p:stCondLst>
                            <p:childTnLst>
                              <p:par>
                                <p:cTn id="13" presetID="22" presetClass="entr" presetSubtype="1" fill="hold" grpId="0" nodeType="afterEffect">
                                  <p:stCondLst>
                                    <p:cond delay="0"/>
                                  </p:stCondLst>
                                  <p:childTnLst>
                                    <p:set>
                                      <p:cBhvr>
                                        <p:cTn id="14" dur="1" fill="hold">
                                          <p:stCondLst>
                                            <p:cond delay="0"/>
                                          </p:stCondLst>
                                        </p:cTn>
                                        <p:tgtEl>
                                          <p:spTgt spid="117"/>
                                        </p:tgtEl>
                                        <p:attrNameLst>
                                          <p:attrName>style.visibility</p:attrName>
                                        </p:attrNameLst>
                                      </p:cBhvr>
                                      <p:to>
                                        <p:strVal val="visible"/>
                                      </p:to>
                                    </p:set>
                                    <p:animEffect transition="in" filter="wipe(up)">
                                      <p:cBhvr>
                                        <p:cTn id="15" dur="500"/>
                                        <p:tgtEl>
                                          <p:spTgt spid="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4" grpId="0"/>
      <p:bldP spid="117"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1A76735E-8B40-9F4B-A7A4-8DD8BF481B19}"/>
              </a:ext>
            </a:extLst>
          </p:cNvPr>
          <p:cNvPicPr>
            <a:picLocks noChangeAspect="1"/>
          </p:cNvPicPr>
          <p:nvPr/>
        </p:nvPicPr>
        <p:blipFill rotWithShape="1">
          <a:blip r:embed="rId3">
            <a:extLst>
              <a:ext uri="{28A0092B-C50C-407E-A947-70E740481C1C}">
                <a14:useLocalDpi xmlns:a14="http://schemas.microsoft.com/office/drawing/2010/main" val="0"/>
              </a:ext>
            </a:extLst>
          </a:blip>
          <a:srcRect l="6117" t="12259" r="6433" b="350"/>
          <a:stretch/>
        </p:blipFill>
        <p:spPr>
          <a:xfrm>
            <a:off x="8110538" y="1485077"/>
            <a:ext cx="4091546" cy="4067998"/>
          </a:xfrm>
          <a:prstGeom prst="rect">
            <a:avLst/>
          </a:prstGeom>
        </p:spPr>
      </p:pic>
      <p:sp>
        <p:nvSpPr>
          <p:cNvPr id="5" name="Rectangle 4">
            <a:extLst>
              <a:ext uri="{FF2B5EF4-FFF2-40B4-BE49-F238E27FC236}">
                <a16:creationId xmlns:a16="http://schemas.microsoft.com/office/drawing/2014/main" id="{F95D13BE-0C9F-4300-0FF7-AAF5786A2465}"/>
              </a:ext>
            </a:extLst>
          </p:cNvPr>
          <p:cNvSpPr/>
          <p:nvPr/>
        </p:nvSpPr>
        <p:spPr>
          <a:xfrm>
            <a:off x="8110538" y="3200401"/>
            <a:ext cx="4091546" cy="2352674"/>
          </a:xfrm>
          <a:prstGeom prst="rect">
            <a:avLst/>
          </a:prstGeom>
          <a:gradFill>
            <a:gsLst>
              <a:gs pos="0">
                <a:srgbClr val="FFFFFF">
                  <a:alpha val="0"/>
                </a:srgbClr>
              </a:gs>
              <a:gs pos="5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6" name="Picture 5">
            <a:extLst>
              <a:ext uri="{FF2B5EF4-FFF2-40B4-BE49-F238E27FC236}">
                <a16:creationId xmlns:a16="http://schemas.microsoft.com/office/drawing/2014/main" id="{96396AAE-F309-9143-B0FB-27D369A7E64F}"/>
              </a:ext>
            </a:extLst>
          </p:cNvPr>
          <p:cNvPicPr>
            <a:picLocks/>
          </p:cNvPicPr>
          <p:nvPr/>
        </p:nvPicPr>
        <p:blipFill rotWithShape="1">
          <a:blip r:embed="rId4">
            <a:extLst>
              <a:ext uri="{28A0092B-C50C-407E-A947-70E740481C1C}">
                <a14:useLocalDpi xmlns:a14="http://schemas.microsoft.com/office/drawing/2010/main" val="0"/>
              </a:ext>
            </a:extLst>
          </a:blip>
          <a:srcRect l="918" t="9880" r="39055"/>
          <a:stretch/>
        </p:blipFill>
        <p:spPr>
          <a:xfrm>
            <a:off x="0" y="1485075"/>
            <a:ext cx="4064400" cy="4067999"/>
          </a:xfrm>
          <a:prstGeom prst="rect">
            <a:avLst/>
          </a:prstGeom>
        </p:spPr>
      </p:pic>
      <p:sp>
        <p:nvSpPr>
          <p:cNvPr id="4" name="Rectangle 3">
            <a:extLst>
              <a:ext uri="{FF2B5EF4-FFF2-40B4-BE49-F238E27FC236}">
                <a16:creationId xmlns:a16="http://schemas.microsoft.com/office/drawing/2014/main" id="{AC4B0714-797A-37A2-9BC6-2E6E4DB49072}"/>
              </a:ext>
            </a:extLst>
          </p:cNvPr>
          <p:cNvSpPr/>
          <p:nvPr/>
        </p:nvSpPr>
        <p:spPr>
          <a:xfrm>
            <a:off x="10843" y="3200401"/>
            <a:ext cx="4053557" cy="2352674"/>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9" name="Rectangle 8">
            <a:extLst>
              <a:ext uri="{FF2B5EF4-FFF2-40B4-BE49-F238E27FC236}">
                <a16:creationId xmlns:a16="http://schemas.microsoft.com/office/drawing/2014/main" id="{52F4F871-68E8-184D-96EB-002AA6C69487}"/>
              </a:ext>
            </a:extLst>
          </p:cNvPr>
          <p:cNvSpPr/>
          <p:nvPr/>
        </p:nvSpPr>
        <p:spPr>
          <a:xfrm>
            <a:off x="4064400" y="1485900"/>
            <a:ext cx="4046138" cy="4068000"/>
          </a:xfrm>
          <a:prstGeom prst="rect">
            <a:avLst/>
          </a:prstGeom>
          <a:solidFill>
            <a:srgbClr val="73312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panose="020B0504010101010104" pitchFamily="34" charset="77"/>
              <a:ea typeface="+mn-ea"/>
              <a:cs typeface="+mn-cs"/>
            </a:endParaRPr>
          </a:p>
        </p:txBody>
      </p:sp>
      <p:sp>
        <p:nvSpPr>
          <p:cNvPr id="2" name="Text Placeholder 1">
            <a:extLst>
              <a:ext uri="{FF2B5EF4-FFF2-40B4-BE49-F238E27FC236}">
                <a16:creationId xmlns:a16="http://schemas.microsoft.com/office/drawing/2014/main" id="{B859C934-0763-394A-9C63-B023A287C8BE}"/>
              </a:ext>
            </a:extLst>
          </p:cNvPr>
          <p:cNvSpPr>
            <a:spLocks noGrp="1"/>
          </p:cNvSpPr>
          <p:nvPr>
            <p:ph type="body" sz="quarter" idx="14"/>
          </p:nvPr>
        </p:nvSpPr>
        <p:spPr/>
        <p:txBody>
          <a:bodyPr/>
          <a:lstStyle/>
          <a:p>
            <a:r>
              <a:rPr lang="en-GB" sz="3600">
                <a:solidFill>
                  <a:schemeClr val="accent1">
                    <a:lumMod val="50000"/>
                  </a:schemeClr>
                </a:solidFill>
              </a:rPr>
              <a:t>Buildings and constructions</a:t>
            </a:r>
          </a:p>
        </p:txBody>
      </p:sp>
      <p:sp>
        <p:nvSpPr>
          <p:cNvPr id="114" name="TextBox 113">
            <a:extLst>
              <a:ext uri="{FF2B5EF4-FFF2-40B4-BE49-F238E27FC236}">
                <a16:creationId xmlns:a16="http://schemas.microsoft.com/office/drawing/2014/main" id="{1B292857-9B5A-9043-9E81-4297BAC4FF21}"/>
              </a:ext>
            </a:extLst>
          </p:cNvPr>
          <p:cNvSpPr txBox="1"/>
          <p:nvPr/>
        </p:nvSpPr>
        <p:spPr>
          <a:xfrm>
            <a:off x="10843" y="3925356"/>
            <a:ext cx="4009153" cy="1573764"/>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8800" b="0" i="0" u="none" strike="noStrike" kern="1200" cap="none" spc="0" normalizeH="0" baseline="0" noProof="0">
                <a:ln>
                  <a:noFill/>
                </a:ln>
                <a:solidFill>
                  <a:srgbClr val="FFFFFF"/>
                </a:solidFill>
                <a:effectLst/>
                <a:uLnTx/>
                <a:uFillTx/>
                <a:latin typeface="Halvar Eng Md"/>
              </a:rPr>
              <a:t>95%</a:t>
            </a:r>
          </a:p>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Unica 77 LL" panose="020B0504010101010104" pitchFamily="34" charset="0"/>
                <a:ea typeface="Calibri"/>
                <a:cs typeface="Unica 77 LL" panose="020B0504010101010104" pitchFamily="34" charset="0"/>
              </a:rPr>
              <a:t>New buildings must use 95% less energy per m2 in 2020 compared to 1961</a:t>
            </a:r>
            <a:endParaRPr kumimoji="0" lang="en-GB" sz="1600" b="0" i="0" u="none" strike="noStrike" kern="1200" cap="none" spc="0" normalizeH="0" baseline="0" noProof="0">
              <a:ln>
                <a:noFill/>
              </a:ln>
              <a:solidFill>
                <a:srgbClr val="1A1918"/>
              </a:solidFill>
              <a:effectLst/>
              <a:uLnTx/>
              <a:uFillTx/>
              <a:latin typeface="Unica 77 LL" panose="020B0504010101010104" pitchFamily="34" charset="0"/>
              <a:cs typeface="Unica 77 LL" panose="020B0504010101010104" pitchFamily="34" charset="0"/>
            </a:endParaRPr>
          </a:p>
        </p:txBody>
      </p:sp>
      <p:sp>
        <p:nvSpPr>
          <p:cNvPr id="117" name="TextBox 116">
            <a:extLst>
              <a:ext uri="{FF2B5EF4-FFF2-40B4-BE49-F238E27FC236}">
                <a16:creationId xmlns:a16="http://schemas.microsoft.com/office/drawing/2014/main" id="{5D7B9066-6A8E-3949-BDA6-238A39360087}"/>
              </a:ext>
            </a:extLst>
          </p:cNvPr>
          <p:cNvSpPr txBox="1"/>
          <p:nvPr/>
        </p:nvSpPr>
        <p:spPr>
          <a:xfrm>
            <a:off x="8098711" y="3925356"/>
            <a:ext cx="4103373" cy="1624419"/>
          </a:xfrm>
          <a:prstGeom prst="rect">
            <a:avLst/>
          </a:prstGeom>
          <a:noFill/>
          <a:effectLst/>
        </p:spPr>
        <p:txBody>
          <a:bodyPr wrap="square" lIns="91440" tIns="45720" rIns="91440" bIns="45720" rtlCol="0" anchor="t">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lang="en-GB" sz="8800">
                <a:solidFill>
                  <a:srgbClr val="FFFFFF"/>
                </a:solidFill>
                <a:latin typeface="Halvar Eng Md"/>
              </a:rPr>
              <a:t>2006</a:t>
            </a:r>
            <a:endParaRPr lang="en-GB" sz="8800" b="0" i="0" u="none" strike="noStrike" kern="1200" cap="none" spc="0" normalizeH="0" baseline="0" noProof="0">
              <a:ln>
                <a:noFill/>
              </a:ln>
              <a:solidFill>
                <a:srgbClr val="FFFFFF"/>
              </a:solidFill>
              <a:effectLst/>
              <a:uLnTx/>
              <a:uFillTx/>
              <a:latin typeface="Halvar Eng Md"/>
            </a:endParaRPr>
          </a:p>
          <a:p>
            <a:pPr algn="ctr">
              <a:lnSpc>
                <a:spcPct val="80000"/>
              </a:lnSpc>
              <a:defRPr/>
            </a:pPr>
            <a:r>
              <a:rPr lang="en-US">
                <a:solidFill>
                  <a:srgbClr val="FFFFFF"/>
                </a:solidFill>
                <a:latin typeface="Unica 77 LL TT"/>
                <a:ea typeface="Calibri"/>
                <a:cs typeface="Calibri"/>
              </a:rPr>
              <a:t>All Danish buildings are sold with an energy performance certificate</a:t>
            </a:r>
            <a:endParaRPr lang="en-GB">
              <a:latin typeface="Unica 77 LL TT"/>
              <a:ea typeface="+mn-ea"/>
              <a:cs typeface="+mn-cs"/>
            </a:endParaRPr>
          </a:p>
        </p:txBody>
      </p:sp>
      <p:pic>
        <p:nvPicPr>
          <p:cNvPr id="3" name="Graphic 2">
            <a:extLst>
              <a:ext uri="{FF2B5EF4-FFF2-40B4-BE49-F238E27FC236}">
                <a16:creationId xmlns:a16="http://schemas.microsoft.com/office/drawing/2014/main" id="{EACB2F0B-2B7F-9FF5-21BB-DB323361EAC7}"/>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5016000" y="2439900"/>
            <a:ext cx="2160000" cy="2160000"/>
          </a:xfrm>
          <a:prstGeom prst="rect">
            <a:avLst/>
          </a:prstGeom>
        </p:spPr>
      </p:pic>
      <p:sp>
        <p:nvSpPr>
          <p:cNvPr id="8" name="TextBox 7">
            <a:extLst>
              <a:ext uri="{FF2B5EF4-FFF2-40B4-BE49-F238E27FC236}">
                <a16:creationId xmlns:a16="http://schemas.microsoft.com/office/drawing/2014/main" id="{48254B7D-0A29-2032-D23F-58DDA4C3AD5F}"/>
              </a:ext>
            </a:extLst>
          </p:cNvPr>
          <p:cNvSpPr txBox="1"/>
          <p:nvPr/>
        </p:nvSpPr>
        <p:spPr>
          <a:xfrm>
            <a:off x="8271828" y="1521488"/>
            <a:ext cx="2140403"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00A77E">
                    <a:lumMod val="50000"/>
                  </a:srgbClr>
                </a:solidFill>
                <a:effectLst/>
                <a:uLnTx/>
                <a:uFillTx/>
                <a:latin typeface="Unica_77LL-Regular"/>
                <a:ea typeface="+mn-ea"/>
                <a:cs typeface="+mn-cs"/>
              </a:rPr>
              <a:t>Project: Living Places Copenhagen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srgbClr val="00A77E">
                    <a:lumMod val="50000"/>
                  </a:srgbClr>
                </a:solidFill>
                <a:effectLst/>
                <a:uLnTx/>
                <a:uFillTx/>
                <a:latin typeface="Unica_77LL-Regular"/>
                <a:ea typeface="+mn-ea"/>
                <a:cs typeface="+mn-cs"/>
              </a:rPr>
              <a:t>Photo: Adam </a:t>
            </a:r>
            <a:r>
              <a:rPr kumimoji="0" lang="en-GB" sz="600" b="0" i="0" u="none" strike="noStrike" kern="1200" cap="none" spc="0" normalizeH="0" baseline="0" noProof="0" err="1">
                <a:ln>
                  <a:noFill/>
                </a:ln>
                <a:solidFill>
                  <a:srgbClr val="00A77E">
                    <a:lumMod val="50000"/>
                  </a:srgbClr>
                </a:solidFill>
                <a:effectLst/>
                <a:uLnTx/>
                <a:uFillTx/>
                <a:latin typeface="Unica_77LL-Regular"/>
                <a:ea typeface="+mn-ea"/>
                <a:cs typeface="+mn-cs"/>
              </a:rPr>
              <a:t>Mork</a:t>
            </a:r>
            <a:endParaRPr kumimoji="0" lang="en-GB" sz="600" b="0" i="0" u="none" strike="noStrike" kern="1200" cap="none" spc="0" normalizeH="0" baseline="0" noProof="0">
              <a:ln>
                <a:noFill/>
              </a:ln>
              <a:solidFill>
                <a:srgbClr val="00A77E">
                  <a:lumMod val="50000"/>
                </a:srgbClr>
              </a:solidFill>
              <a:effectLst/>
              <a:uLnTx/>
              <a:uFillTx/>
              <a:latin typeface="Unica_77LL-Regular"/>
              <a:ea typeface="+mn-ea"/>
              <a:cs typeface="+mn-cs"/>
            </a:endParaRPr>
          </a:p>
        </p:txBody>
      </p:sp>
    </p:spTree>
    <p:extLst>
      <p:ext uri="{BB962C8B-B14F-4D97-AF65-F5344CB8AC3E}">
        <p14:creationId xmlns:p14="http://schemas.microsoft.com/office/powerpoint/2010/main" val="29401380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14"/>
                                        </p:tgtEl>
                                        <p:attrNameLst>
                                          <p:attrName>style.visibility</p:attrName>
                                        </p:attrNameLst>
                                      </p:cBhvr>
                                      <p:to>
                                        <p:strVal val="visible"/>
                                      </p:to>
                                    </p:set>
                                    <p:animEffect transition="in" filter="wipe(up)">
                                      <p:cBhvr>
                                        <p:cTn id="11" dur="500"/>
                                        <p:tgtEl>
                                          <p:spTgt spid="114"/>
                                        </p:tgtEl>
                                      </p:cBhvr>
                                    </p:animEffect>
                                  </p:childTnLst>
                                </p:cTn>
                              </p:par>
                            </p:childTnLst>
                          </p:cTn>
                        </p:par>
                        <p:par>
                          <p:cTn id="12" fill="hold">
                            <p:stCondLst>
                              <p:cond delay="1000"/>
                            </p:stCondLst>
                            <p:childTnLst>
                              <p:par>
                                <p:cTn id="13" presetID="22" presetClass="entr" presetSubtype="1" fill="hold" grpId="0" nodeType="afterEffect">
                                  <p:stCondLst>
                                    <p:cond delay="0"/>
                                  </p:stCondLst>
                                  <p:childTnLst>
                                    <p:set>
                                      <p:cBhvr>
                                        <p:cTn id="14" dur="1" fill="hold">
                                          <p:stCondLst>
                                            <p:cond delay="0"/>
                                          </p:stCondLst>
                                        </p:cTn>
                                        <p:tgtEl>
                                          <p:spTgt spid="117"/>
                                        </p:tgtEl>
                                        <p:attrNameLst>
                                          <p:attrName>style.visibility</p:attrName>
                                        </p:attrNameLst>
                                      </p:cBhvr>
                                      <p:to>
                                        <p:strVal val="visible"/>
                                      </p:to>
                                    </p:set>
                                    <p:animEffect transition="in" filter="wipe(up)">
                                      <p:cBhvr>
                                        <p:cTn id="15" dur="500"/>
                                        <p:tgtEl>
                                          <p:spTgt spid="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4" grpId="0"/>
      <p:bldP spid="117"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288F729-D21C-BCBE-9A47-6EF27F412F2B}"/>
              </a:ext>
            </a:extLst>
          </p:cNvPr>
          <p:cNvPicPr>
            <a:picLocks noChangeAspect="1"/>
          </p:cNvPicPr>
          <p:nvPr/>
        </p:nvPicPr>
        <p:blipFill rotWithShape="1">
          <a:blip r:embed="rId3">
            <a:extLst>
              <a:ext uri="{28A0092B-C50C-407E-A947-70E740481C1C}">
                <a14:useLocalDpi xmlns:a14="http://schemas.microsoft.com/office/drawing/2010/main" val="0"/>
              </a:ext>
            </a:extLst>
          </a:blip>
          <a:srcRect l="2166" t="25715" r="14972" b="19259"/>
          <a:stretch/>
        </p:blipFill>
        <p:spPr>
          <a:xfrm>
            <a:off x="8107855" y="1485077"/>
            <a:ext cx="4091546" cy="4067998"/>
          </a:xfrm>
          <a:prstGeom prst="rect">
            <a:avLst/>
          </a:prstGeom>
        </p:spPr>
      </p:pic>
      <p:sp>
        <p:nvSpPr>
          <p:cNvPr id="5" name="Rectangle 4">
            <a:extLst>
              <a:ext uri="{FF2B5EF4-FFF2-40B4-BE49-F238E27FC236}">
                <a16:creationId xmlns:a16="http://schemas.microsoft.com/office/drawing/2014/main" id="{F95D13BE-0C9F-4300-0FF7-AAF5786A2465}"/>
              </a:ext>
            </a:extLst>
          </p:cNvPr>
          <p:cNvSpPr/>
          <p:nvPr/>
        </p:nvSpPr>
        <p:spPr>
          <a:xfrm>
            <a:off x="8107855" y="3200401"/>
            <a:ext cx="4091546" cy="2352674"/>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pic>
        <p:nvPicPr>
          <p:cNvPr id="6" name="Picture 5">
            <a:extLst>
              <a:ext uri="{FF2B5EF4-FFF2-40B4-BE49-F238E27FC236}">
                <a16:creationId xmlns:a16="http://schemas.microsoft.com/office/drawing/2014/main" id="{96396AAE-F309-9143-B0FB-27D369A7E64F}"/>
              </a:ext>
            </a:extLst>
          </p:cNvPr>
          <p:cNvPicPr>
            <a:picLocks/>
          </p:cNvPicPr>
          <p:nvPr/>
        </p:nvPicPr>
        <p:blipFill rotWithShape="1">
          <a:blip r:embed="rId4">
            <a:extLst>
              <a:ext uri="{28A0092B-C50C-407E-A947-70E740481C1C}">
                <a14:useLocalDpi xmlns:a14="http://schemas.microsoft.com/office/drawing/2010/main" val="0"/>
              </a:ext>
            </a:extLst>
          </a:blip>
          <a:srcRect l="23895" t="4125" r="24034" b="3148"/>
          <a:stretch/>
        </p:blipFill>
        <p:spPr>
          <a:xfrm>
            <a:off x="0" y="1485075"/>
            <a:ext cx="4064400" cy="4067999"/>
          </a:xfrm>
          <a:prstGeom prst="rect">
            <a:avLst/>
          </a:prstGeom>
        </p:spPr>
      </p:pic>
      <p:sp>
        <p:nvSpPr>
          <p:cNvPr id="4" name="Rectangle 3">
            <a:extLst>
              <a:ext uri="{FF2B5EF4-FFF2-40B4-BE49-F238E27FC236}">
                <a16:creationId xmlns:a16="http://schemas.microsoft.com/office/drawing/2014/main" id="{AC4B0714-797A-37A2-9BC6-2E6E4DB49072}"/>
              </a:ext>
            </a:extLst>
          </p:cNvPr>
          <p:cNvSpPr/>
          <p:nvPr/>
        </p:nvSpPr>
        <p:spPr>
          <a:xfrm>
            <a:off x="10843" y="3200401"/>
            <a:ext cx="4053557" cy="2352674"/>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9" name="Rectangle 8">
            <a:extLst>
              <a:ext uri="{FF2B5EF4-FFF2-40B4-BE49-F238E27FC236}">
                <a16:creationId xmlns:a16="http://schemas.microsoft.com/office/drawing/2014/main" id="{52F4F871-68E8-184D-96EB-002AA6C69487}"/>
              </a:ext>
            </a:extLst>
          </p:cNvPr>
          <p:cNvSpPr/>
          <p:nvPr/>
        </p:nvSpPr>
        <p:spPr>
          <a:xfrm>
            <a:off x="4064400" y="1485900"/>
            <a:ext cx="4046138" cy="4068000"/>
          </a:xfrm>
          <a:prstGeom prst="rect">
            <a:avLst/>
          </a:prstGeom>
          <a:solidFill>
            <a:srgbClr val="CDB6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panose="020B0504010101010104" pitchFamily="34" charset="77"/>
              <a:ea typeface="+mn-ea"/>
              <a:cs typeface="+mn-cs"/>
            </a:endParaRPr>
          </a:p>
        </p:txBody>
      </p:sp>
      <p:sp>
        <p:nvSpPr>
          <p:cNvPr id="2" name="Text Placeholder 1">
            <a:extLst>
              <a:ext uri="{FF2B5EF4-FFF2-40B4-BE49-F238E27FC236}">
                <a16:creationId xmlns:a16="http://schemas.microsoft.com/office/drawing/2014/main" id="{B859C934-0763-394A-9C63-B023A287C8BE}"/>
              </a:ext>
            </a:extLst>
          </p:cNvPr>
          <p:cNvSpPr>
            <a:spLocks noGrp="1"/>
          </p:cNvSpPr>
          <p:nvPr>
            <p:ph type="body" sz="quarter" idx="14"/>
          </p:nvPr>
        </p:nvSpPr>
        <p:spPr/>
        <p:txBody>
          <a:bodyPr/>
          <a:lstStyle/>
          <a:p>
            <a:r>
              <a:rPr lang="en-GB" sz="3600">
                <a:solidFill>
                  <a:schemeClr val="accent1">
                    <a:lumMod val="50000"/>
                  </a:schemeClr>
                </a:solidFill>
              </a:rPr>
              <a:t>Agriculture and food systems</a:t>
            </a:r>
          </a:p>
        </p:txBody>
      </p:sp>
      <p:sp>
        <p:nvSpPr>
          <p:cNvPr id="114" name="TextBox 113">
            <a:extLst>
              <a:ext uri="{FF2B5EF4-FFF2-40B4-BE49-F238E27FC236}">
                <a16:creationId xmlns:a16="http://schemas.microsoft.com/office/drawing/2014/main" id="{1B292857-9B5A-9043-9E81-4297BAC4FF21}"/>
              </a:ext>
            </a:extLst>
          </p:cNvPr>
          <p:cNvSpPr txBox="1"/>
          <p:nvPr/>
        </p:nvSpPr>
        <p:spPr>
          <a:xfrm>
            <a:off x="10843" y="3925356"/>
            <a:ext cx="4009153" cy="1623521"/>
          </a:xfrm>
          <a:prstGeom prst="rect">
            <a:avLst/>
          </a:prstGeom>
          <a:noFill/>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8800" b="0" i="0" u="none" strike="noStrike" kern="1200" cap="none" spc="0" normalizeH="0" baseline="0" noProof="0">
                <a:ln>
                  <a:noFill/>
                </a:ln>
                <a:solidFill>
                  <a:srgbClr val="FFFFFF"/>
                </a:solidFill>
                <a:effectLst/>
                <a:uLnTx/>
                <a:uFillTx/>
                <a:latin typeface="Halvar Eng Md" pitchFamily="2" charset="0"/>
                <a:ea typeface="+mn-ea"/>
                <a:cs typeface="+mn-cs"/>
              </a:rPr>
              <a:t>55-65%</a:t>
            </a:r>
            <a:endParaRPr kumimoji="0" lang="en-GB" sz="8800" b="0" i="0" u="none" strike="noStrike" kern="1200" cap="none" spc="0" normalizeH="0" baseline="0" noProof="0">
              <a:ln>
                <a:noFill/>
              </a:ln>
              <a:solidFill>
                <a:srgbClr val="FFFFFF"/>
              </a:solidFill>
              <a:effectLst/>
              <a:uLnTx/>
              <a:uFillTx/>
              <a:latin typeface="Halvar Eng Lt" pitchFamily="2" charset="0"/>
              <a:ea typeface="+mn-ea"/>
              <a:cs typeface="+mn-cs"/>
            </a:endParaRPr>
          </a:p>
          <a:p>
            <a:pPr marL="0" marR="0" lvl="0" indent="0" algn="ctr" defTabSz="914400" rtl="0" eaLnBrk="1" fontAlgn="auto" latinLnBrk="0" hangingPunct="1">
              <a:lnSpc>
                <a:spcPct val="80000"/>
              </a:lnSpc>
              <a:spcBef>
                <a:spcPts val="0"/>
              </a:spcBef>
              <a:spcAft>
                <a:spcPts val="0"/>
              </a:spcAft>
              <a:buClrTx/>
              <a:buSzTx/>
              <a:buFontTx/>
              <a:buNone/>
              <a:tabLst/>
              <a:defRPr/>
            </a:pPr>
            <a:r>
              <a:rPr lang="en-GB">
                <a:solidFill>
                  <a:srgbClr val="FFFFFF"/>
                </a:solidFill>
                <a:latin typeface="Unica 77 LL" panose="020B0504010101010104" pitchFamily="34" charset="77"/>
              </a:rPr>
              <a:t>E</a:t>
            </a:r>
            <a:r>
              <a:rPr kumimoji="0" lang="en-GB"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rPr>
              <a:t>mission reductions by 2030 compared to 1990 levels</a:t>
            </a:r>
          </a:p>
        </p:txBody>
      </p:sp>
      <p:sp>
        <p:nvSpPr>
          <p:cNvPr id="117" name="TextBox 116">
            <a:extLst>
              <a:ext uri="{FF2B5EF4-FFF2-40B4-BE49-F238E27FC236}">
                <a16:creationId xmlns:a16="http://schemas.microsoft.com/office/drawing/2014/main" id="{5D7B9066-6A8E-3949-BDA6-238A39360087}"/>
              </a:ext>
            </a:extLst>
          </p:cNvPr>
          <p:cNvSpPr txBox="1"/>
          <p:nvPr/>
        </p:nvSpPr>
        <p:spPr>
          <a:xfrm>
            <a:off x="8098711" y="3925356"/>
            <a:ext cx="4103373" cy="1845120"/>
          </a:xfrm>
          <a:prstGeom prst="rect">
            <a:avLst/>
          </a:prstGeom>
          <a:noFill/>
          <a:effectLst/>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8800" b="0" i="0" u="none" strike="noStrike" kern="1200" cap="none" spc="0" normalizeH="0" baseline="0" noProof="0">
                <a:ln>
                  <a:noFill/>
                </a:ln>
                <a:solidFill>
                  <a:srgbClr val="FFFFFF"/>
                </a:solidFill>
                <a:effectLst/>
                <a:uLnTx/>
                <a:uFillTx/>
                <a:latin typeface="Halvar Eng Md" pitchFamily="2" charset="0"/>
                <a:ea typeface="+mn-ea"/>
                <a:cs typeface="+mn-cs"/>
              </a:rPr>
              <a:t>2024</a:t>
            </a:r>
            <a:endParaRPr kumimoji="0" lang="en-GB" sz="8800" b="0" i="0" u="none" strike="noStrike" kern="1200" cap="none" spc="0" normalizeH="0" baseline="0" noProof="0">
              <a:ln>
                <a:noFill/>
              </a:ln>
              <a:solidFill>
                <a:srgbClr val="FFFFFF"/>
              </a:solidFill>
              <a:effectLst/>
              <a:uLnTx/>
              <a:uFillTx/>
              <a:latin typeface="Halvar Eng Lt" pitchFamily="2" charset="0"/>
              <a:ea typeface="+mn-ea"/>
              <a:cs typeface="+mn-cs"/>
            </a:endParaRPr>
          </a:p>
          <a:p>
            <a:pPr marL="0" marR="0" lvl="0" indent="0" algn="ctr" defTabSz="914400" rtl="0" eaLnBrk="1" fontAlgn="auto" latinLnBrk="0" hangingPunct="1">
              <a:lnSpc>
                <a:spcPct val="8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Unica 77 LL" panose="020B0504010101010104" pitchFamily="34" charset="0"/>
                <a:ea typeface="+mn-ea"/>
                <a:cs typeface="Unica 77 LL" panose="020B0504010101010104" pitchFamily="34" charset="0"/>
              </a:rPr>
              <a:t>Denmark announces world-first climate tax on agriculture</a:t>
            </a:r>
            <a:endParaRPr kumimoji="0" lang="en-US" sz="1800" b="0" i="0" u="none" strike="noStrike" kern="1200" cap="none" spc="0" normalizeH="0" baseline="0" noProof="0">
              <a:ln>
                <a:noFill/>
              </a:ln>
              <a:solidFill>
                <a:srgbClr val="FFFFFF"/>
              </a:solidFill>
              <a:effectLst/>
              <a:uLnTx/>
              <a:uFillTx/>
              <a:latin typeface="Unica 77 LL" panose="020B0504010101010104" pitchFamily="34" charset="0"/>
              <a:ea typeface="+mn-ea"/>
              <a:cs typeface="Unica 77 LL" panose="020B0504010101010104" pitchFamily="34" charset="0"/>
              <a:hlinkClick r:id="rId5">
                <a:extLst>
                  <a:ext uri="{A12FA001-AC4F-418D-AE19-62706E023703}">
                    <ahyp:hlinkClr xmlns:ahyp="http://schemas.microsoft.com/office/drawing/2018/hyperlinkcolor" val="tx"/>
                  </a:ext>
                </a:extLst>
              </a:hlinkClick>
            </a:endParaRPr>
          </a:p>
          <a:p>
            <a:pPr marL="0" marR="0" lvl="0" indent="0" algn="ctr" defTabSz="914400" rtl="0" eaLnBrk="1" fontAlgn="auto" latinLnBrk="0" hangingPunct="1">
              <a:lnSpc>
                <a:spcPct val="80000"/>
              </a:lnSpc>
              <a:spcBef>
                <a:spcPts val="0"/>
              </a:spcBef>
              <a:spcAft>
                <a:spcPts val="0"/>
              </a:spcAft>
              <a:buClrTx/>
              <a:buSzTx/>
              <a:buFontTx/>
              <a:buNone/>
              <a:tabLst/>
              <a:defRPr/>
            </a:pPr>
            <a:endParaRPr kumimoji="0" lang="en-GB" sz="1800" b="0" i="0" u="sng"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p:txBody>
      </p:sp>
      <p:pic>
        <p:nvPicPr>
          <p:cNvPr id="3" name="Graphic 2">
            <a:extLst>
              <a:ext uri="{FF2B5EF4-FFF2-40B4-BE49-F238E27FC236}">
                <a16:creationId xmlns:a16="http://schemas.microsoft.com/office/drawing/2014/main" id="{EACB2F0B-2B7F-9FF5-21BB-DB323361EAC7}"/>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5016000" y="2439900"/>
            <a:ext cx="2160000" cy="2160000"/>
          </a:xfrm>
          <a:prstGeom prst="rect">
            <a:avLst/>
          </a:prstGeom>
        </p:spPr>
      </p:pic>
    </p:spTree>
    <p:extLst>
      <p:ext uri="{BB962C8B-B14F-4D97-AF65-F5344CB8AC3E}">
        <p14:creationId xmlns:p14="http://schemas.microsoft.com/office/powerpoint/2010/main" val="199262164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14"/>
                                        </p:tgtEl>
                                        <p:attrNameLst>
                                          <p:attrName>style.visibility</p:attrName>
                                        </p:attrNameLst>
                                      </p:cBhvr>
                                      <p:to>
                                        <p:strVal val="visible"/>
                                      </p:to>
                                    </p:set>
                                    <p:animEffect transition="in" filter="wipe(up)">
                                      <p:cBhvr>
                                        <p:cTn id="11" dur="500"/>
                                        <p:tgtEl>
                                          <p:spTgt spid="114"/>
                                        </p:tgtEl>
                                      </p:cBhvr>
                                    </p:animEffect>
                                  </p:childTnLst>
                                </p:cTn>
                              </p:par>
                            </p:childTnLst>
                          </p:cTn>
                        </p:par>
                        <p:par>
                          <p:cTn id="12" fill="hold">
                            <p:stCondLst>
                              <p:cond delay="1000"/>
                            </p:stCondLst>
                            <p:childTnLst>
                              <p:par>
                                <p:cTn id="13" presetID="22" presetClass="entr" presetSubtype="1" fill="hold" grpId="0" nodeType="afterEffect">
                                  <p:stCondLst>
                                    <p:cond delay="0"/>
                                  </p:stCondLst>
                                  <p:childTnLst>
                                    <p:set>
                                      <p:cBhvr>
                                        <p:cTn id="14" dur="1" fill="hold">
                                          <p:stCondLst>
                                            <p:cond delay="0"/>
                                          </p:stCondLst>
                                        </p:cTn>
                                        <p:tgtEl>
                                          <p:spTgt spid="117"/>
                                        </p:tgtEl>
                                        <p:attrNameLst>
                                          <p:attrName>style.visibility</p:attrName>
                                        </p:attrNameLst>
                                      </p:cBhvr>
                                      <p:to>
                                        <p:strVal val="visible"/>
                                      </p:to>
                                    </p:set>
                                    <p:animEffect transition="in" filter="wipe(up)">
                                      <p:cBhvr>
                                        <p:cTn id="15" dur="500"/>
                                        <p:tgtEl>
                                          <p:spTgt spid="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4" grpId="0"/>
      <p:bldP spid="117"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35ED3F-6C05-E01C-FF21-06A92A43EC5B}"/>
            </a:ext>
          </a:extLst>
        </p:cNvPr>
        <p:cNvGrpSpPr/>
        <p:nvPr/>
      </p:nvGrpSpPr>
      <p:grpSpPr>
        <a:xfrm>
          <a:off x="0" y="0"/>
          <a:ext cx="0" cy="0"/>
          <a:chOff x="0" y="0"/>
          <a:chExt cx="0" cy="0"/>
        </a:xfrm>
      </p:grpSpPr>
      <p:pic>
        <p:nvPicPr>
          <p:cNvPr id="15" name="Billede 14" descr="Et billede, der indeholder blomst, plante, udendørs, Plante der ikke er en græsart">
            <a:extLst>
              <a:ext uri="{FF2B5EF4-FFF2-40B4-BE49-F238E27FC236}">
                <a16:creationId xmlns:a16="http://schemas.microsoft.com/office/drawing/2014/main" id="{492F757C-3202-7A2B-7E05-55D3C7ACED34}"/>
              </a:ext>
            </a:extLst>
          </p:cNvPr>
          <p:cNvPicPr>
            <a:picLocks noChangeAspect="1"/>
          </p:cNvPicPr>
          <p:nvPr/>
        </p:nvPicPr>
        <p:blipFill>
          <a:blip r:embed="rId3">
            <a:extLst>
              <a:ext uri="{28A0092B-C50C-407E-A947-70E740481C1C}">
                <a14:useLocalDpi xmlns:a14="http://schemas.microsoft.com/office/drawing/2010/main" val="0"/>
              </a:ext>
            </a:extLst>
          </a:blip>
          <a:srcRect l="58841" r="17699" b="2587"/>
          <a:stretch/>
        </p:blipFill>
        <p:spPr>
          <a:xfrm>
            <a:off x="8088627" y="1471258"/>
            <a:ext cx="4103374" cy="4065192"/>
          </a:xfrm>
          <a:prstGeom prst="rect">
            <a:avLst/>
          </a:prstGeom>
        </p:spPr>
      </p:pic>
      <p:pic>
        <p:nvPicPr>
          <p:cNvPr id="12" name="Billede 11" descr="Et billede, der indeholder udendørs, jungle, plantevækst, landskab">
            <a:extLst>
              <a:ext uri="{FF2B5EF4-FFF2-40B4-BE49-F238E27FC236}">
                <a16:creationId xmlns:a16="http://schemas.microsoft.com/office/drawing/2014/main" id="{85D66F47-473B-325C-2DB6-EB57BBF24806}"/>
              </a:ext>
            </a:extLst>
          </p:cNvPr>
          <p:cNvPicPr>
            <a:picLocks noChangeAspect="1"/>
          </p:cNvPicPr>
          <p:nvPr/>
        </p:nvPicPr>
        <p:blipFill>
          <a:blip r:embed="rId4">
            <a:extLst>
              <a:ext uri="{28A0092B-C50C-407E-A947-70E740481C1C}">
                <a14:useLocalDpi xmlns:a14="http://schemas.microsoft.com/office/drawing/2010/main" val="0"/>
              </a:ext>
            </a:extLst>
          </a:blip>
          <a:srcRect l="1" r="42682"/>
          <a:stretch/>
        </p:blipFill>
        <p:spPr>
          <a:xfrm>
            <a:off x="1" y="1471258"/>
            <a:ext cx="4036055" cy="4062898"/>
          </a:xfrm>
          <a:prstGeom prst="rect">
            <a:avLst/>
          </a:prstGeom>
        </p:spPr>
      </p:pic>
      <p:sp>
        <p:nvSpPr>
          <p:cNvPr id="5" name="Rectangle 4">
            <a:extLst>
              <a:ext uri="{FF2B5EF4-FFF2-40B4-BE49-F238E27FC236}">
                <a16:creationId xmlns:a16="http://schemas.microsoft.com/office/drawing/2014/main" id="{EFFFA4C6-AE19-1771-9829-158CF23CAC44}"/>
              </a:ext>
            </a:extLst>
          </p:cNvPr>
          <p:cNvSpPr/>
          <p:nvPr/>
        </p:nvSpPr>
        <p:spPr>
          <a:xfrm>
            <a:off x="8100454" y="3190056"/>
            <a:ext cx="4097088" cy="2344100"/>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4" name="Rectangle 3">
            <a:extLst>
              <a:ext uri="{FF2B5EF4-FFF2-40B4-BE49-F238E27FC236}">
                <a16:creationId xmlns:a16="http://schemas.microsoft.com/office/drawing/2014/main" id="{1F842E76-2DC2-7C29-2F5E-5132556B0023}"/>
              </a:ext>
            </a:extLst>
          </p:cNvPr>
          <p:cNvSpPr/>
          <p:nvPr/>
        </p:nvSpPr>
        <p:spPr>
          <a:xfrm>
            <a:off x="10844" y="3170797"/>
            <a:ext cx="4027556" cy="2363359"/>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2" name="Text Placeholder 1">
            <a:extLst>
              <a:ext uri="{FF2B5EF4-FFF2-40B4-BE49-F238E27FC236}">
                <a16:creationId xmlns:a16="http://schemas.microsoft.com/office/drawing/2014/main" id="{FE906536-C768-3BBF-4DE9-63835B5995EA}"/>
              </a:ext>
            </a:extLst>
          </p:cNvPr>
          <p:cNvSpPr>
            <a:spLocks noGrp="1"/>
          </p:cNvSpPr>
          <p:nvPr>
            <p:ph type="body" sz="quarter" idx="14"/>
          </p:nvPr>
        </p:nvSpPr>
        <p:spPr/>
        <p:txBody>
          <a:bodyPr/>
          <a:lstStyle/>
          <a:p>
            <a:r>
              <a:rPr lang="en-GB" sz="3600">
                <a:solidFill>
                  <a:schemeClr val="accent1">
                    <a:lumMod val="50000"/>
                  </a:schemeClr>
                </a:solidFill>
              </a:rPr>
              <a:t>Biodiversity </a:t>
            </a:r>
          </a:p>
        </p:txBody>
      </p:sp>
      <p:sp>
        <p:nvSpPr>
          <p:cNvPr id="114" name="TextBox 113">
            <a:extLst>
              <a:ext uri="{FF2B5EF4-FFF2-40B4-BE49-F238E27FC236}">
                <a16:creationId xmlns:a16="http://schemas.microsoft.com/office/drawing/2014/main" id="{44F44D33-BF01-E0B6-3EF9-458840AB06E1}"/>
              </a:ext>
            </a:extLst>
          </p:cNvPr>
          <p:cNvSpPr txBox="1"/>
          <p:nvPr/>
        </p:nvSpPr>
        <p:spPr>
          <a:xfrm>
            <a:off x="460310" y="3663968"/>
            <a:ext cx="3154622" cy="1696362"/>
          </a:xfrm>
          <a:prstGeom prst="rect">
            <a:avLst/>
          </a:prstGeom>
          <a:noFill/>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lang="en-GB" sz="8800">
                <a:solidFill>
                  <a:srgbClr val="FFFFFF"/>
                </a:solidFill>
                <a:latin typeface="Halvar Eng Md" pitchFamily="2" charset="0"/>
              </a:rPr>
              <a:t>2022</a:t>
            </a:r>
            <a:endParaRPr kumimoji="0" lang="en-GB" sz="8800" b="0" i="0" u="none" strike="noStrike" kern="1200" cap="none" spc="0" normalizeH="0" baseline="0" noProof="0">
              <a:ln>
                <a:noFill/>
              </a:ln>
              <a:solidFill>
                <a:srgbClr val="FFFFFF"/>
              </a:solidFill>
              <a:effectLst/>
              <a:uLnTx/>
              <a:uFillTx/>
              <a:latin typeface="Halvar Eng Lt" pitchFamily="2" charset="0"/>
              <a:ea typeface="+mn-ea"/>
              <a:cs typeface="+mn-cs"/>
            </a:endParaRPr>
          </a:p>
          <a:p>
            <a:pPr lvl="0" algn="ctr">
              <a:lnSpc>
                <a:spcPct val="80000"/>
              </a:lnSpc>
              <a:defRPr/>
            </a:pPr>
            <a:r>
              <a:rPr lang="en-US" sz="1400">
                <a:solidFill>
                  <a:srgbClr val="FFFFFF"/>
                </a:solidFill>
                <a:latin typeface="Unica 77 LL" panose="020B0504010101010104" pitchFamily="34" charset="77"/>
              </a:rPr>
              <a:t>The UN Biodiversity Conference</a:t>
            </a:r>
          </a:p>
          <a:p>
            <a:pPr lvl="0" algn="ctr">
              <a:lnSpc>
                <a:spcPct val="80000"/>
              </a:lnSpc>
              <a:defRPr/>
            </a:pPr>
            <a:r>
              <a:rPr lang="en-US" sz="1400">
                <a:solidFill>
                  <a:srgbClr val="FFFFFF"/>
                </a:solidFill>
                <a:latin typeface="Unica 77 LL" panose="020B0504010101010104" pitchFamily="34" charset="77"/>
              </a:rPr>
              <a:t>was signed by 196 parties committed</a:t>
            </a:r>
          </a:p>
          <a:p>
            <a:pPr lvl="0" algn="ctr">
              <a:lnSpc>
                <a:spcPct val="80000"/>
              </a:lnSpc>
              <a:defRPr/>
            </a:pPr>
            <a:r>
              <a:rPr lang="en-US" sz="1400">
                <a:solidFill>
                  <a:srgbClr val="FFFFFF"/>
                </a:solidFill>
                <a:latin typeface="Unica 77 LL" panose="020B0504010101010104" pitchFamily="34" charset="77"/>
              </a:rPr>
              <a:t>to halting biodiversity loss by 2030</a:t>
            </a:r>
            <a:endParaRPr kumimoji="0" lang="en-GB" sz="1400" b="0" i="0" u="none" strike="noStrike" kern="1200" cap="none" spc="0" normalizeH="0" baseline="0" noProof="0">
              <a:ln>
                <a:noFill/>
              </a:ln>
              <a:solidFill>
                <a:srgbClr val="FFFFFF"/>
              </a:solidFill>
              <a:effectLst/>
              <a:uLnTx/>
              <a:uFillTx/>
              <a:latin typeface="Unica 77 LL" panose="020B0504010101010104" pitchFamily="34" charset="77"/>
            </a:endParaRPr>
          </a:p>
        </p:txBody>
      </p:sp>
      <p:sp>
        <p:nvSpPr>
          <p:cNvPr id="117" name="TextBox 116">
            <a:extLst>
              <a:ext uri="{FF2B5EF4-FFF2-40B4-BE49-F238E27FC236}">
                <a16:creationId xmlns:a16="http://schemas.microsoft.com/office/drawing/2014/main" id="{201B50D0-B256-890D-4D70-92BC90B40F51}"/>
              </a:ext>
            </a:extLst>
          </p:cNvPr>
          <p:cNvSpPr txBox="1"/>
          <p:nvPr/>
        </p:nvSpPr>
        <p:spPr>
          <a:xfrm>
            <a:off x="8077784" y="3668854"/>
            <a:ext cx="4103373" cy="1918987"/>
          </a:xfrm>
          <a:prstGeom prst="rect">
            <a:avLst/>
          </a:prstGeom>
          <a:noFill/>
          <a:effectLst/>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8800" b="0" i="0" u="none" strike="noStrike" kern="1200" cap="none" spc="0" normalizeH="0" baseline="0" noProof="0">
                <a:ln>
                  <a:noFill/>
                </a:ln>
                <a:solidFill>
                  <a:srgbClr val="FFFFFF"/>
                </a:solidFill>
                <a:effectLst/>
                <a:uLnTx/>
                <a:uFillTx/>
                <a:latin typeface="Halvar Eng Md" pitchFamily="2" charset="0"/>
                <a:ea typeface="+mn-ea"/>
                <a:cs typeface="+mn-cs"/>
              </a:rPr>
              <a:t>50%</a:t>
            </a:r>
            <a:endParaRPr kumimoji="0" lang="en-GB" sz="8800" b="0" i="0" u="none" strike="noStrike" kern="1200" cap="none" spc="0" normalizeH="0" baseline="0" noProof="0">
              <a:ln>
                <a:noFill/>
              </a:ln>
              <a:solidFill>
                <a:srgbClr val="FFFFFF"/>
              </a:solidFill>
              <a:effectLst/>
              <a:uLnTx/>
              <a:uFillTx/>
              <a:latin typeface="Halvar Eng Lt" pitchFamily="2" charset="0"/>
              <a:ea typeface="+mn-ea"/>
              <a:cs typeface="+mn-cs"/>
            </a:endParaRPr>
          </a:p>
          <a:p>
            <a:pPr lvl="0" algn="ctr">
              <a:lnSpc>
                <a:spcPct val="80000"/>
              </a:lnSpc>
              <a:defRPr/>
            </a:pPr>
            <a:r>
              <a:rPr lang="en-US" sz="1400">
                <a:solidFill>
                  <a:srgbClr val="FFFFFF"/>
                </a:solidFill>
                <a:latin typeface="Unica 77 LL" panose="020B0504010101010104" pitchFamily="34" charset="0"/>
                <a:cs typeface="Unica 77 LL" panose="020B0504010101010104" pitchFamily="34" charset="0"/>
              </a:rPr>
              <a:t>Around half of the world’s GDP depends</a:t>
            </a:r>
          </a:p>
          <a:p>
            <a:pPr lvl="0" algn="ctr">
              <a:lnSpc>
                <a:spcPct val="80000"/>
              </a:lnSpc>
              <a:defRPr/>
            </a:pPr>
            <a:r>
              <a:rPr lang="en-US" sz="1400">
                <a:solidFill>
                  <a:srgbClr val="FFFFFF"/>
                </a:solidFill>
                <a:latin typeface="Unica 77 LL" panose="020B0504010101010104" pitchFamily="34" charset="0"/>
                <a:cs typeface="Unica 77 LL" panose="020B0504010101010104" pitchFamily="34" charset="0"/>
              </a:rPr>
              <a:t>on nature and the ecosystem services </a:t>
            </a:r>
            <a:br>
              <a:rPr lang="en-US" sz="1400">
                <a:solidFill>
                  <a:srgbClr val="FFFFFF"/>
                </a:solidFill>
                <a:latin typeface="Unica 77 LL" panose="020B0504010101010104" pitchFamily="34" charset="0"/>
                <a:cs typeface="Unica 77 LL" panose="020B0504010101010104" pitchFamily="34" charset="0"/>
              </a:rPr>
            </a:br>
            <a:r>
              <a:rPr lang="en-US" sz="1400">
                <a:solidFill>
                  <a:srgbClr val="FFFFFF"/>
                </a:solidFill>
                <a:latin typeface="Unica 77 LL" panose="020B0504010101010104" pitchFamily="34" charset="0"/>
                <a:cs typeface="Unica 77 LL" panose="020B0504010101010104" pitchFamily="34" charset="0"/>
              </a:rPr>
              <a:t>that biodiversity underpins</a:t>
            </a:r>
            <a:endParaRPr kumimoji="0" lang="en-US" sz="1400" b="0" i="0" u="none" strike="noStrike" kern="1200" cap="none" spc="0" normalizeH="0" baseline="0" noProof="0">
              <a:ln>
                <a:noFill/>
              </a:ln>
              <a:solidFill>
                <a:srgbClr val="FFFFFF"/>
              </a:solidFill>
              <a:effectLst/>
              <a:uLnTx/>
              <a:uFillTx/>
              <a:latin typeface="Unica 77 LL" panose="020B0504010101010104" pitchFamily="34" charset="0"/>
              <a:cs typeface="Unica 77 LL" panose="020B0504010101010104" pitchFamily="34" charset="0"/>
              <a:hlinkClick r:id="rId5">
                <a:extLst>
                  <a:ext uri="{A12FA001-AC4F-418D-AE19-62706E023703}">
                    <ahyp:hlinkClr xmlns:ahyp="http://schemas.microsoft.com/office/drawing/2018/hyperlinkcolor" val="tx"/>
                  </a:ext>
                </a:extLst>
              </a:hlinkClick>
            </a:endParaRPr>
          </a:p>
          <a:p>
            <a:pPr marL="0" marR="0" lvl="0" indent="0" algn="ctr" defTabSz="914400" rtl="0" eaLnBrk="1" fontAlgn="auto" latinLnBrk="0" hangingPunct="1">
              <a:lnSpc>
                <a:spcPct val="80000"/>
              </a:lnSpc>
              <a:spcBef>
                <a:spcPts val="0"/>
              </a:spcBef>
              <a:spcAft>
                <a:spcPts val="0"/>
              </a:spcAft>
              <a:buClrTx/>
              <a:buSzTx/>
              <a:buFontTx/>
              <a:buNone/>
              <a:tabLst/>
              <a:defRPr/>
            </a:pPr>
            <a:endParaRPr kumimoji="0" lang="en-GB" sz="1800" b="0" i="0" u="sng"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p:txBody>
      </p:sp>
      <p:sp>
        <p:nvSpPr>
          <p:cNvPr id="8" name="Rectangle 1">
            <a:extLst>
              <a:ext uri="{FF2B5EF4-FFF2-40B4-BE49-F238E27FC236}">
                <a16:creationId xmlns:a16="http://schemas.microsoft.com/office/drawing/2014/main" id="{4B7FFB0A-6386-1695-6515-8DE18D344625}"/>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da-DK"/>
          </a:p>
        </p:txBody>
      </p:sp>
      <p:sp>
        <p:nvSpPr>
          <p:cNvPr id="6" name="Rektangel 5">
            <a:extLst>
              <a:ext uri="{FF2B5EF4-FFF2-40B4-BE49-F238E27FC236}">
                <a16:creationId xmlns:a16="http://schemas.microsoft.com/office/drawing/2014/main" id="{211F9C0B-0DE6-9CC7-B932-5F55DB234B76}"/>
              </a:ext>
            </a:extLst>
          </p:cNvPr>
          <p:cNvSpPr/>
          <p:nvPr/>
        </p:nvSpPr>
        <p:spPr>
          <a:xfrm>
            <a:off x="4036056" y="1471258"/>
            <a:ext cx="4064398" cy="4062898"/>
          </a:xfrm>
          <a:prstGeom prst="rect">
            <a:avLst/>
          </a:prstGeom>
          <a:solidFill>
            <a:srgbClr val="00463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pic>
        <p:nvPicPr>
          <p:cNvPr id="9" name="Billede 8">
            <a:extLst>
              <a:ext uri="{FF2B5EF4-FFF2-40B4-BE49-F238E27FC236}">
                <a16:creationId xmlns:a16="http://schemas.microsoft.com/office/drawing/2014/main" id="{B9A595C5-BAC1-577E-F3EA-3685902D1B1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77261" y="1996740"/>
            <a:ext cx="2987898" cy="2987898"/>
          </a:xfrm>
          <a:prstGeom prst="rect">
            <a:avLst/>
          </a:prstGeom>
        </p:spPr>
      </p:pic>
    </p:spTree>
    <p:extLst>
      <p:ext uri="{BB962C8B-B14F-4D97-AF65-F5344CB8AC3E}">
        <p14:creationId xmlns:p14="http://schemas.microsoft.com/office/powerpoint/2010/main" val="396010648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14"/>
                                        </p:tgtEl>
                                        <p:attrNameLst>
                                          <p:attrName>style.visibility</p:attrName>
                                        </p:attrNameLst>
                                      </p:cBhvr>
                                      <p:to>
                                        <p:strVal val="visible"/>
                                      </p:to>
                                    </p:set>
                                    <p:animEffect transition="in" filter="wipe(up)">
                                      <p:cBhvr>
                                        <p:cTn id="11" dur="500"/>
                                        <p:tgtEl>
                                          <p:spTgt spid="114"/>
                                        </p:tgtEl>
                                      </p:cBhvr>
                                    </p:animEffect>
                                  </p:childTnLst>
                                </p:cTn>
                              </p:par>
                            </p:childTnLst>
                          </p:cTn>
                        </p:par>
                        <p:par>
                          <p:cTn id="12" fill="hold">
                            <p:stCondLst>
                              <p:cond delay="1000"/>
                            </p:stCondLst>
                            <p:childTnLst>
                              <p:par>
                                <p:cTn id="13" presetID="22" presetClass="entr" presetSubtype="1" fill="hold" grpId="0" nodeType="afterEffect">
                                  <p:stCondLst>
                                    <p:cond delay="0"/>
                                  </p:stCondLst>
                                  <p:childTnLst>
                                    <p:set>
                                      <p:cBhvr>
                                        <p:cTn id="14" dur="1" fill="hold">
                                          <p:stCondLst>
                                            <p:cond delay="0"/>
                                          </p:stCondLst>
                                        </p:cTn>
                                        <p:tgtEl>
                                          <p:spTgt spid="117"/>
                                        </p:tgtEl>
                                        <p:attrNameLst>
                                          <p:attrName>style.visibility</p:attrName>
                                        </p:attrNameLst>
                                      </p:cBhvr>
                                      <p:to>
                                        <p:strVal val="visible"/>
                                      </p:to>
                                    </p:set>
                                    <p:animEffect transition="in" filter="wipe(up)">
                                      <p:cBhvr>
                                        <p:cTn id="15" dur="500"/>
                                        <p:tgtEl>
                                          <p:spTgt spid="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4" grpId="0"/>
      <p:bldP spid="117"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lede 11" descr="Et billede, der indeholder plante, udendørs, blad, gren&#10;&#10;Indhold genereret af kunstig intelligens kan være forkert.">
            <a:extLst>
              <a:ext uri="{FF2B5EF4-FFF2-40B4-BE49-F238E27FC236}">
                <a16:creationId xmlns:a16="http://schemas.microsoft.com/office/drawing/2014/main" id="{D2486606-9137-9781-E834-23DC1CAE3854}"/>
              </a:ext>
            </a:extLst>
          </p:cNvPr>
          <p:cNvPicPr>
            <a:picLocks noChangeAspect="1"/>
          </p:cNvPicPr>
          <p:nvPr/>
        </p:nvPicPr>
        <p:blipFill>
          <a:blip r:embed="rId3">
            <a:extLst>
              <a:ext uri="{28A0092B-C50C-407E-A947-70E740481C1C}">
                <a14:useLocalDpi xmlns:a14="http://schemas.microsoft.com/office/drawing/2010/main" val="0"/>
              </a:ext>
            </a:extLst>
          </a:blip>
          <a:srcRect t="40792" r="15982" b="-116"/>
          <a:stretch/>
        </p:blipFill>
        <p:spPr>
          <a:xfrm>
            <a:off x="8091236" y="1471259"/>
            <a:ext cx="4100764" cy="4065192"/>
          </a:xfrm>
          <a:prstGeom prst="rect">
            <a:avLst/>
          </a:prstGeom>
        </p:spPr>
      </p:pic>
      <p:pic>
        <p:nvPicPr>
          <p:cNvPr id="9" name="Billede 8" descr="Et billede, der indeholder græs, udendørs, knudepunkt, Luftfotografering">
            <a:extLst>
              <a:ext uri="{FF2B5EF4-FFF2-40B4-BE49-F238E27FC236}">
                <a16:creationId xmlns:a16="http://schemas.microsoft.com/office/drawing/2014/main" id="{26CA074B-528F-253E-4247-71EF4FF4B2F5}"/>
              </a:ext>
            </a:extLst>
          </p:cNvPr>
          <p:cNvPicPr>
            <a:picLocks noChangeAspect="1"/>
          </p:cNvPicPr>
          <p:nvPr/>
        </p:nvPicPr>
        <p:blipFill>
          <a:blip r:embed="rId4">
            <a:extLst>
              <a:ext uri="{28A0092B-C50C-407E-A947-70E740481C1C}">
                <a14:useLocalDpi xmlns:a14="http://schemas.microsoft.com/office/drawing/2010/main" val="0"/>
              </a:ext>
            </a:extLst>
          </a:blip>
          <a:srcRect r="25500"/>
          <a:stretch/>
        </p:blipFill>
        <p:spPr>
          <a:xfrm>
            <a:off x="1" y="1476801"/>
            <a:ext cx="4091546" cy="4056313"/>
          </a:xfrm>
          <a:prstGeom prst="rect">
            <a:avLst/>
          </a:prstGeom>
        </p:spPr>
      </p:pic>
      <p:sp>
        <p:nvSpPr>
          <p:cNvPr id="5" name="Rectangle 4">
            <a:extLst>
              <a:ext uri="{FF2B5EF4-FFF2-40B4-BE49-F238E27FC236}">
                <a16:creationId xmlns:a16="http://schemas.microsoft.com/office/drawing/2014/main" id="{F95D13BE-0C9F-4300-0FF7-AAF5786A2465}"/>
              </a:ext>
            </a:extLst>
          </p:cNvPr>
          <p:cNvSpPr/>
          <p:nvPr/>
        </p:nvSpPr>
        <p:spPr>
          <a:xfrm>
            <a:off x="8088627" y="3192468"/>
            <a:ext cx="4103373" cy="2340646"/>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4" name="Rectangle 3">
            <a:extLst>
              <a:ext uri="{FF2B5EF4-FFF2-40B4-BE49-F238E27FC236}">
                <a16:creationId xmlns:a16="http://schemas.microsoft.com/office/drawing/2014/main" id="{AC4B0714-797A-37A2-9BC6-2E6E4DB49072}"/>
              </a:ext>
            </a:extLst>
          </p:cNvPr>
          <p:cNvSpPr/>
          <p:nvPr/>
        </p:nvSpPr>
        <p:spPr>
          <a:xfrm>
            <a:off x="10843" y="3194859"/>
            <a:ext cx="4053557" cy="2338255"/>
          </a:xfrm>
          <a:prstGeom prst="rect">
            <a:avLst/>
          </a:prstGeom>
          <a:gradFill>
            <a:gsLst>
              <a:gs pos="0">
                <a:srgbClr val="FFFFFF">
                  <a:alpha val="0"/>
                </a:srgbClr>
              </a:gs>
              <a:gs pos="75000">
                <a:schemeClr val="accent1">
                  <a:alpha val="55943"/>
                  <a:lumMod val="24633"/>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DK"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2" name="Text Placeholder 1">
            <a:extLst>
              <a:ext uri="{FF2B5EF4-FFF2-40B4-BE49-F238E27FC236}">
                <a16:creationId xmlns:a16="http://schemas.microsoft.com/office/drawing/2014/main" id="{B859C934-0763-394A-9C63-B023A287C8BE}"/>
              </a:ext>
            </a:extLst>
          </p:cNvPr>
          <p:cNvSpPr>
            <a:spLocks noGrp="1"/>
          </p:cNvSpPr>
          <p:nvPr>
            <p:ph type="body" sz="quarter" idx="14"/>
          </p:nvPr>
        </p:nvSpPr>
        <p:spPr/>
        <p:txBody>
          <a:bodyPr/>
          <a:lstStyle/>
          <a:p>
            <a:r>
              <a:rPr lang="en-GB" sz="3600">
                <a:solidFill>
                  <a:schemeClr val="accent1">
                    <a:lumMod val="50000"/>
                  </a:schemeClr>
                </a:solidFill>
              </a:rPr>
              <a:t>Green financing </a:t>
            </a:r>
          </a:p>
        </p:txBody>
      </p:sp>
      <p:sp>
        <p:nvSpPr>
          <p:cNvPr id="114" name="TextBox 113">
            <a:extLst>
              <a:ext uri="{FF2B5EF4-FFF2-40B4-BE49-F238E27FC236}">
                <a16:creationId xmlns:a16="http://schemas.microsoft.com/office/drawing/2014/main" id="{1B292857-9B5A-9043-9E81-4297BAC4FF21}"/>
              </a:ext>
            </a:extLst>
          </p:cNvPr>
          <p:cNvSpPr txBox="1"/>
          <p:nvPr/>
        </p:nvSpPr>
        <p:spPr>
          <a:xfrm>
            <a:off x="21316" y="4229888"/>
            <a:ext cx="4053557" cy="1082732"/>
          </a:xfrm>
          <a:prstGeom prst="rect">
            <a:avLst/>
          </a:prstGeom>
          <a:noFill/>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lang="en-GB" sz="4400" noProof="0">
                <a:solidFill>
                  <a:srgbClr val="FFFFFF"/>
                </a:solidFill>
                <a:latin typeface="Halvar Eng Md" pitchFamily="2" charset="0"/>
              </a:rPr>
              <a:t>USD 2-2.8 trillion</a:t>
            </a:r>
            <a:endParaRPr kumimoji="0" lang="en-GB" sz="4400" b="0" i="0" u="none" strike="noStrike" kern="1200" cap="none" spc="0" normalizeH="0" baseline="0" noProof="0">
              <a:ln>
                <a:noFill/>
              </a:ln>
              <a:solidFill>
                <a:srgbClr val="FFFFFF"/>
              </a:solidFill>
              <a:effectLst/>
              <a:uLnTx/>
              <a:uFillTx/>
              <a:latin typeface="Halvar Eng Lt" pitchFamily="2" charset="0"/>
            </a:endParaRPr>
          </a:p>
          <a:p>
            <a:pPr marL="0" marR="0" lvl="0" indent="0" algn="ctr" defTabSz="914400" rtl="0" eaLnBrk="1" fontAlgn="auto" latinLnBrk="0" hangingPunct="1">
              <a:lnSpc>
                <a:spcPct val="80000"/>
              </a:lnSpc>
              <a:spcBef>
                <a:spcPts val="0"/>
              </a:spcBef>
              <a:spcAft>
                <a:spcPts val="0"/>
              </a:spcAft>
              <a:buClrTx/>
              <a:buSzTx/>
              <a:buFontTx/>
              <a:buNone/>
              <a:tabLst/>
              <a:defRPr/>
            </a:pPr>
            <a:r>
              <a:rPr lang="en-GB">
                <a:solidFill>
                  <a:srgbClr val="FFFFFF"/>
                </a:solidFill>
                <a:latin typeface="Unica 77 LL" panose="020B0504010101010104" pitchFamily="34" charset="77"/>
              </a:rPr>
              <a:t>The global investment </a:t>
            </a:r>
            <a:br>
              <a:rPr lang="en-GB">
                <a:solidFill>
                  <a:srgbClr val="FFFFFF"/>
                </a:solidFill>
                <a:latin typeface="Unica 77 LL" panose="020B0504010101010104" pitchFamily="34" charset="77"/>
              </a:rPr>
            </a:br>
            <a:r>
              <a:rPr lang="en-GB">
                <a:solidFill>
                  <a:srgbClr val="FFFFFF"/>
                </a:solidFill>
                <a:latin typeface="Unica 77 LL" panose="020B0504010101010104" pitchFamily="34" charset="77"/>
              </a:rPr>
              <a:t>needed by 2030</a:t>
            </a:r>
            <a:endParaRPr kumimoji="0" lang="en-GB" sz="1800" b="0" i="0" u="none" strike="noStrike" kern="1200" cap="none" spc="0" normalizeH="0" baseline="0" noProof="0">
              <a:ln>
                <a:noFill/>
              </a:ln>
              <a:solidFill>
                <a:srgbClr val="FFFFFF"/>
              </a:solidFill>
              <a:effectLst/>
              <a:uLnTx/>
              <a:uFillTx/>
              <a:latin typeface="Unica 77 LL" panose="020B0504010101010104" pitchFamily="34" charset="77"/>
              <a:ea typeface="+mn-ea"/>
              <a:cs typeface="+mn-cs"/>
            </a:endParaRPr>
          </a:p>
        </p:txBody>
      </p:sp>
      <p:sp>
        <p:nvSpPr>
          <p:cNvPr id="117" name="TextBox 116">
            <a:extLst>
              <a:ext uri="{FF2B5EF4-FFF2-40B4-BE49-F238E27FC236}">
                <a16:creationId xmlns:a16="http://schemas.microsoft.com/office/drawing/2014/main" id="{5D7B9066-6A8E-3949-BDA6-238A39360087}"/>
              </a:ext>
            </a:extLst>
          </p:cNvPr>
          <p:cNvSpPr txBox="1"/>
          <p:nvPr/>
        </p:nvSpPr>
        <p:spPr>
          <a:xfrm>
            <a:off x="8083986" y="4209792"/>
            <a:ext cx="4103373" cy="1155381"/>
          </a:xfrm>
          <a:prstGeom prst="rect">
            <a:avLst/>
          </a:prstGeom>
          <a:noFill/>
          <a:effectLst/>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4400" b="0" i="0" u="none" strike="noStrike" kern="1200" cap="none" spc="0" normalizeH="0" baseline="0" noProof="0">
                <a:ln>
                  <a:noFill/>
                </a:ln>
                <a:solidFill>
                  <a:srgbClr val="FFFFFF"/>
                </a:solidFill>
                <a:effectLst/>
                <a:uLnTx/>
                <a:uFillTx/>
                <a:latin typeface="Halvar Eng Md" pitchFamily="2" charset="0"/>
                <a:ea typeface="+mn-ea"/>
                <a:cs typeface="+mn-cs"/>
              </a:rPr>
              <a:t>EUR 535 billion</a:t>
            </a:r>
            <a:endParaRPr kumimoji="0" lang="en-GB" sz="4400" b="0" i="0" u="none" strike="noStrike" kern="1200" cap="none" spc="0" normalizeH="0" baseline="0" noProof="0">
              <a:ln>
                <a:noFill/>
              </a:ln>
              <a:solidFill>
                <a:srgbClr val="FFFFFF"/>
              </a:solidFill>
              <a:effectLst/>
              <a:uLnTx/>
              <a:uFillTx/>
              <a:latin typeface="Halvar Eng Lt" pitchFamily="2" charset="0"/>
              <a:ea typeface="+mn-ea"/>
              <a:cs typeface="+mn-cs"/>
            </a:endParaRPr>
          </a:p>
          <a:p>
            <a:pPr lvl="0" algn="ctr">
              <a:lnSpc>
                <a:spcPct val="80000"/>
              </a:lnSpc>
              <a:defRPr/>
            </a:pPr>
            <a:r>
              <a:rPr lang="en-US" sz="1400">
                <a:solidFill>
                  <a:srgbClr val="FFFFFF"/>
                </a:solidFill>
                <a:latin typeface="Unica 77 LL" panose="020B0504010101010104" pitchFamily="34" charset="0"/>
                <a:cs typeface="Unica 77 LL" panose="020B0504010101010104" pitchFamily="34" charset="0"/>
              </a:rPr>
              <a:t>The Danish insurance and pension industry</a:t>
            </a:r>
            <a:br>
              <a:rPr lang="en-US" sz="1400">
                <a:solidFill>
                  <a:srgbClr val="FFFFFF"/>
                </a:solidFill>
                <a:latin typeface="Unica 77 LL" panose="020B0504010101010104" pitchFamily="34" charset="0"/>
                <a:cs typeface="Unica 77 LL" panose="020B0504010101010104" pitchFamily="34" charset="0"/>
              </a:rPr>
            </a:br>
            <a:r>
              <a:rPr lang="en-US" sz="1400">
                <a:solidFill>
                  <a:srgbClr val="FFFFFF"/>
                </a:solidFill>
                <a:latin typeface="Unica 77 LL" panose="020B0504010101010104" pitchFamily="34" charset="0"/>
                <a:cs typeface="Unica 77 LL" panose="020B0504010101010104" pitchFamily="34" charset="0"/>
              </a:rPr>
              <a:t> manages on behalf of Danish insurance </a:t>
            </a:r>
            <a:br>
              <a:rPr lang="en-US" sz="1400">
                <a:solidFill>
                  <a:srgbClr val="FFFFFF"/>
                </a:solidFill>
                <a:latin typeface="Unica 77 LL" panose="020B0504010101010104" pitchFamily="34" charset="0"/>
                <a:cs typeface="Unica 77 LL" panose="020B0504010101010104" pitchFamily="34" charset="0"/>
              </a:rPr>
            </a:br>
            <a:r>
              <a:rPr lang="en-US" sz="1400">
                <a:solidFill>
                  <a:srgbClr val="FFFFFF"/>
                </a:solidFill>
                <a:latin typeface="Unica 77 LL" panose="020B0504010101010104" pitchFamily="34" charset="0"/>
                <a:cs typeface="Unica 77 LL" panose="020B0504010101010104" pitchFamily="34" charset="0"/>
              </a:rPr>
              <a:t>and pension customers</a:t>
            </a:r>
            <a:endParaRPr kumimoji="0" lang="en-GB" sz="1400" b="0" i="0" u="sng" strike="noStrike" kern="1200" cap="none" spc="0" normalizeH="0" baseline="0" noProof="0">
              <a:ln>
                <a:noFill/>
              </a:ln>
              <a:solidFill>
                <a:srgbClr val="FFFFFF"/>
              </a:solidFill>
              <a:effectLst/>
              <a:uLnTx/>
              <a:uFillTx/>
              <a:latin typeface="Unica 77 LL" panose="020B0504010101010104" pitchFamily="34" charset="77"/>
            </a:endParaRPr>
          </a:p>
        </p:txBody>
      </p:sp>
      <p:sp>
        <p:nvSpPr>
          <p:cNvPr id="8" name="Rectangle 1">
            <a:extLst>
              <a:ext uri="{FF2B5EF4-FFF2-40B4-BE49-F238E27FC236}">
                <a16:creationId xmlns:a16="http://schemas.microsoft.com/office/drawing/2014/main" id="{6466B0AF-5893-18C4-7204-D1F4BC2868E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da-DK"/>
          </a:p>
        </p:txBody>
      </p:sp>
      <p:sp>
        <p:nvSpPr>
          <p:cNvPr id="11" name="Tekstfelt 10">
            <a:extLst>
              <a:ext uri="{FF2B5EF4-FFF2-40B4-BE49-F238E27FC236}">
                <a16:creationId xmlns:a16="http://schemas.microsoft.com/office/drawing/2014/main" id="{9A4A1EF7-05D9-B973-C79D-F9EF231FE750}"/>
              </a:ext>
            </a:extLst>
          </p:cNvPr>
          <p:cNvSpPr txBox="1"/>
          <p:nvPr/>
        </p:nvSpPr>
        <p:spPr>
          <a:xfrm>
            <a:off x="2776993" y="3242346"/>
            <a:ext cx="6285506" cy="369332"/>
          </a:xfrm>
          <a:prstGeom prst="rect">
            <a:avLst/>
          </a:prstGeom>
          <a:noFill/>
        </p:spPr>
        <p:txBody>
          <a:bodyPr wrap="square">
            <a:spAutoFit/>
          </a:bodyPr>
          <a:lstStyle/>
          <a:p>
            <a:endParaRPr lang="da-DK"/>
          </a:p>
        </p:txBody>
      </p:sp>
      <p:pic>
        <p:nvPicPr>
          <p:cNvPr id="6" name="Billede 5" descr="Et billede, der indeholder symbol, Font/skrifttype, Grafik, logo&#10;&#10;Indhold genereret af kunstig intelligens kan være forkert.">
            <a:extLst>
              <a:ext uri="{FF2B5EF4-FFF2-40B4-BE49-F238E27FC236}">
                <a16:creationId xmlns:a16="http://schemas.microsoft.com/office/drawing/2014/main" id="{A2AD34C6-9CCB-56D8-8526-C89B5D87042D}"/>
              </a:ext>
            </a:extLst>
          </p:cNvPr>
          <p:cNvPicPr>
            <a:picLocks noChangeAspect="1"/>
          </p:cNvPicPr>
          <p:nvPr/>
        </p:nvPicPr>
        <p:blipFill>
          <a:blip r:embed="rId5">
            <a:extLst>
              <a:ext uri="{28A0092B-C50C-407E-A947-70E740481C1C}">
                <a14:useLocalDpi xmlns:a14="http://schemas.microsoft.com/office/drawing/2010/main" val="0"/>
              </a:ext>
            </a:extLst>
          </a:blip>
          <a:srcRect l="22304" r="21919"/>
          <a:stretch/>
        </p:blipFill>
        <p:spPr>
          <a:xfrm>
            <a:off x="4036056" y="1471258"/>
            <a:ext cx="4064398" cy="4065192"/>
          </a:xfrm>
          <a:prstGeom prst="rect">
            <a:avLst/>
          </a:prstGeom>
        </p:spPr>
      </p:pic>
    </p:spTree>
    <p:extLst>
      <p:ext uri="{BB962C8B-B14F-4D97-AF65-F5344CB8AC3E}">
        <p14:creationId xmlns:p14="http://schemas.microsoft.com/office/powerpoint/2010/main" val="117566228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14"/>
                                        </p:tgtEl>
                                        <p:attrNameLst>
                                          <p:attrName>style.visibility</p:attrName>
                                        </p:attrNameLst>
                                      </p:cBhvr>
                                      <p:to>
                                        <p:strVal val="visible"/>
                                      </p:to>
                                    </p:set>
                                    <p:animEffect transition="in" filter="wipe(up)">
                                      <p:cBhvr>
                                        <p:cTn id="11" dur="500"/>
                                        <p:tgtEl>
                                          <p:spTgt spid="114"/>
                                        </p:tgtEl>
                                      </p:cBhvr>
                                    </p:animEffect>
                                  </p:childTnLst>
                                </p:cTn>
                              </p:par>
                            </p:childTnLst>
                          </p:cTn>
                        </p:par>
                        <p:par>
                          <p:cTn id="12" fill="hold">
                            <p:stCondLst>
                              <p:cond delay="1000"/>
                            </p:stCondLst>
                            <p:childTnLst>
                              <p:par>
                                <p:cTn id="13" presetID="22" presetClass="entr" presetSubtype="1" fill="hold" grpId="0" nodeType="afterEffect">
                                  <p:stCondLst>
                                    <p:cond delay="0"/>
                                  </p:stCondLst>
                                  <p:childTnLst>
                                    <p:set>
                                      <p:cBhvr>
                                        <p:cTn id="14" dur="1" fill="hold">
                                          <p:stCondLst>
                                            <p:cond delay="0"/>
                                          </p:stCondLst>
                                        </p:cTn>
                                        <p:tgtEl>
                                          <p:spTgt spid="117"/>
                                        </p:tgtEl>
                                        <p:attrNameLst>
                                          <p:attrName>style.visibility</p:attrName>
                                        </p:attrNameLst>
                                      </p:cBhvr>
                                      <p:to>
                                        <p:strVal val="visible"/>
                                      </p:to>
                                    </p:set>
                                    <p:animEffect transition="in" filter="wipe(up)">
                                      <p:cBhvr>
                                        <p:cTn id="15" dur="500"/>
                                        <p:tgtEl>
                                          <p:spTgt spid="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4" grpId="0"/>
      <p:bldP spid="117"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A77E"/>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32DF412-78DC-B146-9119-C8DB3E568641}"/>
              </a:ext>
            </a:extLst>
          </p:cNvPr>
          <p:cNvSpPr txBox="1"/>
          <p:nvPr/>
        </p:nvSpPr>
        <p:spPr>
          <a:xfrm>
            <a:off x="4285851" y="2021897"/>
            <a:ext cx="715926" cy="1538883"/>
          </a:xfrm>
          <a:prstGeom prst="rect">
            <a:avLst/>
          </a:prstGeom>
          <a:noFill/>
        </p:spPr>
        <p:txBody>
          <a:bodyPr wrap="square" lIns="0" tIns="0" rIns="0" bIns="0" rtlCol="0">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DK" sz="27500" b="0" i="0" u="none" strike="noStrike" kern="1200" cap="none" spc="0" normalizeH="0" baseline="0" noProof="0">
                <a:ln>
                  <a:noFill/>
                </a:ln>
                <a:solidFill>
                  <a:srgbClr val="FFFFFF"/>
                </a:solidFill>
                <a:effectLst/>
                <a:uLnTx/>
                <a:uFillTx/>
                <a:latin typeface="Halvar Eng Lt" pitchFamily="2" charset="0"/>
                <a:ea typeface="+mn-ea"/>
                <a:cs typeface="Gotham Light" pitchFamily="2" charset="0"/>
              </a:rPr>
              <a:t>%</a:t>
            </a:r>
          </a:p>
        </p:txBody>
      </p:sp>
      <p:cxnSp>
        <p:nvCxnSpPr>
          <p:cNvPr id="9" name="Straight Connector 8">
            <a:extLst>
              <a:ext uri="{FF2B5EF4-FFF2-40B4-BE49-F238E27FC236}">
                <a16:creationId xmlns:a16="http://schemas.microsoft.com/office/drawing/2014/main" id="{BA65E42F-B847-8445-8119-18FAA27A6FCF}"/>
              </a:ext>
            </a:extLst>
          </p:cNvPr>
          <p:cNvCxnSpPr/>
          <p:nvPr/>
        </p:nvCxnSpPr>
        <p:spPr>
          <a:xfrm>
            <a:off x="7570033" y="1843790"/>
            <a:ext cx="0" cy="4512040"/>
          </a:xfrm>
          <a:prstGeom prst="line">
            <a:avLst/>
          </a:prstGeom>
          <a:ln w="50800">
            <a:solidFill>
              <a:srgbClr val="FFFFFF"/>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C0121BA9-5A02-D34B-A1EA-C3AB458DF179}"/>
              </a:ext>
            </a:extLst>
          </p:cNvPr>
          <p:cNvSpPr txBox="1"/>
          <p:nvPr/>
        </p:nvSpPr>
        <p:spPr>
          <a:xfrm>
            <a:off x="7570031" y="1709282"/>
            <a:ext cx="4621961" cy="971228"/>
          </a:xfrm>
          <a:prstGeom prst="rect">
            <a:avLst/>
          </a:prstGeom>
          <a:noFill/>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kumimoji="0" lang="en-GB" sz="7000" b="0" i="0" u="none" strike="noStrike" kern="1200" cap="none" spc="0" normalizeH="0" baseline="0" noProof="0">
                <a:ln>
                  <a:noFill/>
                </a:ln>
                <a:solidFill>
                  <a:srgbClr val="FFFFFF"/>
                </a:solidFill>
                <a:effectLst/>
                <a:uLnTx/>
                <a:uFillTx/>
                <a:latin typeface="Halvar Eng Md" pitchFamily="2" charset="0"/>
                <a:ea typeface="+mn-ea"/>
                <a:cs typeface="+mn-cs"/>
              </a:rPr>
              <a:t>+10</a:t>
            </a:r>
            <a:r>
              <a:rPr lang="en-GB" sz="7000">
                <a:solidFill>
                  <a:srgbClr val="FFFFFF"/>
                </a:solidFill>
                <a:latin typeface="Halvar Eng Md" pitchFamily="2" charset="0"/>
              </a:rPr>
              <a:t>7</a:t>
            </a:r>
            <a:r>
              <a:rPr kumimoji="0" lang="en-GB" sz="7000" b="0" i="0" u="none" strike="noStrike" kern="1200" cap="none" spc="0" normalizeH="0" baseline="0" noProof="0">
                <a:ln>
                  <a:noFill/>
                </a:ln>
                <a:solidFill>
                  <a:srgbClr val="FFFFFF"/>
                </a:solidFill>
                <a:effectLst/>
                <a:uLnTx/>
                <a:uFillTx/>
                <a:latin typeface="Halvar Eng Md" pitchFamily="2" charset="0"/>
                <a:ea typeface="+mn-ea"/>
                <a:cs typeface="+mn-cs"/>
              </a:rPr>
              <a:t>,000</a:t>
            </a:r>
            <a:endParaRPr kumimoji="0" lang="en-GB" sz="7000" b="0" i="0" u="none" strike="noStrike" kern="1200" cap="none" spc="0" normalizeH="0" baseline="0" noProof="0">
              <a:ln>
                <a:noFill/>
              </a:ln>
              <a:solidFill>
                <a:srgbClr val="FFFFFF"/>
              </a:solidFill>
              <a:effectLst/>
              <a:uLnTx/>
              <a:uFillTx/>
              <a:latin typeface="Halvar Eng Lt" pitchFamily="2" charset="0"/>
              <a:ea typeface="+mn-ea"/>
              <a:cs typeface="+mn-cs"/>
            </a:endParaRPr>
          </a:p>
        </p:txBody>
      </p:sp>
      <p:sp>
        <p:nvSpPr>
          <p:cNvPr id="16" name="TextBox 15">
            <a:extLst>
              <a:ext uri="{FF2B5EF4-FFF2-40B4-BE49-F238E27FC236}">
                <a16:creationId xmlns:a16="http://schemas.microsoft.com/office/drawing/2014/main" id="{1D91E2DC-039B-0D45-93A1-CCDA18FDD831}"/>
              </a:ext>
            </a:extLst>
          </p:cNvPr>
          <p:cNvSpPr txBox="1"/>
          <p:nvPr/>
        </p:nvSpPr>
        <p:spPr>
          <a:xfrm>
            <a:off x="8039082" y="2568004"/>
            <a:ext cx="3737563"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a:ln>
                  <a:noFill/>
                </a:ln>
                <a:solidFill>
                  <a:srgbClr val="00A77E">
                    <a:lumMod val="50000"/>
                  </a:srgbClr>
                </a:solidFill>
                <a:effectLst/>
                <a:uLnTx/>
                <a:uFillTx/>
                <a:latin typeface="Unica 77 LL" panose="020B0504010101010104" pitchFamily="34" charset="77"/>
                <a:ea typeface="+mn-ea"/>
                <a:cs typeface="+mn-cs"/>
              </a:rPr>
              <a:t>green jobs</a:t>
            </a:r>
            <a:endParaRPr kumimoji="0" lang="en-GB" sz="2200" b="0" i="0" u="none" strike="noStrike" kern="1200" cap="none" spc="0" normalizeH="0" baseline="0" noProof="0">
              <a:ln>
                <a:noFill/>
              </a:ln>
              <a:solidFill>
                <a:srgbClr val="00A77E">
                  <a:lumMod val="50000"/>
                </a:srgbClr>
              </a:solidFill>
              <a:effectLst/>
              <a:uLnTx/>
              <a:uFillTx/>
              <a:latin typeface="Unica 77 LL TT"/>
              <a:ea typeface="+mn-ea"/>
              <a:cs typeface="+mn-cs"/>
            </a:endParaRPr>
          </a:p>
        </p:txBody>
      </p:sp>
      <p:sp>
        <p:nvSpPr>
          <p:cNvPr id="17" name="TextBox 16">
            <a:extLst>
              <a:ext uri="{FF2B5EF4-FFF2-40B4-BE49-F238E27FC236}">
                <a16:creationId xmlns:a16="http://schemas.microsoft.com/office/drawing/2014/main" id="{4BBAA2B9-18D6-7940-B860-604002649361}"/>
              </a:ext>
            </a:extLst>
          </p:cNvPr>
          <p:cNvSpPr txBox="1"/>
          <p:nvPr/>
        </p:nvSpPr>
        <p:spPr>
          <a:xfrm>
            <a:off x="8871383" y="3429000"/>
            <a:ext cx="2072961" cy="971228"/>
          </a:xfrm>
          <a:prstGeom prst="rect">
            <a:avLst/>
          </a:prstGeom>
          <a:noFill/>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lang="en-GB" sz="7000">
                <a:solidFill>
                  <a:srgbClr val="FFFFFF"/>
                </a:solidFill>
                <a:latin typeface="Halvar Eng Md" pitchFamily="2" charset="0"/>
              </a:rPr>
              <a:t>5.5</a:t>
            </a:r>
            <a:r>
              <a:rPr kumimoji="0" lang="en-GB" sz="7000" b="0" i="0" u="none" strike="noStrike" kern="1200" cap="none" spc="0" normalizeH="0" baseline="0" noProof="0">
                <a:ln>
                  <a:noFill/>
                </a:ln>
                <a:solidFill>
                  <a:srgbClr val="FFFFFF"/>
                </a:solidFill>
                <a:effectLst/>
                <a:uLnTx/>
                <a:uFillTx/>
                <a:latin typeface="Halvar Eng Lt" pitchFamily="2" charset="0"/>
                <a:ea typeface="+mn-ea"/>
                <a:cs typeface="+mn-cs"/>
              </a:rPr>
              <a:t>%</a:t>
            </a:r>
          </a:p>
        </p:txBody>
      </p:sp>
      <p:sp>
        <p:nvSpPr>
          <p:cNvPr id="18" name="TextBox 17">
            <a:extLst>
              <a:ext uri="{FF2B5EF4-FFF2-40B4-BE49-F238E27FC236}">
                <a16:creationId xmlns:a16="http://schemas.microsoft.com/office/drawing/2014/main" id="{FB009E82-683A-864E-9E31-21F361730805}"/>
              </a:ext>
            </a:extLst>
          </p:cNvPr>
          <p:cNvSpPr txBox="1"/>
          <p:nvPr/>
        </p:nvSpPr>
        <p:spPr>
          <a:xfrm>
            <a:off x="8039082" y="4287722"/>
            <a:ext cx="3737563"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a:ln>
                  <a:noFill/>
                </a:ln>
                <a:solidFill>
                  <a:srgbClr val="00A77E">
                    <a:lumMod val="50000"/>
                  </a:srgbClr>
                </a:solidFill>
                <a:effectLst/>
                <a:uLnTx/>
                <a:uFillTx/>
                <a:latin typeface="Unica 77 LL" panose="020B0504010101010104" pitchFamily="34" charset="77"/>
                <a:ea typeface="+mn-ea"/>
                <a:cs typeface="+mn-cs"/>
              </a:rPr>
              <a:t>of GDP</a:t>
            </a:r>
            <a:endParaRPr kumimoji="0" lang="en-GB" sz="2200" b="0" i="0" u="none" strike="noStrike" kern="1200" cap="none" spc="0" normalizeH="0" baseline="0" noProof="0">
              <a:ln>
                <a:noFill/>
              </a:ln>
              <a:solidFill>
                <a:srgbClr val="00A77E">
                  <a:lumMod val="50000"/>
                </a:srgbClr>
              </a:solidFill>
              <a:effectLst/>
              <a:uLnTx/>
              <a:uFillTx/>
              <a:latin typeface="Unica 77 LL TT"/>
              <a:ea typeface="+mn-ea"/>
              <a:cs typeface="+mn-cs"/>
            </a:endParaRPr>
          </a:p>
        </p:txBody>
      </p:sp>
      <p:sp>
        <p:nvSpPr>
          <p:cNvPr id="19" name="TextBox 18">
            <a:extLst>
              <a:ext uri="{FF2B5EF4-FFF2-40B4-BE49-F238E27FC236}">
                <a16:creationId xmlns:a16="http://schemas.microsoft.com/office/drawing/2014/main" id="{E9597ABB-C758-D24B-8CEA-FCD88B3F6650}"/>
              </a:ext>
            </a:extLst>
          </p:cNvPr>
          <p:cNvSpPr txBox="1"/>
          <p:nvPr/>
        </p:nvSpPr>
        <p:spPr>
          <a:xfrm>
            <a:off x="7570033" y="5130478"/>
            <a:ext cx="4621966" cy="971228"/>
          </a:xfrm>
          <a:prstGeom prst="rect">
            <a:avLst/>
          </a:prstGeom>
          <a:noFill/>
        </p:spPr>
        <p:txBody>
          <a:bodyPr wrap="square" rtlCol="0">
            <a:spAutoFit/>
          </a:bodyPr>
          <a:lstStyle/>
          <a:p>
            <a:pPr marL="0" marR="0" lvl="0" indent="0" algn="ctr" defTabSz="914400" rtl="0" eaLnBrk="1" fontAlgn="auto" latinLnBrk="0" hangingPunct="1">
              <a:lnSpc>
                <a:spcPct val="80000"/>
              </a:lnSpc>
              <a:spcBef>
                <a:spcPts val="0"/>
              </a:spcBef>
              <a:spcAft>
                <a:spcPts val="0"/>
              </a:spcAft>
              <a:buClrTx/>
              <a:buSzTx/>
              <a:buFontTx/>
              <a:buNone/>
              <a:tabLst/>
              <a:defRPr/>
            </a:pPr>
            <a:r>
              <a:rPr lang="en-GB" sz="7000">
                <a:solidFill>
                  <a:srgbClr val="FFFFFF"/>
                </a:solidFill>
                <a:latin typeface="Halvar Eng Md" pitchFamily="2" charset="0"/>
              </a:rPr>
              <a:t>41</a:t>
            </a:r>
            <a:r>
              <a:rPr kumimoji="0" lang="en-GB" sz="7000" b="0" i="0" u="none" strike="noStrike" kern="1200" cap="none" spc="0" normalizeH="0" baseline="0" noProof="0">
                <a:ln>
                  <a:noFill/>
                </a:ln>
                <a:solidFill>
                  <a:srgbClr val="FFFFFF"/>
                </a:solidFill>
                <a:effectLst/>
                <a:uLnTx/>
                <a:uFillTx/>
                <a:latin typeface="Halvar Eng Md" pitchFamily="2" charset="0"/>
                <a:ea typeface="+mn-ea"/>
                <a:cs typeface="+mn-cs"/>
              </a:rPr>
              <a:t> </a:t>
            </a:r>
            <a:r>
              <a:rPr kumimoji="0" lang="en-GB" sz="7000" b="0" i="0" u="none" strike="noStrike" kern="1200" cap="none" spc="0" normalizeH="0" baseline="0" noProof="0">
                <a:ln>
                  <a:noFill/>
                </a:ln>
                <a:solidFill>
                  <a:srgbClr val="FFFFFF"/>
                </a:solidFill>
                <a:effectLst/>
                <a:uLnTx/>
                <a:uFillTx/>
                <a:latin typeface="Halvar Eng Lt" pitchFamily="2" charset="0"/>
                <a:ea typeface="+mn-ea"/>
                <a:cs typeface="+mn-cs"/>
              </a:rPr>
              <a:t>billion</a:t>
            </a:r>
          </a:p>
        </p:txBody>
      </p:sp>
      <p:sp>
        <p:nvSpPr>
          <p:cNvPr id="20" name="TextBox 19">
            <a:extLst>
              <a:ext uri="{FF2B5EF4-FFF2-40B4-BE49-F238E27FC236}">
                <a16:creationId xmlns:a16="http://schemas.microsoft.com/office/drawing/2014/main" id="{401054A7-326D-D549-933F-6EA3F70461B3}"/>
              </a:ext>
            </a:extLst>
          </p:cNvPr>
          <p:cNvSpPr txBox="1"/>
          <p:nvPr/>
        </p:nvSpPr>
        <p:spPr>
          <a:xfrm>
            <a:off x="8039082" y="5989200"/>
            <a:ext cx="3737563"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a:ln>
                  <a:noFill/>
                </a:ln>
                <a:solidFill>
                  <a:srgbClr val="00A77E">
                    <a:lumMod val="50000"/>
                  </a:srgbClr>
                </a:solidFill>
                <a:effectLst/>
                <a:uLnTx/>
                <a:uFillTx/>
                <a:latin typeface="Unica 77 LL" panose="020B0504010101010104" pitchFamily="34" charset="77"/>
                <a:ea typeface="+mn-ea"/>
                <a:cs typeface="+mn-cs"/>
              </a:rPr>
              <a:t>euro in turnover</a:t>
            </a:r>
            <a:endParaRPr kumimoji="0" lang="en-GB" sz="2200" b="0" i="0" u="none" strike="noStrike" kern="1200" cap="none" spc="0" normalizeH="0" baseline="0" noProof="0">
              <a:ln>
                <a:noFill/>
              </a:ln>
              <a:solidFill>
                <a:srgbClr val="00A77E">
                  <a:lumMod val="50000"/>
                </a:srgbClr>
              </a:solidFill>
              <a:effectLst/>
              <a:uLnTx/>
              <a:uFillTx/>
              <a:latin typeface="Unica 77 LL TT"/>
              <a:ea typeface="+mn-ea"/>
              <a:cs typeface="+mn-cs"/>
            </a:endParaRPr>
          </a:p>
        </p:txBody>
      </p:sp>
      <p:sp>
        <p:nvSpPr>
          <p:cNvPr id="24" name="TextBox 23">
            <a:extLst>
              <a:ext uri="{FF2B5EF4-FFF2-40B4-BE49-F238E27FC236}">
                <a16:creationId xmlns:a16="http://schemas.microsoft.com/office/drawing/2014/main" id="{50189C72-E0F7-AA4F-899F-B0492DDD7335}"/>
              </a:ext>
            </a:extLst>
          </p:cNvPr>
          <p:cNvSpPr txBox="1"/>
          <p:nvPr/>
        </p:nvSpPr>
        <p:spPr>
          <a:xfrm>
            <a:off x="1587122" y="2435743"/>
            <a:ext cx="2054713" cy="1538883"/>
          </a:xfrm>
          <a:prstGeom prst="rect">
            <a:avLst/>
          </a:prstGeom>
          <a:noFill/>
        </p:spPr>
        <p:txBody>
          <a:bodyPr wrap="square" lIns="0" tIns="0" rIns="0" bIns="0" rtlCol="0">
            <a:noAutofit/>
          </a:bodyPr>
          <a:lstStyle/>
          <a:p>
            <a:pPr marL="0" marR="0" lvl="0" indent="0" algn="l" defTabSz="914400" rtl="0" eaLnBrk="1" fontAlgn="auto" latinLnBrk="0" hangingPunct="1">
              <a:lnSpc>
                <a:spcPct val="80000"/>
              </a:lnSpc>
              <a:spcBef>
                <a:spcPts val="0"/>
              </a:spcBef>
              <a:spcAft>
                <a:spcPts val="0"/>
              </a:spcAft>
              <a:buClrTx/>
              <a:buSzTx/>
              <a:buFontTx/>
              <a:buNone/>
              <a:tabLst/>
              <a:defRPr/>
            </a:pPr>
            <a:r>
              <a:rPr kumimoji="0" lang="en-DK" sz="28000" b="0" i="0" u="none" strike="noStrike" kern="1200" cap="none" spc="0" normalizeH="0" baseline="0" noProof="0">
                <a:ln>
                  <a:noFill/>
                </a:ln>
                <a:solidFill>
                  <a:srgbClr val="FFFFFF"/>
                </a:solidFill>
                <a:effectLst/>
                <a:uLnTx/>
                <a:uFillTx/>
                <a:latin typeface="Halvar Eng Md" pitchFamily="2" charset="0"/>
                <a:ea typeface="+mn-ea"/>
                <a:cs typeface="Gotham Light" pitchFamily="2" charset="0"/>
              </a:rPr>
              <a:t>01</a:t>
            </a:r>
          </a:p>
          <a:p>
            <a:pPr marL="0" marR="0" lvl="0" indent="0" algn="l" defTabSz="914400" rtl="0" eaLnBrk="1" fontAlgn="auto" latinLnBrk="0" hangingPunct="1">
              <a:lnSpc>
                <a:spcPct val="80000"/>
              </a:lnSpc>
              <a:spcBef>
                <a:spcPts val="0"/>
              </a:spcBef>
              <a:spcAft>
                <a:spcPts val="0"/>
              </a:spcAft>
              <a:buClrTx/>
              <a:buSzTx/>
              <a:buFontTx/>
              <a:buNone/>
              <a:tabLst/>
              <a:defRPr/>
            </a:pPr>
            <a:r>
              <a:rPr kumimoji="0" lang="en-DK" sz="28000" b="0" i="0" u="none" strike="noStrike" kern="1200" cap="none" spc="0" normalizeH="0" baseline="0" noProof="0">
                <a:ln>
                  <a:noFill/>
                </a:ln>
                <a:solidFill>
                  <a:srgbClr val="FFFFFF"/>
                </a:solidFill>
                <a:effectLst/>
                <a:uLnTx/>
                <a:uFillTx/>
                <a:latin typeface="Halvar Eng Md" pitchFamily="2" charset="0"/>
                <a:ea typeface="+mn-ea"/>
                <a:cs typeface="Gotham Light" pitchFamily="2" charset="0"/>
              </a:rPr>
              <a:t>2</a:t>
            </a:r>
          </a:p>
          <a:p>
            <a:pPr marL="0" marR="0" lvl="0" indent="0" algn="l" defTabSz="914400" rtl="0" eaLnBrk="1" fontAlgn="auto" latinLnBrk="0" hangingPunct="1">
              <a:lnSpc>
                <a:spcPct val="80000"/>
              </a:lnSpc>
              <a:spcBef>
                <a:spcPts val="0"/>
              </a:spcBef>
              <a:spcAft>
                <a:spcPts val="0"/>
              </a:spcAft>
              <a:buClrTx/>
              <a:buSzTx/>
              <a:buFontTx/>
              <a:buNone/>
              <a:tabLst/>
              <a:defRPr/>
            </a:pPr>
            <a:r>
              <a:rPr kumimoji="0" lang="en-DK" sz="28000" b="0" i="0" u="none" strike="noStrike" kern="1200" cap="none" spc="0" normalizeH="0" baseline="0" noProof="0">
                <a:ln>
                  <a:noFill/>
                </a:ln>
                <a:solidFill>
                  <a:srgbClr val="FFFFFF"/>
                </a:solidFill>
                <a:effectLst/>
                <a:uLnTx/>
                <a:uFillTx/>
                <a:latin typeface="Halvar Eng Md" pitchFamily="2" charset="0"/>
                <a:ea typeface="+mn-ea"/>
                <a:cs typeface="Gotham Light" pitchFamily="2" charset="0"/>
              </a:rPr>
              <a:t>3</a:t>
            </a:r>
          </a:p>
          <a:p>
            <a:pPr marL="0" marR="0" lvl="0" indent="0" algn="l" defTabSz="914400" rtl="0" eaLnBrk="1" fontAlgn="auto" latinLnBrk="0" hangingPunct="1">
              <a:lnSpc>
                <a:spcPct val="80000"/>
              </a:lnSpc>
              <a:spcBef>
                <a:spcPts val="0"/>
              </a:spcBef>
              <a:spcAft>
                <a:spcPts val="0"/>
              </a:spcAft>
              <a:buClrTx/>
              <a:buSzTx/>
              <a:buFontTx/>
              <a:buNone/>
              <a:tabLst/>
              <a:defRPr/>
            </a:pPr>
            <a:r>
              <a:rPr kumimoji="0" lang="en-DK" sz="28000" b="0" i="0" u="none" strike="noStrike" kern="1200" cap="none" spc="0" normalizeH="0" baseline="0" noProof="0">
                <a:ln>
                  <a:noFill/>
                </a:ln>
                <a:solidFill>
                  <a:srgbClr val="FFFFFF"/>
                </a:solidFill>
                <a:effectLst/>
                <a:uLnTx/>
                <a:uFillTx/>
                <a:latin typeface="Halvar Eng Md" pitchFamily="2" charset="0"/>
                <a:ea typeface="+mn-ea"/>
                <a:cs typeface="Gotham Light" pitchFamily="2" charset="0"/>
              </a:rPr>
              <a:t>4</a:t>
            </a:r>
          </a:p>
          <a:p>
            <a:pPr marL="0" marR="0" lvl="0" indent="0" algn="l" defTabSz="914400" rtl="0" eaLnBrk="1" fontAlgn="auto" latinLnBrk="0" hangingPunct="1">
              <a:lnSpc>
                <a:spcPct val="80000"/>
              </a:lnSpc>
              <a:spcBef>
                <a:spcPts val="0"/>
              </a:spcBef>
              <a:spcAft>
                <a:spcPts val="0"/>
              </a:spcAft>
              <a:buClrTx/>
              <a:buSzTx/>
              <a:buFontTx/>
              <a:buNone/>
              <a:tabLst/>
              <a:defRPr/>
            </a:pPr>
            <a:r>
              <a:rPr kumimoji="0" lang="en-DK" sz="28000" b="0" i="0" u="none" strike="noStrike" kern="1200" cap="none" spc="0" normalizeH="0" baseline="0" noProof="0">
                <a:ln>
                  <a:noFill/>
                </a:ln>
                <a:solidFill>
                  <a:srgbClr val="FFFFFF"/>
                </a:solidFill>
                <a:effectLst/>
                <a:uLnTx/>
                <a:uFillTx/>
                <a:latin typeface="Halvar Eng Md" pitchFamily="2" charset="0"/>
                <a:ea typeface="+mn-ea"/>
                <a:cs typeface="Gotham Light" pitchFamily="2" charset="0"/>
              </a:rPr>
              <a:t>5</a:t>
            </a:r>
          </a:p>
          <a:p>
            <a:pPr marL="0" marR="0" lvl="0" indent="0" algn="l" defTabSz="914400" rtl="0" eaLnBrk="1" fontAlgn="auto" latinLnBrk="0" hangingPunct="1">
              <a:lnSpc>
                <a:spcPct val="80000"/>
              </a:lnSpc>
              <a:spcBef>
                <a:spcPts val="0"/>
              </a:spcBef>
              <a:spcAft>
                <a:spcPts val="0"/>
              </a:spcAft>
              <a:buClrTx/>
              <a:buSzTx/>
              <a:buFontTx/>
              <a:buNone/>
              <a:tabLst/>
              <a:defRPr/>
            </a:pPr>
            <a:r>
              <a:rPr kumimoji="0" lang="en-DK" sz="28000" b="0" i="0" u="none" strike="noStrike" kern="1200" cap="none" spc="0" normalizeH="0" baseline="0" noProof="0">
                <a:ln>
                  <a:noFill/>
                </a:ln>
                <a:solidFill>
                  <a:srgbClr val="FFFFFF"/>
                </a:solidFill>
                <a:effectLst/>
                <a:uLnTx/>
                <a:uFillTx/>
                <a:latin typeface="Halvar Eng Md" pitchFamily="2" charset="0"/>
                <a:ea typeface="+mn-ea"/>
                <a:cs typeface="Gotham Light" pitchFamily="2" charset="0"/>
              </a:rPr>
              <a:t>6</a:t>
            </a:r>
          </a:p>
          <a:p>
            <a:pPr marL="0" marR="0" lvl="0" indent="0" algn="l" defTabSz="914400" rtl="0" eaLnBrk="1" fontAlgn="auto" latinLnBrk="0" hangingPunct="1">
              <a:lnSpc>
                <a:spcPct val="80000"/>
              </a:lnSpc>
              <a:spcBef>
                <a:spcPts val="0"/>
              </a:spcBef>
              <a:spcAft>
                <a:spcPts val="0"/>
              </a:spcAft>
              <a:buClrTx/>
              <a:buSzTx/>
              <a:buFontTx/>
              <a:buNone/>
              <a:tabLst/>
              <a:defRPr/>
            </a:pPr>
            <a:r>
              <a:rPr kumimoji="0" lang="en-DK" sz="28000" b="0" i="0" u="none" strike="noStrike" kern="1200" cap="none" spc="0" normalizeH="0" baseline="0" noProof="0">
                <a:ln>
                  <a:noFill/>
                </a:ln>
                <a:solidFill>
                  <a:srgbClr val="FFFFFF"/>
                </a:solidFill>
                <a:effectLst/>
                <a:uLnTx/>
                <a:uFillTx/>
                <a:latin typeface="Halvar Eng Md" pitchFamily="2" charset="0"/>
                <a:ea typeface="+mn-ea"/>
                <a:cs typeface="Gotham Light" pitchFamily="2" charset="0"/>
              </a:rPr>
              <a:t>7</a:t>
            </a:r>
            <a:endParaRPr lang="da-DK" sz="28000" noProof="0">
              <a:solidFill>
                <a:srgbClr val="FFFFFF"/>
              </a:solidFill>
              <a:latin typeface="Halvar Eng Md" pitchFamily="2" charset="0"/>
              <a:cs typeface="Gotham Light" pitchFamily="2" charset="0"/>
            </a:endParaRPr>
          </a:p>
          <a:p>
            <a:pPr marL="0" marR="0" lvl="0" indent="0" algn="l" defTabSz="914400" rtl="0" eaLnBrk="1" fontAlgn="auto" latinLnBrk="0" hangingPunct="1">
              <a:lnSpc>
                <a:spcPct val="80000"/>
              </a:lnSpc>
              <a:spcBef>
                <a:spcPts val="0"/>
              </a:spcBef>
              <a:spcAft>
                <a:spcPts val="0"/>
              </a:spcAft>
              <a:buClrTx/>
              <a:buSzTx/>
              <a:buFontTx/>
              <a:buNone/>
              <a:tabLst/>
              <a:defRPr/>
            </a:pPr>
            <a:r>
              <a:rPr kumimoji="0" lang="da-DK" sz="28000" b="0" i="0" u="none" strike="noStrike" kern="1200" cap="none" spc="0" normalizeH="0" baseline="0">
                <a:ln>
                  <a:noFill/>
                </a:ln>
                <a:solidFill>
                  <a:srgbClr val="FFFFFF"/>
                </a:solidFill>
                <a:effectLst/>
                <a:uLnTx/>
                <a:uFillTx/>
                <a:latin typeface="Halvar Eng Md" pitchFamily="2" charset="0"/>
                <a:ea typeface="+mn-ea"/>
                <a:cs typeface="Gotham Light" pitchFamily="2" charset="0"/>
              </a:rPr>
              <a:t>8</a:t>
            </a:r>
          </a:p>
          <a:p>
            <a:pPr marL="0" marR="0" lvl="0" indent="0" algn="l" defTabSz="914400" rtl="0" eaLnBrk="1" fontAlgn="auto" latinLnBrk="0" hangingPunct="1">
              <a:lnSpc>
                <a:spcPct val="80000"/>
              </a:lnSpc>
              <a:spcBef>
                <a:spcPts val="0"/>
              </a:spcBef>
              <a:spcAft>
                <a:spcPts val="0"/>
              </a:spcAft>
              <a:buClrTx/>
              <a:buSzTx/>
              <a:buFontTx/>
              <a:buNone/>
              <a:tabLst/>
              <a:defRPr/>
            </a:pPr>
            <a:r>
              <a:rPr lang="da-DK" sz="28000" noProof="0">
                <a:solidFill>
                  <a:srgbClr val="FFFFFF"/>
                </a:solidFill>
                <a:latin typeface="Halvar Eng Md" pitchFamily="2" charset="0"/>
                <a:cs typeface="Gotham Light" pitchFamily="2" charset="0"/>
              </a:rPr>
              <a:t>8</a:t>
            </a:r>
          </a:p>
          <a:p>
            <a:pPr marL="0" marR="0" lvl="0" indent="0" algn="l" defTabSz="914400" rtl="0" eaLnBrk="1" fontAlgn="auto" latinLnBrk="0" hangingPunct="1">
              <a:lnSpc>
                <a:spcPct val="80000"/>
              </a:lnSpc>
              <a:spcBef>
                <a:spcPts val="0"/>
              </a:spcBef>
              <a:spcAft>
                <a:spcPts val="0"/>
              </a:spcAft>
              <a:buClrTx/>
              <a:buSzTx/>
              <a:buFontTx/>
              <a:buNone/>
              <a:tabLst/>
              <a:defRPr/>
            </a:pPr>
            <a:r>
              <a:rPr lang="da-DK" sz="28000">
                <a:solidFill>
                  <a:srgbClr val="FFFFFF"/>
                </a:solidFill>
                <a:latin typeface="Halvar Eng Md" pitchFamily="2" charset="0"/>
                <a:cs typeface="Gotham Light" pitchFamily="2" charset="0"/>
              </a:rPr>
              <a:t>8</a:t>
            </a:r>
          </a:p>
          <a:p>
            <a:pPr marL="0" marR="0" lvl="0" indent="0" algn="l" defTabSz="914400" rtl="0" eaLnBrk="1" fontAlgn="auto" latinLnBrk="0" hangingPunct="1">
              <a:lnSpc>
                <a:spcPct val="80000"/>
              </a:lnSpc>
              <a:spcBef>
                <a:spcPts val="0"/>
              </a:spcBef>
              <a:spcAft>
                <a:spcPts val="0"/>
              </a:spcAft>
              <a:buClrTx/>
              <a:buSzTx/>
              <a:buFontTx/>
              <a:buNone/>
              <a:tabLst/>
              <a:defRPr/>
            </a:pPr>
            <a:r>
              <a:rPr lang="da-DK" sz="28000" noProof="0">
                <a:solidFill>
                  <a:srgbClr val="FFFFFF"/>
                </a:solidFill>
                <a:latin typeface="Halvar Eng Md" pitchFamily="2" charset="0"/>
                <a:cs typeface="Gotham Light" pitchFamily="2" charset="0"/>
              </a:rPr>
              <a:t>8</a:t>
            </a:r>
          </a:p>
        </p:txBody>
      </p:sp>
      <p:sp>
        <p:nvSpPr>
          <p:cNvPr id="22" name="Rectangle 21">
            <a:extLst>
              <a:ext uri="{FF2B5EF4-FFF2-40B4-BE49-F238E27FC236}">
                <a16:creationId xmlns:a16="http://schemas.microsoft.com/office/drawing/2014/main" id="{F55D6B66-18A8-7445-9CEE-689A67D4DF9D}"/>
              </a:ext>
            </a:extLst>
          </p:cNvPr>
          <p:cNvSpPr/>
          <p:nvPr/>
        </p:nvSpPr>
        <p:spPr>
          <a:xfrm>
            <a:off x="-1" y="2"/>
            <a:ext cx="6382871" cy="17092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4" name="Text Placeholder 3">
            <a:extLst>
              <a:ext uri="{FF2B5EF4-FFF2-40B4-BE49-F238E27FC236}">
                <a16:creationId xmlns:a16="http://schemas.microsoft.com/office/drawing/2014/main" id="{CD0C5A9C-467B-D14C-A6DC-2F7168F86CA3}"/>
              </a:ext>
            </a:extLst>
          </p:cNvPr>
          <p:cNvSpPr>
            <a:spLocks noGrp="1"/>
          </p:cNvSpPr>
          <p:nvPr>
            <p:ph type="body" sz="quarter" idx="14"/>
          </p:nvPr>
        </p:nvSpPr>
        <p:spPr/>
        <p:txBody>
          <a:bodyPr/>
          <a:lstStyle/>
          <a:p>
            <a:pPr algn="ctr">
              <a:tabLst>
                <a:tab pos="6126163" algn="l"/>
              </a:tabLst>
            </a:pPr>
            <a:r>
              <a:rPr lang="en-GB">
                <a:solidFill>
                  <a:srgbClr val="FFFFFF"/>
                </a:solidFill>
              </a:rPr>
              <a:t>Green business is good business (2024)</a:t>
            </a:r>
          </a:p>
        </p:txBody>
      </p:sp>
      <p:sp>
        <p:nvSpPr>
          <p:cNvPr id="21" name="Rectangle 20">
            <a:extLst>
              <a:ext uri="{FF2B5EF4-FFF2-40B4-BE49-F238E27FC236}">
                <a16:creationId xmlns:a16="http://schemas.microsoft.com/office/drawing/2014/main" id="{D8C4DF08-33A1-FD4E-9E7E-8FEDC9459C74}"/>
              </a:ext>
            </a:extLst>
          </p:cNvPr>
          <p:cNvSpPr/>
          <p:nvPr/>
        </p:nvSpPr>
        <p:spPr>
          <a:xfrm>
            <a:off x="0" y="5319116"/>
            <a:ext cx="6382871" cy="153888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DCF7DB"/>
              </a:solidFill>
              <a:effectLst/>
              <a:uLnTx/>
              <a:uFillTx/>
              <a:latin typeface="Unica 77 LL TT"/>
              <a:ea typeface="+mn-ea"/>
              <a:cs typeface="+mn-cs"/>
            </a:endParaRPr>
          </a:p>
        </p:txBody>
      </p:sp>
      <p:sp>
        <p:nvSpPr>
          <p:cNvPr id="15" name="TextBox 14">
            <a:extLst>
              <a:ext uri="{FF2B5EF4-FFF2-40B4-BE49-F238E27FC236}">
                <a16:creationId xmlns:a16="http://schemas.microsoft.com/office/drawing/2014/main" id="{BCDC881D-B520-0F41-B890-12BE6EDE2E6A}"/>
              </a:ext>
            </a:extLst>
          </p:cNvPr>
          <p:cNvSpPr txBox="1"/>
          <p:nvPr/>
        </p:nvSpPr>
        <p:spPr>
          <a:xfrm>
            <a:off x="959369" y="5413238"/>
            <a:ext cx="5423501"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a:ln>
                  <a:noFill/>
                </a:ln>
                <a:solidFill>
                  <a:srgbClr val="00A77E">
                    <a:lumMod val="50000"/>
                  </a:srgbClr>
                </a:solidFill>
                <a:effectLst/>
                <a:uLnTx/>
                <a:uFillTx/>
                <a:latin typeface="Unica 77 LL" panose="020B0504010101010104" pitchFamily="34" charset="77"/>
                <a:ea typeface="+mn-ea"/>
                <a:cs typeface="+mn-cs"/>
              </a:rPr>
              <a:t>of total Danish exports come from</a:t>
            </a:r>
            <a:br>
              <a:rPr kumimoji="0" lang="en-GB" sz="2200" b="0" i="0" u="none" strike="noStrike" kern="1200" cap="none" spc="0" normalizeH="0" baseline="0" noProof="0">
                <a:ln>
                  <a:noFill/>
                </a:ln>
                <a:solidFill>
                  <a:srgbClr val="00A77E">
                    <a:lumMod val="50000"/>
                  </a:srgbClr>
                </a:solidFill>
                <a:effectLst/>
                <a:uLnTx/>
                <a:uFillTx/>
                <a:latin typeface="Unica 77 LL" panose="020B0504010101010104" pitchFamily="34" charset="77"/>
                <a:ea typeface="+mn-ea"/>
                <a:cs typeface="+mn-cs"/>
              </a:rPr>
            </a:br>
            <a:r>
              <a:rPr kumimoji="0" lang="en-GB" sz="2200" b="0" i="0" u="none" strike="noStrike" kern="1200" cap="none" spc="0" normalizeH="0" baseline="0" noProof="0">
                <a:ln>
                  <a:noFill/>
                </a:ln>
                <a:solidFill>
                  <a:srgbClr val="00A77E">
                    <a:lumMod val="50000"/>
                  </a:srgbClr>
                </a:solidFill>
                <a:effectLst/>
                <a:uLnTx/>
                <a:uFillTx/>
                <a:latin typeface="Unica 77 LL" panose="020B0504010101010104" pitchFamily="34" charset="77"/>
                <a:ea typeface="+mn-ea"/>
                <a:cs typeface="+mn-cs"/>
              </a:rPr>
              <a:t>green technologies alone</a:t>
            </a:r>
          </a:p>
        </p:txBody>
      </p:sp>
      <p:sp>
        <p:nvSpPr>
          <p:cNvPr id="23" name="TextBox 22">
            <a:extLst>
              <a:ext uri="{FF2B5EF4-FFF2-40B4-BE49-F238E27FC236}">
                <a16:creationId xmlns:a16="http://schemas.microsoft.com/office/drawing/2014/main" id="{6115707E-4A6A-574C-B774-4BF9B054D7C6}"/>
              </a:ext>
            </a:extLst>
          </p:cNvPr>
          <p:cNvSpPr txBox="1"/>
          <p:nvPr/>
        </p:nvSpPr>
        <p:spPr>
          <a:xfrm>
            <a:off x="179388" y="6561237"/>
            <a:ext cx="3657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1000" b="0" i="0" u="none" strike="noStrike" kern="1200" cap="none" spc="0" normalizeH="0" baseline="0" noProof="0">
                <a:ln>
                  <a:noFill/>
                </a:ln>
                <a:solidFill>
                  <a:srgbClr val="FFFFFF"/>
                </a:solidFill>
                <a:effectLst/>
                <a:uLnTx/>
                <a:uFillTx/>
                <a:latin typeface="Unica 77 LL" panose="020B0504010101010104" pitchFamily="34" charset="77"/>
                <a:ea typeface="+mn-ea"/>
                <a:cs typeface="Unica 77 LL" panose="020B0504010101010104" pitchFamily="34" charset="77"/>
              </a:rPr>
              <a:t>State of Green</a:t>
            </a:r>
            <a:endParaRPr kumimoji="0" lang="en-GB" sz="1000" b="0" i="0" u="none" strike="noStrike" kern="1200" cap="none" spc="0" normalizeH="0" baseline="0" noProof="0">
              <a:ln>
                <a:noFill/>
              </a:ln>
              <a:solidFill>
                <a:srgbClr val="FFFFFF"/>
              </a:solidFill>
              <a:effectLst/>
              <a:uLnTx/>
              <a:uFillTx/>
              <a:latin typeface="Unica 77 LL" panose="020B0504010101010104" pitchFamily="34" charset="77"/>
              <a:ea typeface="+mn-ea"/>
              <a:cs typeface="Unica 77 LL" panose="020B0504010101010104" pitchFamily="34" charset="77"/>
            </a:endParaRPr>
          </a:p>
        </p:txBody>
      </p:sp>
    </p:spTree>
    <p:extLst>
      <p:ext uri="{BB962C8B-B14F-4D97-AF65-F5344CB8AC3E}">
        <p14:creationId xmlns:p14="http://schemas.microsoft.com/office/powerpoint/2010/main" val="4088689215"/>
      </p:ext>
    </p:extLst>
  </p:cSld>
  <p:clrMapOvr>
    <a:masterClrMapping/>
  </p:clrMapOvr>
  <p:transition spd="slow">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500"/>
                                        <p:tgtEl>
                                          <p:spTgt spid="4">
                                            <p:txEl>
                                              <p:pRg st="0" end="0"/>
                                            </p:txEl>
                                          </p:spTgt>
                                        </p:tgtEl>
                                      </p:cBhvr>
                                    </p:animEffect>
                                  </p:childTnLst>
                                </p:cTn>
                              </p:par>
                              <p:par>
                                <p:cTn id="8" presetID="42" presetClass="entr" presetSubtype="0" fill="hold" grpId="0" nodeType="withEffect">
                                  <p:stCondLst>
                                    <p:cond delay="80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anim calcmode="lin" valueType="num">
                                      <p:cBhvr>
                                        <p:cTn id="11" dur="500" fill="hold"/>
                                        <p:tgtEl>
                                          <p:spTgt spid="24"/>
                                        </p:tgtEl>
                                        <p:attrNameLst>
                                          <p:attrName>ppt_x</p:attrName>
                                        </p:attrNameLst>
                                      </p:cBhvr>
                                      <p:tavLst>
                                        <p:tav tm="0">
                                          <p:val>
                                            <p:strVal val="#ppt_x"/>
                                          </p:val>
                                        </p:tav>
                                        <p:tav tm="100000">
                                          <p:val>
                                            <p:strVal val="#ppt_x"/>
                                          </p:val>
                                        </p:tav>
                                      </p:tavLst>
                                    </p:anim>
                                    <p:anim calcmode="lin" valueType="num">
                                      <p:cBhvr>
                                        <p:cTn id="12" dur="500" fill="hold"/>
                                        <p:tgtEl>
                                          <p:spTgt spid="24"/>
                                        </p:tgtEl>
                                        <p:attrNameLst>
                                          <p:attrName>ppt_y</p:attrName>
                                        </p:attrNameLst>
                                      </p:cBhvr>
                                      <p:tavLst>
                                        <p:tav tm="0">
                                          <p:val>
                                            <p:strVal val="#ppt_y+.1"/>
                                          </p:val>
                                        </p:tav>
                                        <p:tav tm="100000">
                                          <p:val>
                                            <p:strVal val="#ppt_y"/>
                                          </p:val>
                                        </p:tav>
                                      </p:tavLst>
                                    </p:anim>
                                  </p:childTnLst>
                                </p:cTn>
                              </p:par>
                              <p:par>
                                <p:cTn id="13" presetID="64" presetClass="path" presetSubtype="0" accel="50000" decel="50000" fill="hold" grpId="1" nodeType="withEffect">
                                  <p:stCondLst>
                                    <p:cond delay="1400"/>
                                  </p:stCondLst>
                                  <p:childTnLst>
                                    <p:animMotion origin="layout" path="M 2.29167E-6 -1.11111E-6 L 2.29167E-6 -5.47731 " pathEditMode="relative" rAng="0" ptsTypes="AA">
                                      <p:cBhvr>
                                        <p:cTn id="14" dur="3000" fill="hold"/>
                                        <p:tgtEl>
                                          <p:spTgt spid="24"/>
                                        </p:tgtEl>
                                        <p:attrNameLst>
                                          <p:attrName>ppt_x</p:attrName>
                                          <p:attrName>ppt_y</p:attrName>
                                        </p:attrNameLst>
                                      </p:cBhvr>
                                      <p:rCtr x="0" y="-273866"/>
                                    </p:animMotion>
                                  </p:childTnLst>
                                </p:cTn>
                              </p:par>
                              <p:par>
                                <p:cTn id="15" presetID="42" presetClass="entr" presetSubtype="0" fill="hold" grpId="0" nodeType="withEffect">
                                  <p:stCondLst>
                                    <p:cond delay="340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anim calcmode="lin" valueType="num">
                                      <p:cBhvr>
                                        <p:cTn id="18" dur="500" fill="hold"/>
                                        <p:tgtEl>
                                          <p:spTgt spid="7"/>
                                        </p:tgtEl>
                                        <p:attrNameLst>
                                          <p:attrName>ppt_x</p:attrName>
                                        </p:attrNameLst>
                                      </p:cBhvr>
                                      <p:tavLst>
                                        <p:tav tm="0">
                                          <p:val>
                                            <p:strVal val="#ppt_x"/>
                                          </p:val>
                                        </p:tav>
                                        <p:tav tm="100000">
                                          <p:val>
                                            <p:strVal val="#ppt_x"/>
                                          </p:val>
                                        </p:tav>
                                      </p:tavLst>
                                    </p:anim>
                                    <p:anim calcmode="lin" valueType="num">
                                      <p:cBhvr>
                                        <p:cTn id="19" dur="500" fill="hold"/>
                                        <p:tgtEl>
                                          <p:spTgt spid="7"/>
                                        </p:tgtEl>
                                        <p:attrNameLst>
                                          <p:attrName>ppt_y</p:attrName>
                                        </p:attrNameLst>
                                      </p:cBhvr>
                                      <p:tavLst>
                                        <p:tav tm="0">
                                          <p:val>
                                            <p:strVal val="#ppt_y+.1"/>
                                          </p:val>
                                        </p:tav>
                                        <p:tav tm="100000">
                                          <p:val>
                                            <p:strVal val="#ppt_y"/>
                                          </p:val>
                                        </p:tav>
                                      </p:tavLst>
                                    </p:anim>
                                  </p:childTnLst>
                                </p:cTn>
                              </p:par>
                              <p:par>
                                <p:cTn id="20" presetID="22" presetClass="entr" presetSubtype="8" fill="hold" grpId="0" nodeType="withEffect">
                                  <p:stCondLst>
                                    <p:cond delay="4400"/>
                                  </p:stCondLst>
                                  <p:childTnLst>
                                    <p:set>
                                      <p:cBhvr>
                                        <p:cTn id="21" dur="1" fill="hold">
                                          <p:stCondLst>
                                            <p:cond delay="0"/>
                                          </p:stCondLst>
                                        </p:cTn>
                                        <p:tgtEl>
                                          <p:spTgt spid="15"/>
                                        </p:tgtEl>
                                        <p:attrNameLst>
                                          <p:attrName>style.visibility</p:attrName>
                                        </p:attrNameLst>
                                      </p:cBhvr>
                                      <p:to>
                                        <p:strVal val="visible"/>
                                      </p:to>
                                    </p:set>
                                    <p:animEffect transition="in" filter="wipe(left)">
                                      <p:cBhvr>
                                        <p:cTn id="22" dur="500"/>
                                        <p:tgtEl>
                                          <p:spTgt spid="15"/>
                                        </p:tgtEl>
                                      </p:cBhvr>
                                    </p:animEffect>
                                  </p:childTnLst>
                                </p:cTn>
                              </p:par>
                              <p:par>
                                <p:cTn id="23" presetID="22" presetClass="entr" presetSubtype="1" fill="hold" nodeType="withEffect">
                                  <p:stCondLst>
                                    <p:cond delay="4400"/>
                                  </p:stCondLst>
                                  <p:childTnLst>
                                    <p:set>
                                      <p:cBhvr>
                                        <p:cTn id="24" dur="1" fill="hold">
                                          <p:stCondLst>
                                            <p:cond delay="0"/>
                                          </p:stCondLst>
                                        </p:cTn>
                                        <p:tgtEl>
                                          <p:spTgt spid="9"/>
                                        </p:tgtEl>
                                        <p:attrNameLst>
                                          <p:attrName>style.visibility</p:attrName>
                                        </p:attrNameLst>
                                      </p:cBhvr>
                                      <p:to>
                                        <p:strVal val="visible"/>
                                      </p:to>
                                    </p:set>
                                    <p:animEffect transition="in" filter="wipe(up)">
                                      <p:cBhvr>
                                        <p:cTn id="25" dur="500"/>
                                        <p:tgtEl>
                                          <p:spTgt spid="9"/>
                                        </p:tgtEl>
                                      </p:cBhvr>
                                    </p:animEffect>
                                  </p:childTnLst>
                                </p:cTn>
                              </p:par>
                            </p:childTnLst>
                          </p:cTn>
                        </p:par>
                        <p:par>
                          <p:cTn id="26" fill="hold">
                            <p:stCondLst>
                              <p:cond delay="4900"/>
                            </p:stCondLst>
                            <p:childTnLst>
                              <p:par>
                                <p:cTn id="27" presetID="22" presetClass="entr" presetSubtype="8" fill="hold" grpId="0" nodeType="after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wipe(left)">
                                      <p:cBhvr>
                                        <p:cTn id="29" dur="500"/>
                                        <p:tgtEl>
                                          <p:spTgt spid="12"/>
                                        </p:tgtEl>
                                      </p:cBhvr>
                                    </p:animEffect>
                                  </p:childTnLst>
                                </p:cTn>
                              </p:par>
                            </p:childTnLst>
                          </p:cTn>
                        </p:par>
                        <p:par>
                          <p:cTn id="30" fill="hold">
                            <p:stCondLst>
                              <p:cond delay="5400"/>
                            </p:stCondLst>
                            <p:childTnLst>
                              <p:par>
                                <p:cTn id="31" presetID="22" presetClass="entr" presetSubtype="8" fill="hold" grpId="0" nodeType="after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wipe(left)">
                                      <p:cBhvr>
                                        <p:cTn id="33" dur="500"/>
                                        <p:tgtEl>
                                          <p:spTgt spid="16"/>
                                        </p:tgtEl>
                                      </p:cBhvr>
                                    </p:animEffect>
                                  </p:childTnLst>
                                </p:cTn>
                              </p:par>
                            </p:childTnLst>
                          </p:cTn>
                        </p:par>
                        <p:par>
                          <p:cTn id="34" fill="hold">
                            <p:stCondLst>
                              <p:cond delay="5900"/>
                            </p:stCondLst>
                            <p:childTnLst>
                              <p:par>
                                <p:cTn id="35" presetID="22" presetClass="entr" presetSubtype="8" fill="hold" grpId="0" nodeType="after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wipe(left)">
                                      <p:cBhvr>
                                        <p:cTn id="37" dur="500"/>
                                        <p:tgtEl>
                                          <p:spTgt spid="17"/>
                                        </p:tgtEl>
                                      </p:cBhvr>
                                    </p:animEffect>
                                  </p:childTnLst>
                                </p:cTn>
                              </p:par>
                            </p:childTnLst>
                          </p:cTn>
                        </p:par>
                        <p:par>
                          <p:cTn id="38" fill="hold">
                            <p:stCondLst>
                              <p:cond delay="6400"/>
                            </p:stCondLst>
                            <p:childTnLst>
                              <p:par>
                                <p:cTn id="39" presetID="22" presetClass="entr" presetSubtype="8" fill="hold" grpId="0" nodeType="after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wipe(left)">
                                      <p:cBhvr>
                                        <p:cTn id="41" dur="500"/>
                                        <p:tgtEl>
                                          <p:spTgt spid="18"/>
                                        </p:tgtEl>
                                      </p:cBhvr>
                                    </p:animEffect>
                                  </p:childTnLst>
                                </p:cTn>
                              </p:par>
                            </p:childTnLst>
                          </p:cTn>
                        </p:par>
                        <p:par>
                          <p:cTn id="42" fill="hold">
                            <p:stCondLst>
                              <p:cond delay="6900"/>
                            </p:stCondLst>
                            <p:childTnLst>
                              <p:par>
                                <p:cTn id="43" presetID="22" presetClass="entr" presetSubtype="8" fill="hold" grpId="0" nodeType="after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wipe(left)">
                                      <p:cBhvr>
                                        <p:cTn id="45" dur="500"/>
                                        <p:tgtEl>
                                          <p:spTgt spid="19"/>
                                        </p:tgtEl>
                                      </p:cBhvr>
                                    </p:animEffect>
                                  </p:childTnLst>
                                </p:cTn>
                              </p:par>
                            </p:childTnLst>
                          </p:cTn>
                        </p:par>
                        <p:par>
                          <p:cTn id="46" fill="hold">
                            <p:stCondLst>
                              <p:cond delay="7400"/>
                            </p:stCondLst>
                            <p:childTnLst>
                              <p:par>
                                <p:cTn id="47" presetID="22" presetClass="entr" presetSubtype="8" fill="hold" grpId="0" nodeType="afterEffect">
                                  <p:stCondLst>
                                    <p:cond delay="0"/>
                                  </p:stCondLst>
                                  <p:childTnLst>
                                    <p:set>
                                      <p:cBhvr>
                                        <p:cTn id="48" dur="1" fill="hold">
                                          <p:stCondLst>
                                            <p:cond delay="0"/>
                                          </p:stCondLst>
                                        </p:cTn>
                                        <p:tgtEl>
                                          <p:spTgt spid="20"/>
                                        </p:tgtEl>
                                        <p:attrNameLst>
                                          <p:attrName>style.visibility</p:attrName>
                                        </p:attrNameLst>
                                      </p:cBhvr>
                                      <p:to>
                                        <p:strVal val="visible"/>
                                      </p:to>
                                    </p:set>
                                    <p:animEffect transition="in" filter="wipe(left)">
                                      <p:cBhvr>
                                        <p:cTn id="4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p:bldP spid="16" grpId="0"/>
      <p:bldP spid="17" grpId="0"/>
      <p:bldP spid="18" grpId="0"/>
      <p:bldP spid="19" grpId="0"/>
      <p:bldP spid="20" grpId="0"/>
      <p:bldP spid="24" grpId="0"/>
      <p:bldP spid="24" grpId="1"/>
      <p:bldP spid="4" grpId="0" build="p"/>
      <p:bldP spid="15" grpId="0"/>
    </p:bldLst>
  </p:timing>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Bro" descr="Bro">
            <a:hlinkClick r:id="" action="ppaction://media"/>
            <a:extLst>
              <a:ext uri="{FF2B5EF4-FFF2-40B4-BE49-F238E27FC236}">
                <a16:creationId xmlns:a16="http://schemas.microsoft.com/office/drawing/2014/main" id="{6156F5C8-6F5A-1846-B2AE-6D0D522B121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588"/>
            <a:ext cx="12192000" cy="6858000"/>
          </a:xfrm>
          <a:prstGeom prst="rect">
            <a:avLst/>
          </a:prstGeom>
        </p:spPr>
      </p:pic>
      <p:sp>
        <p:nvSpPr>
          <p:cNvPr id="6" name="Text Placeholder 5">
            <a:extLst>
              <a:ext uri="{FF2B5EF4-FFF2-40B4-BE49-F238E27FC236}">
                <a16:creationId xmlns:a16="http://schemas.microsoft.com/office/drawing/2014/main" id="{0AF3A9BC-C3DE-174E-9A55-D8E3155AA645}"/>
              </a:ext>
            </a:extLst>
          </p:cNvPr>
          <p:cNvSpPr>
            <a:spLocks noGrp="1"/>
          </p:cNvSpPr>
          <p:nvPr>
            <p:ph type="body" sz="quarter" idx="14"/>
          </p:nvPr>
        </p:nvSpPr>
        <p:spPr>
          <a:xfrm>
            <a:off x="414338" y="1564989"/>
            <a:ext cx="11357953" cy="712297"/>
          </a:xfrm>
        </p:spPr>
        <p:txBody>
          <a:bodyPr/>
          <a:lstStyle/>
          <a:p>
            <a:pPr algn="ctr"/>
            <a:r>
              <a:rPr lang="en-GB" sz="5000">
                <a:solidFill>
                  <a:srgbClr val="FFFFFF"/>
                </a:solidFill>
              </a:rPr>
              <a:t>How do we accelerate </a:t>
            </a:r>
          </a:p>
          <a:p>
            <a:pPr algn="ctr"/>
            <a:r>
              <a:rPr lang="en-GB" sz="5000">
                <a:solidFill>
                  <a:srgbClr val="FFFFFF"/>
                </a:solidFill>
              </a:rPr>
              <a:t>the global green transition? </a:t>
            </a:r>
          </a:p>
          <a:p>
            <a:pPr algn="ctr"/>
            <a:endParaRPr lang="en-GB" sz="5000"/>
          </a:p>
        </p:txBody>
      </p:sp>
      <p:sp>
        <p:nvSpPr>
          <p:cNvPr id="28" name="Freeform 27">
            <a:extLst>
              <a:ext uri="{FF2B5EF4-FFF2-40B4-BE49-F238E27FC236}">
                <a16:creationId xmlns:a16="http://schemas.microsoft.com/office/drawing/2014/main" id="{4D6FC19B-C2F4-714B-AFBD-95D582283655}"/>
              </a:ext>
            </a:extLst>
          </p:cNvPr>
          <p:cNvSpPr/>
          <p:nvPr/>
        </p:nvSpPr>
        <p:spPr>
          <a:xfrm>
            <a:off x="495329" y="6104536"/>
            <a:ext cx="76641" cy="125836"/>
          </a:xfrm>
          <a:custGeom>
            <a:avLst/>
            <a:gdLst>
              <a:gd name="connsiteX0" fmla="*/ 0 w 76641"/>
              <a:gd name="connsiteY0" fmla="*/ 90312 h 125836"/>
              <a:gd name="connsiteX1" fmla="*/ 10253 w 76641"/>
              <a:gd name="connsiteY1" fmla="*/ 116308 h 125836"/>
              <a:gd name="connsiteX2" fmla="*/ 38321 w 76641"/>
              <a:gd name="connsiteY2" fmla="*/ 125837 h 125836"/>
              <a:gd name="connsiteX3" fmla="*/ 66388 w 76641"/>
              <a:gd name="connsiteY3" fmla="*/ 116308 h 125836"/>
              <a:gd name="connsiteX4" fmla="*/ 76641 w 76641"/>
              <a:gd name="connsiteY4" fmla="*/ 90312 h 125836"/>
              <a:gd name="connsiteX5" fmla="*/ 76641 w 76641"/>
              <a:gd name="connsiteY5" fmla="*/ 35524 h 125836"/>
              <a:gd name="connsiteX6" fmla="*/ 66388 w 76641"/>
              <a:gd name="connsiteY6" fmla="*/ 9632 h 125836"/>
              <a:gd name="connsiteX7" fmla="*/ 38321 w 76641"/>
              <a:gd name="connsiteY7" fmla="*/ 0 h 125836"/>
              <a:gd name="connsiteX8" fmla="*/ 10357 w 76641"/>
              <a:gd name="connsiteY8" fmla="*/ 9632 h 125836"/>
              <a:gd name="connsiteX9" fmla="*/ 0 w 76641"/>
              <a:gd name="connsiteY9" fmla="*/ 35524 h 125836"/>
              <a:gd name="connsiteX10" fmla="*/ 0 w 76641"/>
              <a:gd name="connsiteY10" fmla="*/ 90312 h 125836"/>
              <a:gd name="connsiteX11" fmla="*/ 21439 w 76641"/>
              <a:gd name="connsiteY11" fmla="*/ 37181 h 125836"/>
              <a:gd name="connsiteX12" fmla="*/ 25789 w 76641"/>
              <a:gd name="connsiteY12" fmla="*/ 24132 h 125836"/>
              <a:gd name="connsiteX13" fmla="*/ 38321 w 76641"/>
              <a:gd name="connsiteY13" fmla="*/ 19575 h 125836"/>
              <a:gd name="connsiteX14" fmla="*/ 50956 w 76641"/>
              <a:gd name="connsiteY14" fmla="*/ 24132 h 125836"/>
              <a:gd name="connsiteX15" fmla="*/ 55409 w 76641"/>
              <a:gd name="connsiteY15" fmla="*/ 37181 h 125836"/>
              <a:gd name="connsiteX16" fmla="*/ 55409 w 76641"/>
              <a:gd name="connsiteY16" fmla="*/ 88862 h 125836"/>
              <a:gd name="connsiteX17" fmla="*/ 50956 w 76641"/>
              <a:gd name="connsiteY17" fmla="*/ 101705 h 125836"/>
              <a:gd name="connsiteX18" fmla="*/ 38321 w 76641"/>
              <a:gd name="connsiteY18" fmla="*/ 106262 h 125836"/>
              <a:gd name="connsiteX19" fmla="*/ 25789 w 76641"/>
              <a:gd name="connsiteY19" fmla="*/ 101705 h 125836"/>
              <a:gd name="connsiteX20" fmla="*/ 21439 w 76641"/>
              <a:gd name="connsiteY20" fmla="*/ 88862 h 125836"/>
              <a:gd name="connsiteX21" fmla="*/ 21439 w 76641"/>
              <a:gd name="connsiteY21" fmla="*/ 37181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6641" h="125836">
                <a:moveTo>
                  <a:pt x="0" y="90312"/>
                </a:moveTo>
                <a:cubicBezTo>
                  <a:pt x="0" y="101291"/>
                  <a:pt x="3418" y="109990"/>
                  <a:pt x="10253" y="116308"/>
                </a:cubicBezTo>
                <a:cubicBezTo>
                  <a:pt x="17089" y="122626"/>
                  <a:pt x="26410" y="125837"/>
                  <a:pt x="38321" y="125837"/>
                </a:cubicBezTo>
                <a:cubicBezTo>
                  <a:pt x="50127" y="125837"/>
                  <a:pt x="59552" y="122626"/>
                  <a:pt x="66388" y="116308"/>
                </a:cubicBezTo>
                <a:cubicBezTo>
                  <a:pt x="73223" y="109990"/>
                  <a:pt x="76641" y="101291"/>
                  <a:pt x="76641" y="90312"/>
                </a:cubicBezTo>
                <a:lnTo>
                  <a:pt x="76641" y="35524"/>
                </a:lnTo>
                <a:cubicBezTo>
                  <a:pt x="76641" y="24649"/>
                  <a:pt x="73223" y="16053"/>
                  <a:pt x="66388" y="9632"/>
                </a:cubicBezTo>
                <a:cubicBezTo>
                  <a:pt x="59552" y="3211"/>
                  <a:pt x="50231" y="0"/>
                  <a:pt x="38321" y="0"/>
                </a:cubicBezTo>
                <a:cubicBezTo>
                  <a:pt x="26617" y="0"/>
                  <a:pt x="17296" y="3211"/>
                  <a:pt x="10357" y="9632"/>
                </a:cubicBezTo>
                <a:cubicBezTo>
                  <a:pt x="3418" y="16053"/>
                  <a:pt x="0" y="24649"/>
                  <a:pt x="0" y="35524"/>
                </a:cubicBezTo>
                <a:lnTo>
                  <a:pt x="0" y="90312"/>
                </a:lnTo>
                <a:close/>
                <a:moveTo>
                  <a:pt x="21439" y="37181"/>
                </a:moveTo>
                <a:cubicBezTo>
                  <a:pt x="21439" y="31485"/>
                  <a:pt x="22889" y="27135"/>
                  <a:pt x="25789" y="24132"/>
                </a:cubicBezTo>
                <a:cubicBezTo>
                  <a:pt x="28689" y="21128"/>
                  <a:pt x="32831" y="19575"/>
                  <a:pt x="38321" y="19575"/>
                </a:cubicBezTo>
                <a:cubicBezTo>
                  <a:pt x="43706" y="19575"/>
                  <a:pt x="47953" y="21128"/>
                  <a:pt x="50956" y="24132"/>
                </a:cubicBezTo>
                <a:cubicBezTo>
                  <a:pt x="53960" y="27135"/>
                  <a:pt x="55409" y="31485"/>
                  <a:pt x="55409" y="37181"/>
                </a:cubicBezTo>
                <a:lnTo>
                  <a:pt x="55409" y="88862"/>
                </a:lnTo>
                <a:cubicBezTo>
                  <a:pt x="55409" y="94455"/>
                  <a:pt x="53960" y="98701"/>
                  <a:pt x="50956" y="101705"/>
                </a:cubicBezTo>
                <a:cubicBezTo>
                  <a:pt x="47953" y="104708"/>
                  <a:pt x="43810" y="106262"/>
                  <a:pt x="38321" y="106262"/>
                </a:cubicBezTo>
                <a:cubicBezTo>
                  <a:pt x="32935" y="106262"/>
                  <a:pt x="28689" y="104708"/>
                  <a:pt x="25789" y="101705"/>
                </a:cubicBezTo>
                <a:cubicBezTo>
                  <a:pt x="22889" y="98701"/>
                  <a:pt x="21439" y="94351"/>
                  <a:pt x="21439" y="88862"/>
                </a:cubicBezTo>
                <a:lnTo>
                  <a:pt x="21439" y="37181"/>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29" name="Freeform 28">
            <a:extLst>
              <a:ext uri="{FF2B5EF4-FFF2-40B4-BE49-F238E27FC236}">
                <a16:creationId xmlns:a16="http://schemas.microsoft.com/office/drawing/2014/main" id="{629E72B0-8922-3943-A72B-D76D43EBC6FB}"/>
              </a:ext>
            </a:extLst>
          </p:cNvPr>
          <p:cNvSpPr/>
          <p:nvPr/>
        </p:nvSpPr>
        <p:spPr>
          <a:xfrm>
            <a:off x="587402" y="6258543"/>
            <a:ext cx="75398" cy="121486"/>
          </a:xfrm>
          <a:custGeom>
            <a:avLst/>
            <a:gdLst>
              <a:gd name="connsiteX0" fmla="*/ 0 w 75398"/>
              <a:gd name="connsiteY0" fmla="*/ 121487 h 121486"/>
              <a:gd name="connsiteX1" fmla="*/ 21439 w 75398"/>
              <a:gd name="connsiteY1" fmla="*/ 121487 h 121486"/>
              <a:gd name="connsiteX2" fmla="*/ 21439 w 75398"/>
              <a:gd name="connsiteY2" fmla="*/ 73120 h 121486"/>
              <a:gd name="connsiteX3" fmla="*/ 29206 w 75398"/>
              <a:gd name="connsiteY3" fmla="*/ 73120 h 121486"/>
              <a:gd name="connsiteX4" fmla="*/ 54063 w 75398"/>
              <a:gd name="connsiteY4" fmla="*/ 121487 h 121486"/>
              <a:gd name="connsiteX5" fmla="*/ 75398 w 75398"/>
              <a:gd name="connsiteY5" fmla="*/ 121487 h 121486"/>
              <a:gd name="connsiteX6" fmla="*/ 75398 w 75398"/>
              <a:gd name="connsiteY6" fmla="*/ 118380 h 121486"/>
              <a:gd name="connsiteX7" fmla="*/ 51370 w 75398"/>
              <a:gd name="connsiteY7" fmla="*/ 71877 h 121486"/>
              <a:gd name="connsiteX8" fmla="*/ 69081 w 75398"/>
              <a:gd name="connsiteY8" fmla="*/ 60692 h 121486"/>
              <a:gd name="connsiteX9" fmla="*/ 75088 w 75398"/>
              <a:gd name="connsiteY9" fmla="*/ 38528 h 121486"/>
              <a:gd name="connsiteX10" fmla="*/ 75088 w 75398"/>
              <a:gd name="connsiteY10" fmla="*/ 34799 h 121486"/>
              <a:gd name="connsiteX11" fmla="*/ 65766 w 75398"/>
              <a:gd name="connsiteY11" fmla="*/ 9011 h 121486"/>
              <a:gd name="connsiteX12" fmla="*/ 38838 w 75398"/>
              <a:gd name="connsiteY12" fmla="*/ 0 h 121486"/>
              <a:gd name="connsiteX13" fmla="*/ 104 w 75398"/>
              <a:gd name="connsiteY13" fmla="*/ 0 h 121486"/>
              <a:gd name="connsiteX14" fmla="*/ 104 w 75398"/>
              <a:gd name="connsiteY14" fmla="*/ 121487 h 121486"/>
              <a:gd name="connsiteX15" fmla="*/ 21439 w 75398"/>
              <a:gd name="connsiteY15" fmla="*/ 19678 h 121486"/>
              <a:gd name="connsiteX16" fmla="*/ 36974 w 75398"/>
              <a:gd name="connsiteY16" fmla="*/ 19678 h 121486"/>
              <a:gd name="connsiteX17" fmla="*/ 53442 w 75398"/>
              <a:gd name="connsiteY17" fmla="*/ 34903 h 121486"/>
              <a:gd name="connsiteX18" fmla="*/ 53442 w 75398"/>
              <a:gd name="connsiteY18" fmla="*/ 38631 h 121486"/>
              <a:gd name="connsiteX19" fmla="*/ 49195 w 75398"/>
              <a:gd name="connsiteY19" fmla="*/ 50438 h 121486"/>
              <a:gd name="connsiteX20" fmla="*/ 36974 w 75398"/>
              <a:gd name="connsiteY20" fmla="*/ 54063 h 121486"/>
              <a:gd name="connsiteX21" fmla="*/ 21439 w 75398"/>
              <a:gd name="connsiteY21" fmla="*/ 54063 h 121486"/>
              <a:gd name="connsiteX22" fmla="*/ 21439 w 75398"/>
              <a:gd name="connsiteY22" fmla="*/ 19678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398" h="121486">
                <a:moveTo>
                  <a:pt x="0" y="121487"/>
                </a:moveTo>
                <a:lnTo>
                  <a:pt x="21439" y="121487"/>
                </a:lnTo>
                <a:lnTo>
                  <a:pt x="21439" y="73120"/>
                </a:lnTo>
                <a:lnTo>
                  <a:pt x="29206" y="73120"/>
                </a:lnTo>
                <a:lnTo>
                  <a:pt x="54063" y="121487"/>
                </a:lnTo>
                <a:lnTo>
                  <a:pt x="75398" y="121487"/>
                </a:lnTo>
                <a:lnTo>
                  <a:pt x="75398" y="118380"/>
                </a:lnTo>
                <a:lnTo>
                  <a:pt x="51370" y="71877"/>
                </a:lnTo>
                <a:cubicBezTo>
                  <a:pt x="59138" y="70013"/>
                  <a:pt x="65041" y="66284"/>
                  <a:pt x="69081" y="60692"/>
                </a:cubicBezTo>
                <a:cubicBezTo>
                  <a:pt x="73120" y="55099"/>
                  <a:pt x="75088" y="47745"/>
                  <a:pt x="75088" y="38528"/>
                </a:cubicBezTo>
                <a:lnTo>
                  <a:pt x="75088" y="34799"/>
                </a:lnTo>
                <a:cubicBezTo>
                  <a:pt x="75088" y="23614"/>
                  <a:pt x="71981" y="14914"/>
                  <a:pt x="65766" y="9011"/>
                </a:cubicBezTo>
                <a:cubicBezTo>
                  <a:pt x="59552" y="3003"/>
                  <a:pt x="50542" y="0"/>
                  <a:pt x="38838" y="0"/>
                </a:cubicBezTo>
                <a:lnTo>
                  <a:pt x="104" y="0"/>
                </a:lnTo>
                <a:lnTo>
                  <a:pt x="104" y="121487"/>
                </a:lnTo>
                <a:close/>
                <a:moveTo>
                  <a:pt x="21439" y="19678"/>
                </a:moveTo>
                <a:lnTo>
                  <a:pt x="36974" y="19678"/>
                </a:lnTo>
                <a:cubicBezTo>
                  <a:pt x="47952" y="19678"/>
                  <a:pt x="53442" y="24753"/>
                  <a:pt x="53442" y="34903"/>
                </a:cubicBezTo>
                <a:lnTo>
                  <a:pt x="53442" y="38631"/>
                </a:lnTo>
                <a:cubicBezTo>
                  <a:pt x="53442" y="44017"/>
                  <a:pt x="51992" y="47953"/>
                  <a:pt x="49195" y="50438"/>
                </a:cubicBezTo>
                <a:cubicBezTo>
                  <a:pt x="46399" y="52820"/>
                  <a:pt x="42256" y="54063"/>
                  <a:pt x="36974" y="54063"/>
                </a:cubicBezTo>
                <a:lnTo>
                  <a:pt x="21439" y="54063"/>
                </a:lnTo>
                <a:lnTo>
                  <a:pt x="21439" y="19678"/>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0" name="Freeform 29">
            <a:extLst>
              <a:ext uri="{FF2B5EF4-FFF2-40B4-BE49-F238E27FC236}">
                <a16:creationId xmlns:a16="http://schemas.microsoft.com/office/drawing/2014/main" id="{1B9A587C-2844-6040-8E5B-0F79DF4BC9E3}"/>
              </a:ext>
            </a:extLst>
          </p:cNvPr>
          <p:cNvSpPr/>
          <p:nvPr/>
        </p:nvSpPr>
        <p:spPr>
          <a:xfrm>
            <a:off x="676160" y="6258543"/>
            <a:ext cx="65041" cy="121486"/>
          </a:xfrm>
          <a:custGeom>
            <a:avLst/>
            <a:gdLst>
              <a:gd name="connsiteX0" fmla="*/ 65041 w 65041"/>
              <a:gd name="connsiteY0" fmla="*/ 20300 h 121486"/>
              <a:gd name="connsiteX1" fmla="*/ 65041 w 65041"/>
              <a:gd name="connsiteY1" fmla="*/ 19678 h 121486"/>
              <a:gd name="connsiteX2" fmla="*/ 65041 w 65041"/>
              <a:gd name="connsiteY2" fmla="*/ 0 h 121486"/>
              <a:gd name="connsiteX3" fmla="*/ 1761 w 65041"/>
              <a:gd name="connsiteY3" fmla="*/ 0 h 121486"/>
              <a:gd name="connsiteX4" fmla="*/ 0 w 65041"/>
              <a:gd name="connsiteY4" fmla="*/ 0 h 121486"/>
              <a:gd name="connsiteX5" fmla="*/ 0 w 65041"/>
              <a:gd name="connsiteY5" fmla="*/ 121487 h 121486"/>
              <a:gd name="connsiteX6" fmla="*/ 1761 w 65041"/>
              <a:gd name="connsiteY6" fmla="*/ 121487 h 121486"/>
              <a:gd name="connsiteX7" fmla="*/ 65041 w 65041"/>
              <a:gd name="connsiteY7" fmla="*/ 121487 h 121486"/>
              <a:gd name="connsiteX8" fmla="*/ 65041 w 65041"/>
              <a:gd name="connsiteY8" fmla="*/ 101912 h 121486"/>
              <a:gd name="connsiteX9" fmla="*/ 65041 w 65041"/>
              <a:gd name="connsiteY9" fmla="*/ 101291 h 121486"/>
              <a:gd name="connsiteX10" fmla="*/ 21439 w 65041"/>
              <a:gd name="connsiteY10" fmla="*/ 101291 h 121486"/>
              <a:gd name="connsiteX11" fmla="*/ 21439 w 65041"/>
              <a:gd name="connsiteY11" fmla="*/ 70945 h 121486"/>
              <a:gd name="connsiteX12" fmla="*/ 61831 w 65041"/>
              <a:gd name="connsiteY12" fmla="*/ 70945 h 121486"/>
              <a:gd name="connsiteX13" fmla="*/ 61831 w 65041"/>
              <a:gd name="connsiteY13" fmla="*/ 70634 h 121486"/>
              <a:gd name="connsiteX14" fmla="*/ 61831 w 65041"/>
              <a:gd name="connsiteY14" fmla="*/ 51163 h 121486"/>
              <a:gd name="connsiteX15" fmla="*/ 61831 w 65041"/>
              <a:gd name="connsiteY15" fmla="*/ 50645 h 121486"/>
              <a:gd name="connsiteX16" fmla="*/ 21439 w 65041"/>
              <a:gd name="connsiteY16" fmla="*/ 50645 h 121486"/>
              <a:gd name="connsiteX17" fmla="*/ 21439 w 65041"/>
              <a:gd name="connsiteY17" fmla="*/ 2030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5041" h="121486">
                <a:moveTo>
                  <a:pt x="65041" y="20300"/>
                </a:moveTo>
                <a:lnTo>
                  <a:pt x="65041" y="19678"/>
                </a:lnTo>
                <a:lnTo>
                  <a:pt x="65041" y="0"/>
                </a:lnTo>
                <a:lnTo>
                  <a:pt x="1761" y="0"/>
                </a:lnTo>
                <a:lnTo>
                  <a:pt x="0" y="0"/>
                </a:lnTo>
                <a:lnTo>
                  <a:pt x="0" y="121487"/>
                </a:lnTo>
                <a:lnTo>
                  <a:pt x="1761" y="121487"/>
                </a:lnTo>
                <a:lnTo>
                  <a:pt x="65041" y="121487"/>
                </a:lnTo>
                <a:lnTo>
                  <a:pt x="65041" y="101912"/>
                </a:lnTo>
                <a:lnTo>
                  <a:pt x="65041" y="101291"/>
                </a:lnTo>
                <a:lnTo>
                  <a:pt x="21439" y="101291"/>
                </a:lnTo>
                <a:lnTo>
                  <a:pt x="21439" y="70945"/>
                </a:lnTo>
                <a:lnTo>
                  <a:pt x="61831" y="70945"/>
                </a:lnTo>
                <a:lnTo>
                  <a:pt x="61831" y="70634"/>
                </a:lnTo>
                <a:lnTo>
                  <a:pt x="61831" y="51163"/>
                </a:lnTo>
                <a:lnTo>
                  <a:pt x="61831" y="50645"/>
                </a:lnTo>
                <a:lnTo>
                  <a:pt x="21439" y="50645"/>
                </a:lnTo>
                <a:lnTo>
                  <a:pt x="21439" y="2030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1" name="Freeform 30">
            <a:extLst>
              <a:ext uri="{FF2B5EF4-FFF2-40B4-BE49-F238E27FC236}">
                <a16:creationId xmlns:a16="http://schemas.microsoft.com/office/drawing/2014/main" id="{BC7F0588-FBE5-7D4C-8B84-4298256E878F}"/>
              </a:ext>
            </a:extLst>
          </p:cNvPr>
          <p:cNvSpPr/>
          <p:nvPr/>
        </p:nvSpPr>
        <p:spPr>
          <a:xfrm>
            <a:off x="756426" y="6258543"/>
            <a:ext cx="65041" cy="121486"/>
          </a:xfrm>
          <a:custGeom>
            <a:avLst/>
            <a:gdLst>
              <a:gd name="connsiteX0" fmla="*/ 0 w 65041"/>
              <a:gd name="connsiteY0" fmla="*/ 0 h 121486"/>
              <a:gd name="connsiteX1" fmla="*/ 0 w 65041"/>
              <a:gd name="connsiteY1" fmla="*/ 121487 h 121486"/>
              <a:gd name="connsiteX2" fmla="*/ 1761 w 65041"/>
              <a:gd name="connsiteY2" fmla="*/ 121487 h 121486"/>
              <a:gd name="connsiteX3" fmla="*/ 65041 w 65041"/>
              <a:gd name="connsiteY3" fmla="*/ 121487 h 121486"/>
              <a:gd name="connsiteX4" fmla="*/ 65041 w 65041"/>
              <a:gd name="connsiteY4" fmla="*/ 101912 h 121486"/>
              <a:gd name="connsiteX5" fmla="*/ 65041 w 65041"/>
              <a:gd name="connsiteY5" fmla="*/ 101291 h 121486"/>
              <a:gd name="connsiteX6" fmla="*/ 21439 w 65041"/>
              <a:gd name="connsiteY6" fmla="*/ 101291 h 121486"/>
              <a:gd name="connsiteX7" fmla="*/ 21439 w 65041"/>
              <a:gd name="connsiteY7" fmla="*/ 70945 h 121486"/>
              <a:gd name="connsiteX8" fmla="*/ 61831 w 65041"/>
              <a:gd name="connsiteY8" fmla="*/ 70945 h 121486"/>
              <a:gd name="connsiteX9" fmla="*/ 61831 w 65041"/>
              <a:gd name="connsiteY9" fmla="*/ 70634 h 121486"/>
              <a:gd name="connsiteX10" fmla="*/ 61831 w 65041"/>
              <a:gd name="connsiteY10" fmla="*/ 51163 h 121486"/>
              <a:gd name="connsiteX11" fmla="*/ 61831 w 65041"/>
              <a:gd name="connsiteY11" fmla="*/ 50645 h 121486"/>
              <a:gd name="connsiteX12" fmla="*/ 21439 w 65041"/>
              <a:gd name="connsiteY12" fmla="*/ 50645 h 121486"/>
              <a:gd name="connsiteX13" fmla="*/ 21439 w 65041"/>
              <a:gd name="connsiteY13" fmla="*/ 20300 h 121486"/>
              <a:gd name="connsiteX14" fmla="*/ 65041 w 65041"/>
              <a:gd name="connsiteY14" fmla="*/ 20300 h 121486"/>
              <a:gd name="connsiteX15" fmla="*/ 65041 w 65041"/>
              <a:gd name="connsiteY15" fmla="*/ 19678 h 121486"/>
              <a:gd name="connsiteX16" fmla="*/ 65041 w 65041"/>
              <a:gd name="connsiteY16" fmla="*/ 0 h 121486"/>
              <a:gd name="connsiteX17" fmla="*/ 1761 w 65041"/>
              <a:gd name="connsiteY17"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5041" h="121486">
                <a:moveTo>
                  <a:pt x="0" y="0"/>
                </a:moveTo>
                <a:lnTo>
                  <a:pt x="0" y="121487"/>
                </a:lnTo>
                <a:lnTo>
                  <a:pt x="1761" y="121487"/>
                </a:lnTo>
                <a:lnTo>
                  <a:pt x="65041" y="121487"/>
                </a:lnTo>
                <a:lnTo>
                  <a:pt x="65041" y="101912"/>
                </a:lnTo>
                <a:lnTo>
                  <a:pt x="65041" y="101291"/>
                </a:lnTo>
                <a:lnTo>
                  <a:pt x="21439" y="101291"/>
                </a:lnTo>
                <a:lnTo>
                  <a:pt x="21439" y="70945"/>
                </a:lnTo>
                <a:lnTo>
                  <a:pt x="61831" y="70945"/>
                </a:lnTo>
                <a:lnTo>
                  <a:pt x="61831" y="70634"/>
                </a:lnTo>
                <a:lnTo>
                  <a:pt x="61831" y="51163"/>
                </a:lnTo>
                <a:lnTo>
                  <a:pt x="61831" y="50645"/>
                </a:lnTo>
                <a:lnTo>
                  <a:pt x="21439" y="50645"/>
                </a:lnTo>
                <a:lnTo>
                  <a:pt x="21439" y="20300"/>
                </a:lnTo>
                <a:lnTo>
                  <a:pt x="65041" y="20300"/>
                </a:lnTo>
                <a:lnTo>
                  <a:pt x="65041" y="19678"/>
                </a:lnTo>
                <a:lnTo>
                  <a:pt x="65041" y="0"/>
                </a:lnTo>
                <a:lnTo>
                  <a:pt x="1761"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2" name="Freeform 31">
            <a:extLst>
              <a:ext uri="{FF2B5EF4-FFF2-40B4-BE49-F238E27FC236}">
                <a16:creationId xmlns:a16="http://schemas.microsoft.com/office/drawing/2014/main" id="{63CD6497-EECA-C44D-9FEC-B29F1D49C5B6}"/>
              </a:ext>
            </a:extLst>
          </p:cNvPr>
          <p:cNvSpPr/>
          <p:nvPr/>
        </p:nvSpPr>
        <p:spPr>
          <a:xfrm>
            <a:off x="836900" y="6258543"/>
            <a:ext cx="73534" cy="121486"/>
          </a:xfrm>
          <a:custGeom>
            <a:avLst/>
            <a:gdLst>
              <a:gd name="connsiteX0" fmla="*/ 0 w 73534"/>
              <a:gd name="connsiteY0" fmla="*/ 0 h 121486"/>
              <a:gd name="connsiteX1" fmla="*/ 0 w 73534"/>
              <a:gd name="connsiteY1" fmla="*/ 121487 h 121486"/>
              <a:gd name="connsiteX2" fmla="*/ 20507 w 73534"/>
              <a:gd name="connsiteY2" fmla="*/ 121487 h 121486"/>
              <a:gd name="connsiteX3" fmla="*/ 20507 w 73534"/>
              <a:gd name="connsiteY3" fmla="*/ 45260 h 121486"/>
              <a:gd name="connsiteX4" fmla="*/ 50749 w 73534"/>
              <a:gd name="connsiteY4" fmla="*/ 121487 h 121486"/>
              <a:gd name="connsiteX5" fmla="*/ 73534 w 73534"/>
              <a:gd name="connsiteY5" fmla="*/ 121487 h 121486"/>
              <a:gd name="connsiteX6" fmla="*/ 73534 w 73534"/>
              <a:gd name="connsiteY6" fmla="*/ 0 h 121486"/>
              <a:gd name="connsiteX7" fmla="*/ 52924 w 73534"/>
              <a:gd name="connsiteY7" fmla="*/ 0 h 121486"/>
              <a:gd name="connsiteX8" fmla="*/ 52924 w 73534"/>
              <a:gd name="connsiteY8" fmla="*/ 77470 h 121486"/>
              <a:gd name="connsiteX9" fmla="*/ 22785 w 73534"/>
              <a:gd name="connsiteY9"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534" h="121486">
                <a:moveTo>
                  <a:pt x="0" y="0"/>
                </a:moveTo>
                <a:lnTo>
                  <a:pt x="0" y="121487"/>
                </a:lnTo>
                <a:lnTo>
                  <a:pt x="20507" y="121487"/>
                </a:lnTo>
                <a:lnTo>
                  <a:pt x="20507" y="45260"/>
                </a:lnTo>
                <a:lnTo>
                  <a:pt x="50749" y="121487"/>
                </a:lnTo>
                <a:lnTo>
                  <a:pt x="73534" y="121487"/>
                </a:lnTo>
                <a:lnTo>
                  <a:pt x="73534" y="0"/>
                </a:lnTo>
                <a:lnTo>
                  <a:pt x="52924" y="0"/>
                </a:lnTo>
                <a:lnTo>
                  <a:pt x="52924" y="77470"/>
                </a:lnTo>
                <a:lnTo>
                  <a:pt x="22785"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3" name="Freeform 32">
            <a:extLst>
              <a:ext uri="{FF2B5EF4-FFF2-40B4-BE49-F238E27FC236}">
                <a16:creationId xmlns:a16="http://schemas.microsoft.com/office/drawing/2014/main" id="{1A41E69C-6755-BC44-BC5E-F5FDC67CD638}"/>
              </a:ext>
            </a:extLst>
          </p:cNvPr>
          <p:cNvSpPr/>
          <p:nvPr/>
        </p:nvSpPr>
        <p:spPr>
          <a:xfrm>
            <a:off x="414338" y="5873888"/>
            <a:ext cx="587133" cy="20195"/>
          </a:xfrm>
          <a:custGeom>
            <a:avLst/>
            <a:gdLst>
              <a:gd name="connsiteX0" fmla="*/ 20196 w 587133"/>
              <a:gd name="connsiteY0" fmla="*/ 20196 h 20195"/>
              <a:gd name="connsiteX1" fmla="*/ 587133 w 587133"/>
              <a:gd name="connsiteY1" fmla="*/ 20196 h 20195"/>
              <a:gd name="connsiteX2" fmla="*/ 587133 w 587133"/>
              <a:gd name="connsiteY2" fmla="*/ 0 h 20195"/>
              <a:gd name="connsiteX3" fmla="*/ 0 w 587133"/>
              <a:gd name="connsiteY3" fmla="*/ 0 h 20195"/>
              <a:gd name="connsiteX4" fmla="*/ 0 w 587133"/>
              <a:gd name="connsiteY4" fmla="*/ 20196 h 201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7133" h="20195">
                <a:moveTo>
                  <a:pt x="20196" y="20196"/>
                </a:moveTo>
                <a:lnTo>
                  <a:pt x="587133" y="20196"/>
                </a:lnTo>
                <a:lnTo>
                  <a:pt x="587133" y="0"/>
                </a:lnTo>
                <a:lnTo>
                  <a:pt x="0" y="0"/>
                </a:lnTo>
                <a:lnTo>
                  <a:pt x="0" y="20196"/>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4" name="Freeform 33">
            <a:extLst>
              <a:ext uri="{FF2B5EF4-FFF2-40B4-BE49-F238E27FC236}">
                <a16:creationId xmlns:a16="http://schemas.microsoft.com/office/drawing/2014/main" id="{CEAA934A-B718-FA42-8D2F-92AE8D4AC746}"/>
              </a:ext>
            </a:extLst>
          </p:cNvPr>
          <p:cNvSpPr/>
          <p:nvPr/>
        </p:nvSpPr>
        <p:spPr>
          <a:xfrm>
            <a:off x="940779" y="6157356"/>
            <a:ext cx="60691" cy="20195"/>
          </a:xfrm>
          <a:custGeom>
            <a:avLst/>
            <a:gdLst>
              <a:gd name="connsiteX0" fmla="*/ 0 w 60691"/>
              <a:gd name="connsiteY0" fmla="*/ 0 h 20195"/>
              <a:gd name="connsiteX1" fmla="*/ 60691 w 60691"/>
              <a:gd name="connsiteY1" fmla="*/ 0 h 20195"/>
              <a:gd name="connsiteX2" fmla="*/ 60691 w 60691"/>
              <a:gd name="connsiteY2" fmla="*/ 20196 h 20195"/>
              <a:gd name="connsiteX3" fmla="*/ 0 w 60691"/>
              <a:gd name="connsiteY3" fmla="*/ 20196 h 20195"/>
            </a:gdLst>
            <a:ahLst/>
            <a:cxnLst>
              <a:cxn ang="0">
                <a:pos x="connsiteX0" y="connsiteY0"/>
              </a:cxn>
              <a:cxn ang="0">
                <a:pos x="connsiteX1" y="connsiteY1"/>
              </a:cxn>
              <a:cxn ang="0">
                <a:pos x="connsiteX2" y="connsiteY2"/>
              </a:cxn>
              <a:cxn ang="0">
                <a:pos x="connsiteX3" y="connsiteY3"/>
              </a:cxn>
            </a:cxnLst>
            <a:rect l="l" t="t" r="r" b="b"/>
            <a:pathLst>
              <a:path w="60691" h="20195">
                <a:moveTo>
                  <a:pt x="0" y="0"/>
                </a:moveTo>
                <a:lnTo>
                  <a:pt x="60691" y="0"/>
                </a:lnTo>
                <a:lnTo>
                  <a:pt x="60691" y="20196"/>
                </a:lnTo>
                <a:lnTo>
                  <a:pt x="0" y="20196"/>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5" name="Freeform 34">
            <a:extLst>
              <a:ext uri="{FF2B5EF4-FFF2-40B4-BE49-F238E27FC236}">
                <a16:creationId xmlns:a16="http://schemas.microsoft.com/office/drawing/2014/main" id="{3D2120C8-0A57-A84A-8F2F-D6D126D3C95F}"/>
              </a:ext>
            </a:extLst>
          </p:cNvPr>
          <p:cNvSpPr/>
          <p:nvPr/>
        </p:nvSpPr>
        <p:spPr>
          <a:xfrm>
            <a:off x="414338" y="6440825"/>
            <a:ext cx="587133" cy="20195"/>
          </a:xfrm>
          <a:custGeom>
            <a:avLst/>
            <a:gdLst>
              <a:gd name="connsiteX0" fmla="*/ 566938 w 587133"/>
              <a:gd name="connsiteY0" fmla="*/ 0 h 20195"/>
              <a:gd name="connsiteX1" fmla="*/ 0 w 587133"/>
              <a:gd name="connsiteY1" fmla="*/ 0 h 20195"/>
              <a:gd name="connsiteX2" fmla="*/ 0 w 587133"/>
              <a:gd name="connsiteY2" fmla="*/ 20196 h 20195"/>
              <a:gd name="connsiteX3" fmla="*/ 587133 w 587133"/>
              <a:gd name="connsiteY3" fmla="*/ 20196 h 20195"/>
              <a:gd name="connsiteX4" fmla="*/ 587133 w 587133"/>
              <a:gd name="connsiteY4" fmla="*/ 0 h 201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7133" h="20195">
                <a:moveTo>
                  <a:pt x="566938" y="0"/>
                </a:moveTo>
                <a:lnTo>
                  <a:pt x="0" y="0"/>
                </a:lnTo>
                <a:lnTo>
                  <a:pt x="0" y="20196"/>
                </a:lnTo>
                <a:lnTo>
                  <a:pt x="587133" y="20196"/>
                </a:lnTo>
                <a:lnTo>
                  <a:pt x="587133"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6" name="Freeform 35">
            <a:extLst>
              <a:ext uri="{FF2B5EF4-FFF2-40B4-BE49-F238E27FC236}">
                <a16:creationId xmlns:a16="http://schemas.microsoft.com/office/drawing/2014/main" id="{28861F9B-44FA-1D42-9CDA-438A6014D763}"/>
              </a:ext>
            </a:extLst>
          </p:cNvPr>
          <p:cNvSpPr/>
          <p:nvPr/>
        </p:nvSpPr>
        <p:spPr>
          <a:xfrm>
            <a:off x="587402" y="6106711"/>
            <a:ext cx="65455" cy="121486"/>
          </a:xfrm>
          <a:custGeom>
            <a:avLst/>
            <a:gdLst>
              <a:gd name="connsiteX0" fmla="*/ 65456 w 65455"/>
              <a:gd name="connsiteY0" fmla="*/ 20300 h 121486"/>
              <a:gd name="connsiteX1" fmla="*/ 65456 w 65455"/>
              <a:gd name="connsiteY1" fmla="*/ 0 h 121486"/>
              <a:gd name="connsiteX2" fmla="*/ 64834 w 65455"/>
              <a:gd name="connsiteY2" fmla="*/ 0 h 121486"/>
              <a:gd name="connsiteX3" fmla="*/ 15328 w 65455"/>
              <a:gd name="connsiteY3" fmla="*/ 0 h 121486"/>
              <a:gd name="connsiteX4" fmla="*/ 0 w 65455"/>
              <a:gd name="connsiteY4" fmla="*/ 0 h 121486"/>
              <a:gd name="connsiteX5" fmla="*/ 0 w 65455"/>
              <a:gd name="connsiteY5" fmla="*/ 121487 h 121486"/>
              <a:gd name="connsiteX6" fmla="*/ 21439 w 65455"/>
              <a:gd name="connsiteY6" fmla="*/ 121487 h 121486"/>
              <a:gd name="connsiteX7" fmla="*/ 21439 w 65455"/>
              <a:gd name="connsiteY7" fmla="*/ 70841 h 121486"/>
              <a:gd name="connsiteX8" fmla="*/ 62349 w 65455"/>
              <a:gd name="connsiteY8" fmla="*/ 70841 h 121486"/>
              <a:gd name="connsiteX9" fmla="*/ 62349 w 65455"/>
              <a:gd name="connsiteY9" fmla="*/ 50645 h 121486"/>
              <a:gd name="connsiteX10" fmla="*/ 21439 w 65455"/>
              <a:gd name="connsiteY10" fmla="*/ 50645 h 121486"/>
              <a:gd name="connsiteX11" fmla="*/ 21439 w 65455"/>
              <a:gd name="connsiteY11" fmla="*/ 2030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455" h="121486">
                <a:moveTo>
                  <a:pt x="65456" y="20300"/>
                </a:moveTo>
                <a:lnTo>
                  <a:pt x="65456" y="0"/>
                </a:lnTo>
                <a:lnTo>
                  <a:pt x="64834" y="0"/>
                </a:lnTo>
                <a:lnTo>
                  <a:pt x="15328" y="0"/>
                </a:lnTo>
                <a:lnTo>
                  <a:pt x="0" y="0"/>
                </a:lnTo>
                <a:lnTo>
                  <a:pt x="0" y="121487"/>
                </a:lnTo>
                <a:lnTo>
                  <a:pt x="21439" y="121487"/>
                </a:lnTo>
                <a:lnTo>
                  <a:pt x="21439" y="70841"/>
                </a:lnTo>
                <a:lnTo>
                  <a:pt x="62349" y="70841"/>
                </a:lnTo>
                <a:lnTo>
                  <a:pt x="62349" y="50645"/>
                </a:lnTo>
                <a:lnTo>
                  <a:pt x="21439" y="50645"/>
                </a:lnTo>
                <a:lnTo>
                  <a:pt x="21439" y="2030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7" name="Freeform 36">
            <a:extLst>
              <a:ext uri="{FF2B5EF4-FFF2-40B4-BE49-F238E27FC236}">
                <a16:creationId xmlns:a16="http://schemas.microsoft.com/office/drawing/2014/main" id="{9FF2DB3E-3900-2240-8882-9410472C1005}"/>
              </a:ext>
            </a:extLst>
          </p:cNvPr>
          <p:cNvSpPr/>
          <p:nvPr/>
        </p:nvSpPr>
        <p:spPr>
          <a:xfrm>
            <a:off x="494707" y="6256058"/>
            <a:ext cx="77883" cy="126147"/>
          </a:xfrm>
          <a:custGeom>
            <a:avLst/>
            <a:gdLst>
              <a:gd name="connsiteX0" fmla="*/ 0 w 77883"/>
              <a:gd name="connsiteY0" fmla="*/ 90623 h 126147"/>
              <a:gd name="connsiteX1" fmla="*/ 10460 w 77883"/>
              <a:gd name="connsiteY1" fmla="*/ 116619 h 126147"/>
              <a:gd name="connsiteX2" fmla="*/ 39046 w 77883"/>
              <a:gd name="connsiteY2" fmla="*/ 126147 h 126147"/>
              <a:gd name="connsiteX3" fmla="*/ 67734 w 77883"/>
              <a:gd name="connsiteY3" fmla="*/ 116515 h 126147"/>
              <a:gd name="connsiteX4" fmla="*/ 77884 w 77883"/>
              <a:gd name="connsiteY4" fmla="*/ 89069 h 126147"/>
              <a:gd name="connsiteX5" fmla="*/ 77884 w 77883"/>
              <a:gd name="connsiteY5" fmla="*/ 86480 h 126147"/>
              <a:gd name="connsiteX6" fmla="*/ 77884 w 77883"/>
              <a:gd name="connsiteY6" fmla="*/ 82441 h 126147"/>
              <a:gd name="connsiteX7" fmla="*/ 77884 w 77883"/>
              <a:gd name="connsiteY7" fmla="*/ 58413 h 126147"/>
              <a:gd name="connsiteX8" fmla="*/ 77677 w 77883"/>
              <a:gd name="connsiteY8" fmla="*/ 58413 h 126147"/>
              <a:gd name="connsiteX9" fmla="*/ 73120 w 77883"/>
              <a:gd name="connsiteY9" fmla="*/ 58413 h 126147"/>
              <a:gd name="connsiteX10" fmla="*/ 34592 w 77883"/>
              <a:gd name="connsiteY10" fmla="*/ 58413 h 126147"/>
              <a:gd name="connsiteX11" fmla="*/ 34592 w 77883"/>
              <a:gd name="connsiteY11" fmla="*/ 77677 h 126147"/>
              <a:gd name="connsiteX12" fmla="*/ 56445 w 77883"/>
              <a:gd name="connsiteY12" fmla="*/ 77677 h 126147"/>
              <a:gd name="connsiteX13" fmla="*/ 56445 w 77883"/>
              <a:gd name="connsiteY13" fmla="*/ 82441 h 126147"/>
              <a:gd name="connsiteX14" fmla="*/ 56445 w 77883"/>
              <a:gd name="connsiteY14" fmla="*/ 89069 h 126147"/>
              <a:gd name="connsiteX15" fmla="*/ 51785 w 77883"/>
              <a:gd name="connsiteY15" fmla="*/ 101808 h 126147"/>
              <a:gd name="connsiteX16" fmla="*/ 39046 w 77883"/>
              <a:gd name="connsiteY16" fmla="*/ 106469 h 126147"/>
              <a:gd name="connsiteX17" fmla="*/ 26203 w 77883"/>
              <a:gd name="connsiteY17" fmla="*/ 101808 h 126147"/>
              <a:gd name="connsiteX18" fmla="*/ 21439 w 77883"/>
              <a:gd name="connsiteY18" fmla="*/ 89173 h 126147"/>
              <a:gd name="connsiteX19" fmla="*/ 21439 w 77883"/>
              <a:gd name="connsiteY19" fmla="*/ 36974 h 126147"/>
              <a:gd name="connsiteX20" fmla="*/ 26203 w 77883"/>
              <a:gd name="connsiteY20" fmla="*/ 24339 h 126147"/>
              <a:gd name="connsiteX21" fmla="*/ 39046 w 77883"/>
              <a:gd name="connsiteY21" fmla="*/ 19678 h 126147"/>
              <a:gd name="connsiteX22" fmla="*/ 51785 w 77883"/>
              <a:gd name="connsiteY22" fmla="*/ 24339 h 126147"/>
              <a:gd name="connsiteX23" fmla="*/ 56445 w 77883"/>
              <a:gd name="connsiteY23" fmla="*/ 37078 h 126147"/>
              <a:gd name="connsiteX24" fmla="*/ 56445 w 77883"/>
              <a:gd name="connsiteY24" fmla="*/ 43706 h 126147"/>
              <a:gd name="connsiteX25" fmla="*/ 77884 w 77883"/>
              <a:gd name="connsiteY25" fmla="*/ 43706 h 126147"/>
              <a:gd name="connsiteX26" fmla="*/ 77884 w 77883"/>
              <a:gd name="connsiteY26" fmla="*/ 37078 h 126147"/>
              <a:gd name="connsiteX27" fmla="*/ 67734 w 77883"/>
              <a:gd name="connsiteY27" fmla="*/ 9632 h 126147"/>
              <a:gd name="connsiteX28" fmla="*/ 39046 w 77883"/>
              <a:gd name="connsiteY28" fmla="*/ 0 h 126147"/>
              <a:gd name="connsiteX29" fmla="*/ 10460 w 77883"/>
              <a:gd name="connsiteY29" fmla="*/ 9528 h 126147"/>
              <a:gd name="connsiteX30" fmla="*/ 0 w 77883"/>
              <a:gd name="connsiteY30" fmla="*/ 35524 h 126147"/>
              <a:gd name="connsiteX31" fmla="*/ 0 w 77883"/>
              <a:gd name="connsiteY31" fmla="*/ 90623 h 126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7883" h="126147">
                <a:moveTo>
                  <a:pt x="0" y="90623"/>
                </a:moveTo>
                <a:cubicBezTo>
                  <a:pt x="0" y="101601"/>
                  <a:pt x="3521" y="110301"/>
                  <a:pt x="10460" y="116619"/>
                </a:cubicBezTo>
                <a:cubicBezTo>
                  <a:pt x="17400" y="122937"/>
                  <a:pt x="26928" y="126147"/>
                  <a:pt x="39046" y="126147"/>
                </a:cubicBezTo>
                <a:cubicBezTo>
                  <a:pt x="51370" y="126147"/>
                  <a:pt x="61002" y="122937"/>
                  <a:pt x="67734" y="116515"/>
                </a:cubicBezTo>
                <a:cubicBezTo>
                  <a:pt x="74570" y="110094"/>
                  <a:pt x="77884" y="100980"/>
                  <a:pt x="77884" y="89069"/>
                </a:cubicBezTo>
                <a:lnTo>
                  <a:pt x="77884" y="86480"/>
                </a:lnTo>
                <a:lnTo>
                  <a:pt x="77884" y="82441"/>
                </a:lnTo>
                <a:lnTo>
                  <a:pt x="77884" y="58413"/>
                </a:lnTo>
                <a:lnTo>
                  <a:pt x="77677" y="58413"/>
                </a:lnTo>
                <a:lnTo>
                  <a:pt x="73120" y="58413"/>
                </a:lnTo>
                <a:lnTo>
                  <a:pt x="34592" y="58413"/>
                </a:lnTo>
                <a:lnTo>
                  <a:pt x="34592" y="77677"/>
                </a:lnTo>
                <a:lnTo>
                  <a:pt x="56445" y="77677"/>
                </a:lnTo>
                <a:lnTo>
                  <a:pt x="56445" y="82441"/>
                </a:lnTo>
                <a:lnTo>
                  <a:pt x="56445" y="89069"/>
                </a:lnTo>
                <a:cubicBezTo>
                  <a:pt x="56445" y="94455"/>
                  <a:pt x="54892" y="98805"/>
                  <a:pt x="51785" y="101808"/>
                </a:cubicBezTo>
                <a:cubicBezTo>
                  <a:pt x="48677" y="104916"/>
                  <a:pt x="44431" y="106469"/>
                  <a:pt x="39046" y="106469"/>
                </a:cubicBezTo>
                <a:cubicBezTo>
                  <a:pt x="33660" y="106469"/>
                  <a:pt x="29310" y="104916"/>
                  <a:pt x="26203" y="101808"/>
                </a:cubicBezTo>
                <a:cubicBezTo>
                  <a:pt x="23096" y="98701"/>
                  <a:pt x="21439" y="94559"/>
                  <a:pt x="21439" y="89173"/>
                </a:cubicBezTo>
                <a:lnTo>
                  <a:pt x="21439" y="36974"/>
                </a:lnTo>
                <a:cubicBezTo>
                  <a:pt x="21439" y="31692"/>
                  <a:pt x="22992" y="27446"/>
                  <a:pt x="26203" y="24339"/>
                </a:cubicBezTo>
                <a:cubicBezTo>
                  <a:pt x="29310" y="21232"/>
                  <a:pt x="33660" y="19678"/>
                  <a:pt x="39046" y="19678"/>
                </a:cubicBezTo>
                <a:cubicBezTo>
                  <a:pt x="44431" y="19678"/>
                  <a:pt x="48781" y="21232"/>
                  <a:pt x="51785" y="24339"/>
                </a:cubicBezTo>
                <a:cubicBezTo>
                  <a:pt x="54892" y="27446"/>
                  <a:pt x="56445" y="31692"/>
                  <a:pt x="56445" y="37078"/>
                </a:cubicBezTo>
                <a:lnTo>
                  <a:pt x="56445" y="43706"/>
                </a:lnTo>
                <a:lnTo>
                  <a:pt x="77884" y="43706"/>
                </a:lnTo>
                <a:lnTo>
                  <a:pt x="77884" y="37078"/>
                </a:lnTo>
                <a:cubicBezTo>
                  <a:pt x="77884" y="25271"/>
                  <a:pt x="74466" y="16053"/>
                  <a:pt x="67734" y="9632"/>
                </a:cubicBezTo>
                <a:cubicBezTo>
                  <a:pt x="60899" y="3211"/>
                  <a:pt x="51370" y="0"/>
                  <a:pt x="39046" y="0"/>
                </a:cubicBezTo>
                <a:cubicBezTo>
                  <a:pt x="26928" y="0"/>
                  <a:pt x="17400" y="3211"/>
                  <a:pt x="10460" y="9528"/>
                </a:cubicBezTo>
                <a:cubicBezTo>
                  <a:pt x="3521" y="15846"/>
                  <a:pt x="0" y="24546"/>
                  <a:pt x="0" y="35524"/>
                </a:cubicBezTo>
                <a:lnTo>
                  <a:pt x="0" y="90623"/>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8" name="Freeform 37">
            <a:extLst>
              <a:ext uri="{FF2B5EF4-FFF2-40B4-BE49-F238E27FC236}">
                <a16:creationId xmlns:a16="http://schemas.microsoft.com/office/drawing/2014/main" id="{1158803C-F2C1-0F45-893C-2791DBAD2858}"/>
              </a:ext>
            </a:extLst>
          </p:cNvPr>
          <p:cNvSpPr/>
          <p:nvPr/>
        </p:nvSpPr>
        <p:spPr>
          <a:xfrm>
            <a:off x="496882" y="5952600"/>
            <a:ext cx="73534" cy="126043"/>
          </a:xfrm>
          <a:custGeom>
            <a:avLst/>
            <a:gdLst>
              <a:gd name="connsiteX0" fmla="*/ 0 w 73534"/>
              <a:gd name="connsiteY0" fmla="*/ 83787 h 126043"/>
              <a:gd name="connsiteX1" fmla="*/ 0 w 73534"/>
              <a:gd name="connsiteY1" fmla="*/ 89380 h 126043"/>
              <a:gd name="connsiteX2" fmla="*/ 9321 w 73534"/>
              <a:gd name="connsiteY2" fmla="*/ 116619 h 126043"/>
              <a:gd name="connsiteX3" fmla="*/ 36249 w 73534"/>
              <a:gd name="connsiteY3" fmla="*/ 126044 h 126043"/>
              <a:gd name="connsiteX4" fmla="*/ 63591 w 73534"/>
              <a:gd name="connsiteY4" fmla="*/ 116826 h 126043"/>
              <a:gd name="connsiteX5" fmla="*/ 73534 w 73534"/>
              <a:gd name="connsiteY5" fmla="*/ 91969 h 126043"/>
              <a:gd name="connsiteX6" fmla="*/ 73534 w 73534"/>
              <a:gd name="connsiteY6" fmla="*/ 88241 h 126043"/>
              <a:gd name="connsiteX7" fmla="*/ 67113 w 73534"/>
              <a:gd name="connsiteY7" fmla="*/ 68563 h 126043"/>
              <a:gd name="connsiteX8" fmla="*/ 47228 w 73534"/>
              <a:gd name="connsiteY8" fmla="*/ 54477 h 126043"/>
              <a:gd name="connsiteX9" fmla="*/ 36146 w 73534"/>
              <a:gd name="connsiteY9" fmla="*/ 49713 h 126043"/>
              <a:gd name="connsiteX10" fmla="*/ 25478 w 73534"/>
              <a:gd name="connsiteY10" fmla="*/ 42567 h 126043"/>
              <a:gd name="connsiteX11" fmla="*/ 22578 w 73534"/>
              <a:gd name="connsiteY11" fmla="*/ 33556 h 126043"/>
              <a:gd name="connsiteX12" fmla="*/ 22578 w 73534"/>
              <a:gd name="connsiteY12" fmla="*/ 31692 h 126043"/>
              <a:gd name="connsiteX13" fmla="*/ 26410 w 73534"/>
              <a:gd name="connsiteY13" fmla="*/ 22475 h 126043"/>
              <a:gd name="connsiteX14" fmla="*/ 37078 w 73534"/>
              <a:gd name="connsiteY14" fmla="*/ 19264 h 126043"/>
              <a:gd name="connsiteX15" fmla="*/ 47953 w 73534"/>
              <a:gd name="connsiteY15" fmla="*/ 22889 h 126043"/>
              <a:gd name="connsiteX16" fmla="*/ 51163 w 73534"/>
              <a:gd name="connsiteY16" fmla="*/ 33349 h 126043"/>
              <a:gd name="connsiteX17" fmla="*/ 51163 w 73534"/>
              <a:gd name="connsiteY17" fmla="*/ 38942 h 126043"/>
              <a:gd name="connsiteX18" fmla="*/ 72084 w 73534"/>
              <a:gd name="connsiteY18" fmla="*/ 38942 h 126043"/>
              <a:gd name="connsiteX19" fmla="*/ 72084 w 73534"/>
              <a:gd name="connsiteY19" fmla="*/ 33349 h 126043"/>
              <a:gd name="connsiteX20" fmla="*/ 62866 w 73534"/>
              <a:gd name="connsiteY20" fmla="*/ 8700 h 126043"/>
              <a:gd name="connsiteX21" fmla="*/ 37388 w 73534"/>
              <a:gd name="connsiteY21" fmla="*/ 0 h 126043"/>
              <a:gd name="connsiteX22" fmla="*/ 10978 w 73534"/>
              <a:gd name="connsiteY22" fmla="*/ 8907 h 126043"/>
              <a:gd name="connsiteX23" fmla="*/ 1243 w 73534"/>
              <a:gd name="connsiteY23" fmla="*/ 32417 h 126043"/>
              <a:gd name="connsiteX24" fmla="*/ 1243 w 73534"/>
              <a:gd name="connsiteY24" fmla="*/ 36146 h 126043"/>
              <a:gd name="connsiteX25" fmla="*/ 7561 w 73534"/>
              <a:gd name="connsiteY25" fmla="*/ 54685 h 126043"/>
              <a:gd name="connsiteX26" fmla="*/ 26824 w 73534"/>
              <a:gd name="connsiteY26" fmla="*/ 68252 h 126043"/>
              <a:gd name="connsiteX27" fmla="*/ 37596 w 73534"/>
              <a:gd name="connsiteY27" fmla="*/ 73016 h 126043"/>
              <a:gd name="connsiteX28" fmla="*/ 48677 w 73534"/>
              <a:gd name="connsiteY28" fmla="*/ 80577 h 126043"/>
              <a:gd name="connsiteX29" fmla="*/ 51992 w 73534"/>
              <a:gd name="connsiteY29" fmla="*/ 90623 h 126043"/>
              <a:gd name="connsiteX30" fmla="*/ 51992 w 73534"/>
              <a:gd name="connsiteY30" fmla="*/ 92487 h 126043"/>
              <a:gd name="connsiteX31" fmla="*/ 47849 w 73534"/>
              <a:gd name="connsiteY31" fmla="*/ 102844 h 126043"/>
              <a:gd name="connsiteX32" fmla="*/ 36249 w 73534"/>
              <a:gd name="connsiteY32" fmla="*/ 106573 h 126043"/>
              <a:gd name="connsiteX33" fmla="*/ 20921 w 73534"/>
              <a:gd name="connsiteY33" fmla="*/ 89380 h 126043"/>
              <a:gd name="connsiteX34" fmla="*/ 20921 w 73534"/>
              <a:gd name="connsiteY34" fmla="*/ 83787 h 126043"/>
              <a:gd name="connsiteX35" fmla="*/ 0 w 73534"/>
              <a:gd name="connsiteY35" fmla="*/ 83787 h 126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534" h="126043">
                <a:moveTo>
                  <a:pt x="0" y="83787"/>
                </a:moveTo>
                <a:lnTo>
                  <a:pt x="0" y="89380"/>
                </a:lnTo>
                <a:cubicBezTo>
                  <a:pt x="0" y="101187"/>
                  <a:pt x="3107" y="110301"/>
                  <a:pt x="9321" y="116619"/>
                </a:cubicBezTo>
                <a:cubicBezTo>
                  <a:pt x="15535" y="122937"/>
                  <a:pt x="24546" y="126044"/>
                  <a:pt x="36249" y="126044"/>
                </a:cubicBezTo>
                <a:cubicBezTo>
                  <a:pt x="47849" y="126044"/>
                  <a:pt x="56963" y="122937"/>
                  <a:pt x="63591" y="116826"/>
                </a:cubicBezTo>
                <a:cubicBezTo>
                  <a:pt x="70220" y="110612"/>
                  <a:pt x="73534" y="102430"/>
                  <a:pt x="73534" y="91969"/>
                </a:cubicBezTo>
                <a:lnTo>
                  <a:pt x="73534" y="88241"/>
                </a:lnTo>
                <a:cubicBezTo>
                  <a:pt x="73534" y="80577"/>
                  <a:pt x="71359" y="74052"/>
                  <a:pt x="67113" y="68563"/>
                </a:cubicBezTo>
                <a:cubicBezTo>
                  <a:pt x="62866" y="63177"/>
                  <a:pt x="56238" y="58413"/>
                  <a:pt x="47228" y="54477"/>
                </a:cubicBezTo>
                <a:lnTo>
                  <a:pt x="36146" y="49713"/>
                </a:lnTo>
                <a:cubicBezTo>
                  <a:pt x="30967" y="47538"/>
                  <a:pt x="27446" y="45156"/>
                  <a:pt x="25478" y="42567"/>
                </a:cubicBezTo>
                <a:cubicBezTo>
                  <a:pt x="23614" y="40081"/>
                  <a:pt x="22578" y="37078"/>
                  <a:pt x="22578" y="33556"/>
                </a:cubicBezTo>
                <a:lnTo>
                  <a:pt x="22578" y="31692"/>
                </a:lnTo>
                <a:cubicBezTo>
                  <a:pt x="22578" y="27757"/>
                  <a:pt x="23821" y="24649"/>
                  <a:pt x="26410" y="22475"/>
                </a:cubicBezTo>
                <a:cubicBezTo>
                  <a:pt x="28896" y="20300"/>
                  <a:pt x="32521" y="19264"/>
                  <a:pt x="37078" y="19264"/>
                </a:cubicBezTo>
                <a:cubicBezTo>
                  <a:pt x="42153" y="19264"/>
                  <a:pt x="45778" y="20507"/>
                  <a:pt x="47953" y="22889"/>
                </a:cubicBezTo>
                <a:cubicBezTo>
                  <a:pt x="50127" y="25271"/>
                  <a:pt x="51163" y="28792"/>
                  <a:pt x="51163" y="33349"/>
                </a:cubicBezTo>
                <a:lnTo>
                  <a:pt x="51163" y="38942"/>
                </a:lnTo>
                <a:lnTo>
                  <a:pt x="72084" y="38942"/>
                </a:lnTo>
                <a:lnTo>
                  <a:pt x="72084" y="33349"/>
                </a:lnTo>
                <a:cubicBezTo>
                  <a:pt x="72084" y="22682"/>
                  <a:pt x="68977" y="14500"/>
                  <a:pt x="62866" y="8700"/>
                </a:cubicBezTo>
                <a:cubicBezTo>
                  <a:pt x="56756" y="2900"/>
                  <a:pt x="48263" y="0"/>
                  <a:pt x="37388" y="0"/>
                </a:cubicBezTo>
                <a:cubicBezTo>
                  <a:pt x="26307" y="0"/>
                  <a:pt x="17503" y="3004"/>
                  <a:pt x="10978" y="8907"/>
                </a:cubicBezTo>
                <a:cubicBezTo>
                  <a:pt x="4453" y="14810"/>
                  <a:pt x="1243" y="22682"/>
                  <a:pt x="1243" y="32417"/>
                </a:cubicBezTo>
                <a:lnTo>
                  <a:pt x="1243" y="36146"/>
                </a:lnTo>
                <a:cubicBezTo>
                  <a:pt x="1243" y="43292"/>
                  <a:pt x="3314" y="49506"/>
                  <a:pt x="7561" y="54685"/>
                </a:cubicBezTo>
                <a:cubicBezTo>
                  <a:pt x="11807" y="59863"/>
                  <a:pt x="18228" y="64420"/>
                  <a:pt x="26824" y="68252"/>
                </a:cubicBezTo>
                <a:lnTo>
                  <a:pt x="37596" y="73016"/>
                </a:lnTo>
                <a:cubicBezTo>
                  <a:pt x="42774" y="75398"/>
                  <a:pt x="46503" y="77884"/>
                  <a:pt x="48677" y="80577"/>
                </a:cubicBezTo>
                <a:cubicBezTo>
                  <a:pt x="50852" y="83270"/>
                  <a:pt x="51992" y="86584"/>
                  <a:pt x="51992" y="90623"/>
                </a:cubicBezTo>
                <a:lnTo>
                  <a:pt x="51992" y="92487"/>
                </a:lnTo>
                <a:cubicBezTo>
                  <a:pt x="51992" y="96941"/>
                  <a:pt x="50645" y="100358"/>
                  <a:pt x="47849" y="102844"/>
                </a:cubicBezTo>
                <a:cubicBezTo>
                  <a:pt x="45053" y="105330"/>
                  <a:pt x="41221" y="106573"/>
                  <a:pt x="36249" y="106573"/>
                </a:cubicBezTo>
                <a:cubicBezTo>
                  <a:pt x="25996" y="106573"/>
                  <a:pt x="20921" y="100876"/>
                  <a:pt x="20921" y="89380"/>
                </a:cubicBezTo>
                <a:lnTo>
                  <a:pt x="20921" y="83787"/>
                </a:lnTo>
                <a:lnTo>
                  <a:pt x="0" y="83787"/>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9" name="Freeform 38">
            <a:extLst>
              <a:ext uri="{FF2B5EF4-FFF2-40B4-BE49-F238E27FC236}">
                <a16:creationId xmlns:a16="http://schemas.microsoft.com/office/drawing/2014/main" id="{8FC3B35D-17DB-AB4D-BA17-02682B6C3378}"/>
              </a:ext>
            </a:extLst>
          </p:cNvPr>
          <p:cNvSpPr/>
          <p:nvPr/>
        </p:nvSpPr>
        <p:spPr>
          <a:xfrm>
            <a:off x="645607" y="5954879"/>
            <a:ext cx="85651" cy="121486"/>
          </a:xfrm>
          <a:custGeom>
            <a:avLst/>
            <a:gdLst>
              <a:gd name="connsiteX0" fmla="*/ 30139 w 85651"/>
              <a:gd name="connsiteY0" fmla="*/ 0 h 121486"/>
              <a:gd name="connsiteX1" fmla="*/ 0 w 85651"/>
              <a:gd name="connsiteY1" fmla="*/ 118380 h 121486"/>
              <a:gd name="connsiteX2" fmla="*/ 0 w 85651"/>
              <a:gd name="connsiteY2" fmla="*/ 121487 h 121486"/>
              <a:gd name="connsiteX3" fmla="*/ 21853 w 85651"/>
              <a:gd name="connsiteY3" fmla="*/ 121487 h 121486"/>
              <a:gd name="connsiteX4" fmla="*/ 27446 w 85651"/>
              <a:gd name="connsiteY4" fmla="*/ 97976 h 121486"/>
              <a:gd name="connsiteX5" fmla="*/ 58413 w 85651"/>
              <a:gd name="connsiteY5" fmla="*/ 97976 h 121486"/>
              <a:gd name="connsiteX6" fmla="*/ 63799 w 85651"/>
              <a:gd name="connsiteY6" fmla="*/ 121487 h 121486"/>
              <a:gd name="connsiteX7" fmla="*/ 85652 w 85651"/>
              <a:gd name="connsiteY7" fmla="*/ 121487 h 121486"/>
              <a:gd name="connsiteX8" fmla="*/ 85652 w 85651"/>
              <a:gd name="connsiteY8" fmla="*/ 118380 h 121486"/>
              <a:gd name="connsiteX9" fmla="*/ 55617 w 85651"/>
              <a:gd name="connsiteY9" fmla="*/ 0 h 121486"/>
              <a:gd name="connsiteX10" fmla="*/ 30139 w 85651"/>
              <a:gd name="connsiteY10" fmla="*/ 0 h 121486"/>
              <a:gd name="connsiteX11" fmla="*/ 31796 w 85651"/>
              <a:gd name="connsiteY11" fmla="*/ 78713 h 121486"/>
              <a:gd name="connsiteX12" fmla="*/ 42670 w 85651"/>
              <a:gd name="connsiteY12" fmla="*/ 31071 h 121486"/>
              <a:gd name="connsiteX13" fmla="*/ 53752 w 85651"/>
              <a:gd name="connsiteY13" fmla="*/ 78713 h 121486"/>
              <a:gd name="connsiteX14" fmla="*/ 31796 w 85651"/>
              <a:gd name="connsiteY14" fmla="*/ 78713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651" h="121486">
                <a:moveTo>
                  <a:pt x="30139" y="0"/>
                </a:moveTo>
                <a:lnTo>
                  <a:pt x="0" y="118380"/>
                </a:lnTo>
                <a:lnTo>
                  <a:pt x="0" y="121487"/>
                </a:lnTo>
                <a:lnTo>
                  <a:pt x="21853" y="121487"/>
                </a:lnTo>
                <a:lnTo>
                  <a:pt x="27446" y="97976"/>
                </a:lnTo>
                <a:lnTo>
                  <a:pt x="58413" y="97976"/>
                </a:lnTo>
                <a:lnTo>
                  <a:pt x="63799" y="121487"/>
                </a:lnTo>
                <a:lnTo>
                  <a:pt x="85652" y="121487"/>
                </a:lnTo>
                <a:lnTo>
                  <a:pt x="85652" y="118380"/>
                </a:lnTo>
                <a:lnTo>
                  <a:pt x="55617" y="0"/>
                </a:lnTo>
                <a:lnTo>
                  <a:pt x="30139" y="0"/>
                </a:lnTo>
                <a:close/>
                <a:moveTo>
                  <a:pt x="31796" y="78713"/>
                </a:moveTo>
                <a:lnTo>
                  <a:pt x="42670" y="31071"/>
                </a:lnTo>
                <a:lnTo>
                  <a:pt x="53752" y="78713"/>
                </a:lnTo>
                <a:lnTo>
                  <a:pt x="31796" y="78713"/>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0" name="Freeform 39">
            <a:extLst>
              <a:ext uri="{FF2B5EF4-FFF2-40B4-BE49-F238E27FC236}">
                <a16:creationId xmlns:a16="http://schemas.microsoft.com/office/drawing/2014/main" id="{7CBEE2E1-A407-4845-B0C0-D662312DA05B}"/>
              </a:ext>
            </a:extLst>
          </p:cNvPr>
          <p:cNvSpPr/>
          <p:nvPr/>
        </p:nvSpPr>
        <p:spPr>
          <a:xfrm>
            <a:off x="579220" y="5954879"/>
            <a:ext cx="71151" cy="121486"/>
          </a:xfrm>
          <a:custGeom>
            <a:avLst/>
            <a:gdLst>
              <a:gd name="connsiteX0" fmla="*/ 0 w 71151"/>
              <a:gd name="connsiteY0" fmla="*/ 19678 h 121486"/>
              <a:gd name="connsiteX1" fmla="*/ 0 w 71151"/>
              <a:gd name="connsiteY1" fmla="*/ 20196 h 121486"/>
              <a:gd name="connsiteX2" fmla="*/ 24857 w 71151"/>
              <a:gd name="connsiteY2" fmla="*/ 20196 h 121486"/>
              <a:gd name="connsiteX3" fmla="*/ 24857 w 71151"/>
              <a:gd name="connsiteY3" fmla="*/ 121487 h 121486"/>
              <a:gd name="connsiteX4" fmla="*/ 46295 w 71151"/>
              <a:gd name="connsiteY4" fmla="*/ 121487 h 121486"/>
              <a:gd name="connsiteX5" fmla="*/ 46295 w 71151"/>
              <a:gd name="connsiteY5" fmla="*/ 20196 h 121486"/>
              <a:gd name="connsiteX6" fmla="*/ 71152 w 71151"/>
              <a:gd name="connsiteY6" fmla="*/ 20196 h 121486"/>
              <a:gd name="connsiteX7" fmla="*/ 71152 w 71151"/>
              <a:gd name="connsiteY7" fmla="*/ 19678 h 121486"/>
              <a:gd name="connsiteX8" fmla="*/ 71152 w 71151"/>
              <a:gd name="connsiteY8" fmla="*/ 0 h 121486"/>
              <a:gd name="connsiteX9" fmla="*/ 0 w 71151"/>
              <a:gd name="connsiteY9"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151" h="121486">
                <a:moveTo>
                  <a:pt x="0" y="19678"/>
                </a:moveTo>
                <a:lnTo>
                  <a:pt x="0" y="20196"/>
                </a:lnTo>
                <a:lnTo>
                  <a:pt x="24857" y="20196"/>
                </a:lnTo>
                <a:lnTo>
                  <a:pt x="24857" y="121487"/>
                </a:lnTo>
                <a:lnTo>
                  <a:pt x="46295" y="121487"/>
                </a:lnTo>
                <a:lnTo>
                  <a:pt x="46295" y="20196"/>
                </a:lnTo>
                <a:lnTo>
                  <a:pt x="71152" y="20196"/>
                </a:lnTo>
                <a:lnTo>
                  <a:pt x="71152" y="19678"/>
                </a:lnTo>
                <a:lnTo>
                  <a:pt x="71152" y="0"/>
                </a:lnTo>
                <a:lnTo>
                  <a:pt x="0"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1" name="Freeform 40">
            <a:extLst>
              <a:ext uri="{FF2B5EF4-FFF2-40B4-BE49-F238E27FC236}">
                <a16:creationId xmlns:a16="http://schemas.microsoft.com/office/drawing/2014/main" id="{431EC798-5BB3-4D49-9075-F4A3E951AED1}"/>
              </a:ext>
            </a:extLst>
          </p:cNvPr>
          <p:cNvSpPr/>
          <p:nvPr/>
        </p:nvSpPr>
        <p:spPr>
          <a:xfrm>
            <a:off x="726288" y="5954879"/>
            <a:ext cx="71151" cy="121486"/>
          </a:xfrm>
          <a:custGeom>
            <a:avLst/>
            <a:gdLst>
              <a:gd name="connsiteX0" fmla="*/ 0 w 71151"/>
              <a:gd name="connsiteY0" fmla="*/ 0 h 121486"/>
              <a:gd name="connsiteX1" fmla="*/ 0 w 71151"/>
              <a:gd name="connsiteY1" fmla="*/ 19678 h 121486"/>
              <a:gd name="connsiteX2" fmla="*/ 0 w 71151"/>
              <a:gd name="connsiteY2" fmla="*/ 20196 h 121486"/>
              <a:gd name="connsiteX3" fmla="*/ 24857 w 71151"/>
              <a:gd name="connsiteY3" fmla="*/ 20196 h 121486"/>
              <a:gd name="connsiteX4" fmla="*/ 24857 w 71151"/>
              <a:gd name="connsiteY4" fmla="*/ 121487 h 121486"/>
              <a:gd name="connsiteX5" fmla="*/ 46295 w 71151"/>
              <a:gd name="connsiteY5" fmla="*/ 121487 h 121486"/>
              <a:gd name="connsiteX6" fmla="*/ 46295 w 71151"/>
              <a:gd name="connsiteY6" fmla="*/ 20196 h 121486"/>
              <a:gd name="connsiteX7" fmla="*/ 71152 w 71151"/>
              <a:gd name="connsiteY7" fmla="*/ 20196 h 121486"/>
              <a:gd name="connsiteX8" fmla="*/ 71152 w 71151"/>
              <a:gd name="connsiteY8" fmla="*/ 0 h 121486"/>
              <a:gd name="connsiteX9" fmla="*/ 71152 w 71151"/>
              <a:gd name="connsiteY9"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151" h="121486">
                <a:moveTo>
                  <a:pt x="0" y="0"/>
                </a:moveTo>
                <a:lnTo>
                  <a:pt x="0" y="19678"/>
                </a:lnTo>
                <a:lnTo>
                  <a:pt x="0" y="20196"/>
                </a:lnTo>
                <a:lnTo>
                  <a:pt x="24857" y="20196"/>
                </a:lnTo>
                <a:lnTo>
                  <a:pt x="24857" y="121487"/>
                </a:lnTo>
                <a:lnTo>
                  <a:pt x="46295" y="121487"/>
                </a:lnTo>
                <a:lnTo>
                  <a:pt x="46295" y="20196"/>
                </a:lnTo>
                <a:lnTo>
                  <a:pt x="71152" y="20196"/>
                </a:lnTo>
                <a:lnTo>
                  <a:pt x="71152" y="0"/>
                </a:lnTo>
                <a:lnTo>
                  <a:pt x="71152"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2" name="Freeform 41">
            <a:extLst>
              <a:ext uri="{FF2B5EF4-FFF2-40B4-BE49-F238E27FC236}">
                <a16:creationId xmlns:a16="http://schemas.microsoft.com/office/drawing/2014/main" id="{B8C75117-9632-DA4E-B206-FCE18E16974C}"/>
              </a:ext>
            </a:extLst>
          </p:cNvPr>
          <p:cNvSpPr/>
          <p:nvPr/>
        </p:nvSpPr>
        <p:spPr>
          <a:xfrm>
            <a:off x="811525" y="5954879"/>
            <a:ext cx="65041" cy="121486"/>
          </a:xfrm>
          <a:custGeom>
            <a:avLst/>
            <a:gdLst>
              <a:gd name="connsiteX0" fmla="*/ 0 w 65041"/>
              <a:gd name="connsiteY0" fmla="*/ 0 h 121486"/>
              <a:gd name="connsiteX1" fmla="*/ 0 w 65041"/>
              <a:gd name="connsiteY1" fmla="*/ 121487 h 121486"/>
              <a:gd name="connsiteX2" fmla="*/ 1761 w 65041"/>
              <a:gd name="connsiteY2" fmla="*/ 121487 h 121486"/>
              <a:gd name="connsiteX3" fmla="*/ 65041 w 65041"/>
              <a:gd name="connsiteY3" fmla="*/ 121487 h 121486"/>
              <a:gd name="connsiteX4" fmla="*/ 65041 w 65041"/>
              <a:gd name="connsiteY4" fmla="*/ 101808 h 121486"/>
              <a:gd name="connsiteX5" fmla="*/ 65041 w 65041"/>
              <a:gd name="connsiteY5" fmla="*/ 101187 h 121486"/>
              <a:gd name="connsiteX6" fmla="*/ 21542 w 65041"/>
              <a:gd name="connsiteY6" fmla="*/ 101187 h 121486"/>
              <a:gd name="connsiteX7" fmla="*/ 21542 w 65041"/>
              <a:gd name="connsiteY7" fmla="*/ 70841 h 121486"/>
              <a:gd name="connsiteX8" fmla="*/ 61831 w 65041"/>
              <a:gd name="connsiteY8" fmla="*/ 70841 h 121486"/>
              <a:gd name="connsiteX9" fmla="*/ 61831 w 65041"/>
              <a:gd name="connsiteY9" fmla="*/ 70531 h 121486"/>
              <a:gd name="connsiteX10" fmla="*/ 61831 w 65041"/>
              <a:gd name="connsiteY10" fmla="*/ 51060 h 121486"/>
              <a:gd name="connsiteX11" fmla="*/ 61831 w 65041"/>
              <a:gd name="connsiteY11" fmla="*/ 50645 h 121486"/>
              <a:gd name="connsiteX12" fmla="*/ 21542 w 65041"/>
              <a:gd name="connsiteY12" fmla="*/ 50645 h 121486"/>
              <a:gd name="connsiteX13" fmla="*/ 21542 w 65041"/>
              <a:gd name="connsiteY13" fmla="*/ 20196 h 121486"/>
              <a:gd name="connsiteX14" fmla="*/ 65041 w 65041"/>
              <a:gd name="connsiteY14" fmla="*/ 20196 h 121486"/>
              <a:gd name="connsiteX15" fmla="*/ 65041 w 65041"/>
              <a:gd name="connsiteY15" fmla="*/ 19678 h 121486"/>
              <a:gd name="connsiteX16" fmla="*/ 65041 w 65041"/>
              <a:gd name="connsiteY16" fmla="*/ 0 h 121486"/>
              <a:gd name="connsiteX17" fmla="*/ 1761 w 65041"/>
              <a:gd name="connsiteY17"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5041" h="121486">
                <a:moveTo>
                  <a:pt x="0" y="0"/>
                </a:moveTo>
                <a:lnTo>
                  <a:pt x="0" y="121487"/>
                </a:lnTo>
                <a:lnTo>
                  <a:pt x="1761" y="121487"/>
                </a:lnTo>
                <a:lnTo>
                  <a:pt x="65041" y="121487"/>
                </a:lnTo>
                <a:lnTo>
                  <a:pt x="65041" y="101808"/>
                </a:lnTo>
                <a:lnTo>
                  <a:pt x="65041" y="101187"/>
                </a:lnTo>
                <a:lnTo>
                  <a:pt x="21542" y="101187"/>
                </a:lnTo>
                <a:lnTo>
                  <a:pt x="21542" y="70841"/>
                </a:lnTo>
                <a:lnTo>
                  <a:pt x="61831" y="70841"/>
                </a:lnTo>
                <a:lnTo>
                  <a:pt x="61831" y="70531"/>
                </a:lnTo>
                <a:lnTo>
                  <a:pt x="61831" y="51060"/>
                </a:lnTo>
                <a:lnTo>
                  <a:pt x="61831" y="50645"/>
                </a:lnTo>
                <a:lnTo>
                  <a:pt x="21542" y="50645"/>
                </a:lnTo>
                <a:lnTo>
                  <a:pt x="21542" y="20196"/>
                </a:lnTo>
                <a:lnTo>
                  <a:pt x="65041" y="20196"/>
                </a:lnTo>
                <a:lnTo>
                  <a:pt x="65041" y="19678"/>
                </a:lnTo>
                <a:lnTo>
                  <a:pt x="65041" y="0"/>
                </a:lnTo>
                <a:lnTo>
                  <a:pt x="1761"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3" name="Freeform 42">
            <a:extLst>
              <a:ext uri="{FF2B5EF4-FFF2-40B4-BE49-F238E27FC236}">
                <a16:creationId xmlns:a16="http://schemas.microsoft.com/office/drawing/2014/main" id="{5B8F510E-82C7-3546-A67E-E5F54F3D0C83}"/>
              </a:ext>
            </a:extLst>
          </p:cNvPr>
          <p:cNvSpPr/>
          <p:nvPr/>
        </p:nvSpPr>
        <p:spPr>
          <a:xfrm>
            <a:off x="414338" y="5894083"/>
            <a:ext cx="20195" cy="283468"/>
          </a:xfrm>
          <a:custGeom>
            <a:avLst/>
            <a:gdLst>
              <a:gd name="connsiteX0" fmla="*/ 0 w 20195"/>
              <a:gd name="connsiteY0" fmla="*/ 0 h 283468"/>
              <a:gd name="connsiteX1" fmla="*/ 20196 w 20195"/>
              <a:gd name="connsiteY1" fmla="*/ 0 h 283468"/>
              <a:gd name="connsiteX2" fmla="*/ 20196 w 20195"/>
              <a:gd name="connsiteY2" fmla="*/ 283469 h 283468"/>
              <a:gd name="connsiteX3" fmla="*/ 0 w 20195"/>
              <a:gd name="connsiteY3" fmla="*/ 283469 h 283468"/>
            </a:gdLst>
            <a:ahLst/>
            <a:cxnLst>
              <a:cxn ang="0">
                <a:pos x="connsiteX0" y="connsiteY0"/>
              </a:cxn>
              <a:cxn ang="0">
                <a:pos x="connsiteX1" y="connsiteY1"/>
              </a:cxn>
              <a:cxn ang="0">
                <a:pos x="connsiteX2" y="connsiteY2"/>
              </a:cxn>
              <a:cxn ang="0">
                <a:pos x="connsiteX3" y="connsiteY3"/>
              </a:cxn>
            </a:cxnLst>
            <a:rect l="l" t="t" r="r" b="b"/>
            <a:pathLst>
              <a:path w="20195" h="283468">
                <a:moveTo>
                  <a:pt x="0" y="0"/>
                </a:moveTo>
                <a:lnTo>
                  <a:pt x="20196" y="0"/>
                </a:lnTo>
                <a:lnTo>
                  <a:pt x="20196" y="283469"/>
                </a:lnTo>
                <a:lnTo>
                  <a:pt x="0" y="283469"/>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4" name="Freeform 43">
            <a:extLst>
              <a:ext uri="{FF2B5EF4-FFF2-40B4-BE49-F238E27FC236}">
                <a16:creationId xmlns:a16="http://schemas.microsoft.com/office/drawing/2014/main" id="{6672D234-2258-3B46-84A4-70CA96AAEEB7}"/>
              </a:ext>
            </a:extLst>
          </p:cNvPr>
          <p:cNvSpPr/>
          <p:nvPr/>
        </p:nvSpPr>
        <p:spPr>
          <a:xfrm>
            <a:off x="516767" y="6440825"/>
            <a:ext cx="1035" cy="20195"/>
          </a:xfrm>
          <a:custGeom>
            <a:avLst/>
            <a:gdLst>
              <a:gd name="connsiteX0" fmla="*/ 0 w 1035"/>
              <a:gd name="connsiteY0" fmla="*/ 0 h 20195"/>
              <a:gd name="connsiteX1" fmla="*/ 0 w 1035"/>
              <a:gd name="connsiteY1" fmla="*/ 20196 h 20195"/>
            </a:gdLst>
            <a:ahLst/>
            <a:cxnLst>
              <a:cxn ang="0">
                <a:pos x="connsiteX0" y="connsiteY0"/>
              </a:cxn>
              <a:cxn ang="0">
                <a:pos x="connsiteX1" y="connsiteY1"/>
              </a:cxn>
            </a:cxnLst>
            <a:rect l="l" t="t" r="r" b="b"/>
            <a:pathLst>
              <a:path w="1035" h="20195">
                <a:moveTo>
                  <a:pt x="0" y="0"/>
                </a:moveTo>
                <a:lnTo>
                  <a:pt x="0" y="20196"/>
                </a:lnTo>
              </a:path>
            </a:pathLst>
          </a:custGeom>
          <a:ln w="1025" cap="flat">
            <a:noFill/>
            <a:prstDash val="solid"/>
            <a:miter/>
          </a:ln>
        </p:spPr>
        <p:txBody>
          <a:bodyPr rtlCol="0" anchor="ctr"/>
          <a:lstStyle/>
          <a:p>
            <a:endParaRPr lang="en-GB">
              <a:latin typeface="Unica 77 LL" panose="020B0504010101010104" pitchFamily="34" charset="77"/>
            </a:endParaRPr>
          </a:p>
        </p:txBody>
      </p:sp>
      <p:sp>
        <p:nvSpPr>
          <p:cNvPr id="45" name="Freeform 44">
            <a:extLst>
              <a:ext uri="{FF2B5EF4-FFF2-40B4-BE49-F238E27FC236}">
                <a16:creationId xmlns:a16="http://schemas.microsoft.com/office/drawing/2014/main" id="{65348919-061E-4342-A2E7-9202BFB6FCBA}"/>
              </a:ext>
            </a:extLst>
          </p:cNvPr>
          <p:cNvSpPr/>
          <p:nvPr/>
        </p:nvSpPr>
        <p:spPr>
          <a:xfrm>
            <a:off x="981275" y="6177552"/>
            <a:ext cx="20195" cy="263272"/>
          </a:xfrm>
          <a:custGeom>
            <a:avLst/>
            <a:gdLst>
              <a:gd name="connsiteX0" fmla="*/ 20196 w 20195"/>
              <a:gd name="connsiteY0" fmla="*/ 263273 h 263272"/>
              <a:gd name="connsiteX1" fmla="*/ 20196 w 20195"/>
              <a:gd name="connsiteY1" fmla="*/ 0 h 263272"/>
              <a:gd name="connsiteX2" fmla="*/ 0 w 20195"/>
              <a:gd name="connsiteY2" fmla="*/ 0 h 263272"/>
              <a:gd name="connsiteX3" fmla="*/ 0 w 20195"/>
              <a:gd name="connsiteY3" fmla="*/ 263273 h 263272"/>
            </a:gdLst>
            <a:ahLst/>
            <a:cxnLst>
              <a:cxn ang="0">
                <a:pos x="connsiteX0" y="connsiteY0"/>
              </a:cxn>
              <a:cxn ang="0">
                <a:pos x="connsiteX1" y="connsiteY1"/>
              </a:cxn>
              <a:cxn ang="0">
                <a:pos x="connsiteX2" y="connsiteY2"/>
              </a:cxn>
              <a:cxn ang="0">
                <a:pos x="connsiteX3" y="connsiteY3"/>
              </a:cxn>
            </a:cxnLst>
            <a:rect l="l" t="t" r="r" b="b"/>
            <a:pathLst>
              <a:path w="20195" h="263272">
                <a:moveTo>
                  <a:pt x="20196" y="263273"/>
                </a:moveTo>
                <a:lnTo>
                  <a:pt x="20196" y="0"/>
                </a:lnTo>
                <a:lnTo>
                  <a:pt x="0" y="0"/>
                </a:lnTo>
                <a:lnTo>
                  <a:pt x="0" y="263273"/>
                </a:lnTo>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Tree>
    <p:extLst>
      <p:ext uri="{BB962C8B-B14F-4D97-AF65-F5344CB8AC3E}">
        <p14:creationId xmlns:p14="http://schemas.microsoft.com/office/powerpoint/2010/main" val="120472680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3440" fill="hold"/>
                                        <p:tgtEl>
                                          <p:spTgt spid="4"/>
                                        </p:tgtEl>
                                      </p:cBhvr>
                                    </p:cmd>
                                  </p:childTnLst>
                                </p:cTn>
                              </p:par>
                              <p:par>
                                <p:cTn id="7" presetID="22" presetClass="entr" presetSubtype="8" fill="hold" grpId="0" nodeType="withEffect">
                                  <p:stCondLst>
                                    <p:cond delay="1500"/>
                                  </p:stCondLst>
                                  <p:childTnLst>
                                    <p:set>
                                      <p:cBhvr>
                                        <p:cTn id="8" dur="1" fill="hold">
                                          <p:stCondLst>
                                            <p:cond delay="0"/>
                                          </p:stCondLst>
                                        </p:cTn>
                                        <p:tgtEl>
                                          <p:spTgt spid="6">
                                            <p:txEl>
                                              <p:pRg st="0" end="0"/>
                                            </p:txEl>
                                          </p:spTgt>
                                        </p:tgtEl>
                                        <p:attrNameLst>
                                          <p:attrName>style.visibility</p:attrName>
                                        </p:attrNameLst>
                                      </p:cBhvr>
                                      <p:to>
                                        <p:strVal val="visible"/>
                                      </p:to>
                                    </p:set>
                                    <p:animEffect transition="in" filter="wipe(left)">
                                      <p:cBhvr>
                                        <p:cTn id="9" dur="500"/>
                                        <p:tgtEl>
                                          <p:spTgt spid="6">
                                            <p:txEl>
                                              <p:pRg st="0" end="0"/>
                                            </p:txEl>
                                          </p:spTgt>
                                        </p:tgtEl>
                                      </p:cBhvr>
                                    </p:animEffect>
                                  </p:childTnLst>
                                </p:cTn>
                              </p:par>
                              <p:par>
                                <p:cTn id="10" presetID="22" presetClass="entr" presetSubtype="8" fill="hold" grpId="0" nodeType="withEffect">
                                  <p:stCondLst>
                                    <p:cond delay="150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wipe(left)">
                                      <p:cBhvr>
                                        <p:cTn id="12" dur="500"/>
                                        <p:tgtEl>
                                          <p:spTgt spid="6">
                                            <p:txEl>
                                              <p:pRg st="1" end="1"/>
                                            </p:txEl>
                                          </p:spTgt>
                                        </p:tgtEl>
                                      </p:cBhvr>
                                    </p:animEffect>
                                  </p:childTnLst>
                                </p:cTn>
                              </p:par>
                              <p:par>
                                <p:cTn id="13" presetID="22" presetClass="entr" presetSubtype="2" fill="hold" grpId="0" nodeType="withEffect">
                                  <p:stCondLst>
                                    <p:cond delay="0"/>
                                  </p:stCondLst>
                                  <p:childTnLst>
                                    <p:set>
                                      <p:cBhvr>
                                        <p:cTn id="14" dur="1" fill="hold">
                                          <p:stCondLst>
                                            <p:cond delay="0"/>
                                          </p:stCondLst>
                                        </p:cTn>
                                        <p:tgtEl>
                                          <p:spTgt spid="33"/>
                                        </p:tgtEl>
                                        <p:attrNameLst>
                                          <p:attrName>style.visibility</p:attrName>
                                        </p:attrNameLst>
                                      </p:cBhvr>
                                      <p:to>
                                        <p:strVal val="visible"/>
                                      </p:to>
                                    </p:set>
                                    <p:animEffect transition="in" filter="wipe(right)">
                                      <p:cBhvr>
                                        <p:cTn id="15" dur="1000"/>
                                        <p:tgtEl>
                                          <p:spTgt spid="33"/>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35"/>
                                        </p:tgtEl>
                                        <p:attrNameLst>
                                          <p:attrName>style.visibility</p:attrName>
                                        </p:attrNameLst>
                                      </p:cBhvr>
                                      <p:to>
                                        <p:strVal val="visible"/>
                                      </p:to>
                                    </p:set>
                                    <p:animEffect transition="in" filter="wipe(left)">
                                      <p:cBhvr>
                                        <p:cTn id="18" dur="1000"/>
                                        <p:tgtEl>
                                          <p:spTgt spid="35"/>
                                        </p:tgtEl>
                                      </p:cBhvr>
                                    </p:animEffect>
                                  </p:childTnLst>
                                </p:cTn>
                              </p:par>
                              <p:par>
                                <p:cTn id="19" presetID="22" presetClass="entr" presetSubtype="1" fill="hold" grpId="0" nodeType="withEffect">
                                  <p:stCondLst>
                                    <p:cond delay="800"/>
                                  </p:stCondLst>
                                  <p:childTnLst>
                                    <p:set>
                                      <p:cBhvr>
                                        <p:cTn id="20" dur="1" fill="hold">
                                          <p:stCondLst>
                                            <p:cond delay="0"/>
                                          </p:stCondLst>
                                        </p:cTn>
                                        <p:tgtEl>
                                          <p:spTgt spid="43"/>
                                        </p:tgtEl>
                                        <p:attrNameLst>
                                          <p:attrName>style.visibility</p:attrName>
                                        </p:attrNameLst>
                                      </p:cBhvr>
                                      <p:to>
                                        <p:strVal val="visible"/>
                                      </p:to>
                                    </p:set>
                                    <p:animEffect transition="in" filter="wipe(up)">
                                      <p:cBhvr>
                                        <p:cTn id="21" dur="1000"/>
                                        <p:tgtEl>
                                          <p:spTgt spid="43"/>
                                        </p:tgtEl>
                                      </p:cBhvr>
                                    </p:animEffect>
                                  </p:childTnLst>
                                </p:cTn>
                              </p:par>
                              <p:par>
                                <p:cTn id="22" presetID="22" presetClass="entr" presetSubtype="4" fill="hold" grpId="0" nodeType="withEffect">
                                  <p:stCondLst>
                                    <p:cond delay="800"/>
                                  </p:stCondLst>
                                  <p:childTnLst>
                                    <p:set>
                                      <p:cBhvr>
                                        <p:cTn id="23" dur="1" fill="hold">
                                          <p:stCondLst>
                                            <p:cond delay="0"/>
                                          </p:stCondLst>
                                        </p:cTn>
                                        <p:tgtEl>
                                          <p:spTgt spid="45"/>
                                        </p:tgtEl>
                                        <p:attrNameLst>
                                          <p:attrName>style.visibility</p:attrName>
                                        </p:attrNameLst>
                                      </p:cBhvr>
                                      <p:to>
                                        <p:strVal val="visible"/>
                                      </p:to>
                                    </p:set>
                                    <p:animEffect transition="in" filter="wipe(down)">
                                      <p:cBhvr>
                                        <p:cTn id="24" dur="1000"/>
                                        <p:tgtEl>
                                          <p:spTgt spid="45"/>
                                        </p:tgtEl>
                                      </p:cBhvr>
                                    </p:animEffect>
                                  </p:childTnLst>
                                </p:cTn>
                              </p:par>
                              <p:par>
                                <p:cTn id="25" presetID="22" presetClass="entr" presetSubtype="2" fill="hold" grpId="0" nodeType="withEffect">
                                  <p:stCondLst>
                                    <p:cond delay="1400"/>
                                  </p:stCondLst>
                                  <p:childTnLst>
                                    <p:set>
                                      <p:cBhvr>
                                        <p:cTn id="26" dur="1" fill="hold">
                                          <p:stCondLst>
                                            <p:cond delay="0"/>
                                          </p:stCondLst>
                                        </p:cTn>
                                        <p:tgtEl>
                                          <p:spTgt spid="34"/>
                                        </p:tgtEl>
                                        <p:attrNameLst>
                                          <p:attrName>style.visibility</p:attrName>
                                        </p:attrNameLst>
                                      </p:cBhvr>
                                      <p:to>
                                        <p:strVal val="visible"/>
                                      </p:to>
                                    </p:set>
                                    <p:animEffect transition="in" filter="wipe(right)">
                                      <p:cBhvr>
                                        <p:cTn id="27" dur="1000"/>
                                        <p:tgtEl>
                                          <p:spTgt spid="34"/>
                                        </p:tgtEl>
                                      </p:cBhvr>
                                    </p:animEffect>
                                  </p:childTnLst>
                                </p:cTn>
                              </p:par>
                              <p:par>
                                <p:cTn id="28" presetID="10" presetClass="entr" presetSubtype="0" fill="hold" grpId="0" nodeType="withEffect">
                                  <p:stCondLst>
                                    <p:cond delay="1500"/>
                                  </p:stCondLst>
                                  <p:childTnLst>
                                    <p:set>
                                      <p:cBhvr>
                                        <p:cTn id="29" dur="1" fill="hold">
                                          <p:stCondLst>
                                            <p:cond delay="0"/>
                                          </p:stCondLst>
                                        </p:cTn>
                                        <p:tgtEl>
                                          <p:spTgt spid="38"/>
                                        </p:tgtEl>
                                        <p:attrNameLst>
                                          <p:attrName>style.visibility</p:attrName>
                                        </p:attrNameLst>
                                      </p:cBhvr>
                                      <p:to>
                                        <p:strVal val="visible"/>
                                      </p:to>
                                    </p:set>
                                    <p:animEffect transition="in" filter="fade">
                                      <p:cBhvr>
                                        <p:cTn id="30" dur="500"/>
                                        <p:tgtEl>
                                          <p:spTgt spid="38"/>
                                        </p:tgtEl>
                                      </p:cBhvr>
                                    </p:animEffect>
                                  </p:childTnLst>
                                </p:cTn>
                              </p:par>
                              <p:par>
                                <p:cTn id="31" presetID="10" presetClass="entr" presetSubtype="0" fill="hold" grpId="0" nodeType="withEffect">
                                  <p:stCondLst>
                                    <p:cond delay="1600"/>
                                  </p:stCondLst>
                                  <p:childTnLst>
                                    <p:set>
                                      <p:cBhvr>
                                        <p:cTn id="32" dur="1" fill="hold">
                                          <p:stCondLst>
                                            <p:cond delay="0"/>
                                          </p:stCondLst>
                                        </p:cTn>
                                        <p:tgtEl>
                                          <p:spTgt spid="40"/>
                                        </p:tgtEl>
                                        <p:attrNameLst>
                                          <p:attrName>style.visibility</p:attrName>
                                        </p:attrNameLst>
                                      </p:cBhvr>
                                      <p:to>
                                        <p:strVal val="visible"/>
                                      </p:to>
                                    </p:set>
                                    <p:animEffect transition="in" filter="fade">
                                      <p:cBhvr>
                                        <p:cTn id="33" dur="500"/>
                                        <p:tgtEl>
                                          <p:spTgt spid="40"/>
                                        </p:tgtEl>
                                      </p:cBhvr>
                                    </p:animEffect>
                                  </p:childTnLst>
                                </p:cTn>
                              </p:par>
                              <p:par>
                                <p:cTn id="34" presetID="10" presetClass="entr" presetSubtype="0" fill="hold" grpId="0" nodeType="withEffect">
                                  <p:stCondLst>
                                    <p:cond delay="1700"/>
                                  </p:stCondLst>
                                  <p:childTnLst>
                                    <p:set>
                                      <p:cBhvr>
                                        <p:cTn id="35" dur="1" fill="hold">
                                          <p:stCondLst>
                                            <p:cond delay="0"/>
                                          </p:stCondLst>
                                        </p:cTn>
                                        <p:tgtEl>
                                          <p:spTgt spid="39"/>
                                        </p:tgtEl>
                                        <p:attrNameLst>
                                          <p:attrName>style.visibility</p:attrName>
                                        </p:attrNameLst>
                                      </p:cBhvr>
                                      <p:to>
                                        <p:strVal val="visible"/>
                                      </p:to>
                                    </p:set>
                                    <p:animEffect transition="in" filter="fade">
                                      <p:cBhvr>
                                        <p:cTn id="36" dur="500"/>
                                        <p:tgtEl>
                                          <p:spTgt spid="39"/>
                                        </p:tgtEl>
                                      </p:cBhvr>
                                    </p:animEffect>
                                  </p:childTnLst>
                                </p:cTn>
                              </p:par>
                              <p:par>
                                <p:cTn id="37" presetID="10" presetClass="entr" presetSubtype="0" fill="hold" grpId="0" nodeType="withEffect">
                                  <p:stCondLst>
                                    <p:cond delay="1800"/>
                                  </p:stCondLst>
                                  <p:childTnLst>
                                    <p:set>
                                      <p:cBhvr>
                                        <p:cTn id="38" dur="1" fill="hold">
                                          <p:stCondLst>
                                            <p:cond delay="0"/>
                                          </p:stCondLst>
                                        </p:cTn>
                                        <p:tgtEl>
                                          <p:spTgt spid="41"/>
                                        </p:tgtEl>
                                        <p:attrNameLst>
                                          <p:attrName>style.visibility</p:attrName>
                                        </p:attrNameLst>
                                      </p:cBhvr>
                                      <p:to>
                                        <p:strVal val="visible"/>
                                      </p:to>
                                    </p:set>
                                    <p:animEffect transition="in" filter="fade">
                                      <p:cBhvr>
                                        <p:cTn id="39" dur="500"/>
                                        <p:tgtEl>
                                          <p:spTgt spid="41"/>
                                        </p:tgtEl>
                                      </p:cBhvr>
                                    </p:animEffect>
                                  </p:childTnLst>
                                </p:cTn>
                              </p:par>
                              <p:par>
                                <p:cTn id="40" presetID="10" presetClass="entr" presetSubtype="0" fill="hold" grpId="0" nodeType="withEffect">
                                  <p:stCondLst>
                                    <p:cond delay="1900"/>
                                  </p:stCondLst>
                                  <p:childTnLst>
                                    <p:set>
                                      <p:cBhvr>
                                        <p:cTn id="41" dur="1" fill="hold">
                                          <p:stCondLst>
                                            <p:cond delay="0"/>
                                          </p:stCondLst>
                                        </p:cTn>
                                        <p:tgtEl>
                                          <p:spTgt spid="42"/>
                                        </p:tgtEl>
                                        <p:attrNameLst>
                                          <p:attrName>style.visibility</p:attrName>
                                        </p:attrNameLst>
                                      </p:cBhvr>
                                      <p:to>
                                        <p:strVal val="visible"/>
                                      </p:to>
                                    </p:set>
                                    <p:animEffect transition="in" filter="fade">
                                      <p:cBhvr>
                                        <p:cTn id="42" dur="500"/>
                                        <p:tgtEl>
                                          <p:spTgt spid="42"/>
                                        </p:tgtEl>
                                      </p:cBhvr>
                                    </p:animEffect>
                                  </p:childTnLst>
                                </p:cTn>
                              </p:par>
                              <p:par>
                                <p:cTn id="43" presetID="10" presetClass="entr" presetSubtype="0" fill="hold" grpId="0" nodeType="withEffect">
                                  <p:stCondLst>
                                    <p:cond delay="2000"/>
                                  </p:stCondLst>
                                  <p:childTnLst>
                                    <p:set>
                                      <p:cBhvr>
                                        <p:cTn id="44" dur="1" fill="hold">
                                          <p:stCondLst>
                                            <p:cond delay="0"/>
                                          </p:stCondLst>
                                        </p:cTn>
                                        <p:tgtEl>
                                          <p:spTgt spid="28"/>
                                        </p:tgtEl>
                                        <p:attrNameLst>
                                          <p:attrName>style.visibility</p:attrName>
                                        </p:attrNameLst>
                                      </p:cBhvr>
                                      <p:to>
                                        <p:strVal val="visible"/>
                                      </p:to>
                                    </p:set>
                                    <p:animEffect transition="in" filter="fade">
                                      <p:cBhvr>
                                        <p:cTn id="45" dur="500"/>
                                        <p:tgtEl>
                                          <p:spTgt spid="28"/>
                                        </p:tgtEl>
                                      </p:cBhvr>
                                    </p:animEffect>
                                  </p:childTnLst>
                                </p:cTn>
                              </p:par>
                              <p:par>
                                <p:cTn id="46" presetID="10" presetClass="entr" presetSubtype="0" fill="hold" grpId="0" nodeType="withEffect">
                                  <p:stCondLst>
                                    <p:cond delay="2100"/>
                                  </p:stCondLst>
                                  <p:childTnLst>
                                    <p:set>
                                      <p:cBhvr>
                                        <p:cTn id="47" dur="1" fill="hold">
                                          <p:stCondLst>
                                            <p:cond delay="0"/>
                                          </p:stCondLst>
                                        </p:cTn>
                                        <p:tgtEl>
                                          <p:spTgt spid="36"/>
                                        </p:tgtEl>
                                        <p:attrNameLst>
                                          <p:attrName>style.visibility</p:attrName>
                                        </p:attrNameLst>
                                      </p:cBhvr>
                                      <p:to>
                                        <p:strVal val="visible"/>
                                      </p:to>
                                    </p:set>
                                    <p:animEffect transition="in" filter="fade">
                                      <p:cBhvr>
                                        <p:cTn id="48" dur="500"/>
                                        <p:tgtEl>
                                          <p:spTgt spid="36"/>
                                        </p:tgtEl>
                                      </p:cBhvr>
                                    </p:animEffect>
                                  </p:childTnLst>
                                </p:cTn>
                              </p:par>
                              <p:par>
                                <p:cTn id="49" presetID="10" presetClass="entr" presetSubtype="0" fill="hold" grpId="0" nodeType="withEffect">
                                  <p:stCondLst>
                                    <p:cond delay="2200"/>
                                  </p:stCondLst>
                                  <p:childTnLst>
                                    <p:set>
                                      <p:cBhvr>
                                        <p:cTn id="50" dur="1" fill="hold">
                                          <p:stCondLst>
                                            <p:cond delay="0"/>
                                          </p:stCondLst>
                                        </p:cTn>
                                        <p:tgtEl>
                                          <p:spTgt spid="37"/>
                                        </p:tgtEl>
                                        <p:attrNameLst>
                                          <p:attrName>style.visibility</p:attrName>
                                        </p:attrNameLst>
                                      </p:cBhvr>
                                      <p:to>
                                        <p:strVal val="visible"/>
                                      </p:to>
                                    </p:set>
                                    <p:animEffect transition="in" filter="fade">
                                      <p:cBhvr>
                                        <p:cTn id="51" dur="500"/>
                                        <p:tgtEl>
                                          <p:spTgt spid="37"/>
                                        </p:tgtEl>
                                      </p:cBhvr>
                                    </p:animEffect>
                                  </p:childTnLst>
                                </p:cTn>
                              </p:par>
                              <p:par>
                                <p:cTn id="52" presetID="10" presetClass="entr" presetSubtype="0" fill="hold" grpId="0" nodeType="withEffect">
                                  <p:stCondLst>
                                    <p:cond delay="2300"/>
                                  </p:stCondLst>
                                  <p:childTnLst>
                                    <p:set>
                                      <p:cBhvr>
                                        <p:cTn id="53" dur="1" fill="hold">
                                          <p:stCondLst>
                                            <p:cond delay="0"/>
                                          </p:stCondLst>
                                        </p:cTn>
                                        <p:tgtEl>
                                          <p:spTgt spid="29"/>
                                        </p:tgtEl>
                                        <p:attrNameLst>
                                          <p:attrName>style.visibility</p:attrName>
                                        </p:attrNameLst>
                                      </p:cBhvr>
                                      <p:to>
                                        <p:strVal val="visible"/>
                                      </p:to>
                                    </p:set>
                                    <p:animEffect transition="in" filter="fade">
                                      <p:cBhvr>
                                        <p:cTn id="54" dur="500"/>
                                        <p:tgtEl>
                                          <p:spTgt spid="29"/>
                                        </p:tgtEl>
                                      </p:cBhvr>
                                    </p:animEffect>
                                  </p:childTnLst>
                                </p:cTn>
                              </p:par>
                              <p:par>
                                <p:cTn id="55" presetID="10" presetClass="entr" presetSubtype="0" fill="hold" grpId="0" nodeType="withEffect">
                                  <p:stCondLst>
                                    <p:cond delay="2400"/>
                                  </p:stCondLst>
                                  <p:childTnLst>
                                    <p:set>
                                      <p:cBhvr>
                                        <p:cTn id="56" dur="1" fill="hold">
                                          <p:stCondLst>
                                            <p:cond delay="0"/>
                                          </p:stCondLst>
                                        </p:cTn>
                                        <p:tgtEl>
                                          <p:spTgt spid="30"/>
                                        </p:tgtEl>
                                        <p:attrNameLst>
                                          <p:attrName>style.visibility</p:attrName>
                                        </p:attrNameLst>
                                      </p:cBhvr>
                                      <p:to>
                                        <p:strVal val="visible"/>
                                      </p:to>
                                    </p:set>
                                    <p:animEffect transition="in" filter="fade">
                                      <p:cBhvr>
                                        <p:cTn id="57" dur="500"/>
                                        <p:tgtEl>
                                          <p:spTgt spid="30"/>
                                        </p:tgtEl>
                                      </p:cBhvr>
                                    </p:animEffect>
                                  </p:childTnLst>
                                </p:cTn>
                              </p:par>
                              <p:par>
                                <p:cTn id="58" presetID="10" presetClass="entr" presetSubtype="0" fill="hold" grpId="0" nodeType="withEffect">
                                  <p:stCondLst>
                                    <p:cond delay="2500"/>
                                  </p:stCondLst>
                                  <p:childTnLst>
                                    <p:set>
                                      <p:cBhvr>
                                        <p:cTn id="59" dur="1" fill="hold">
                                          <p:stCondLst>
                                            <p:cond delay="0"/>
                                          </p:stCondLst>
                                        </p:cTn>
                                        <p:tgtEl>
                                          <p:spTgt spid="31"/>
                                        </p:tgtEl>
                                        <p:attrNameLst>
                                          <p:attrName>style.visibility</p:attrName>
                                        </p:attrNameLst>
                                      </p:cBhvr>
                                      <p:to>
                                        <p:strVal val="visible"/>
                                      </p:to>
                                    </p:set>
                                    <p:animEffect transition="in" filter="fade">
                                      <p:cBhvr>
                                        <p:cTn id="60" dur="500"/>
                                        <p:tgtEl>
                                          <p:spTgt spid="31"/>
                                        </p:tgtEl>
                                      </p:cBhvr>
                                    </p:animEffect>
                                  </p:childTnLst>
                                </p:cTn>
                              </p:par>
                              <p:par>
                                <p:cTn id="61" presetID="10" presetClass="entr" presetSubtype="0" fill="hold" grpId="0" nodeType="withEffect">
                                  <p:stCondLst>
                                    <p:cond delay="2600"/>
                                  </p:stCondLst>
                                  <p:childTnLst>
                                    <p:set>
                                      <p:cBhvr>
                                        <p:cTn id="62" dur="1" fill="hold">
                                          <p:stCondLst>
                                            <p:cond delay="0"/>
                                          </p:stCondLst>
                                        </p:cTn>
                                        <p:tgtEl>
                                          <p:spTgt spid="32"/>
                                        </p:tgtEl>
                                        <p:attrNameLst>
                                          <p:attrName>style.visibility</p:attrName>
                                        </p:attrNameLst>
                                      </p:cBhvr>
                                      <p:to>
                                        <p:strVal val="visible"/>
                                      </p:to>
                                    </p:set>
                                    <p:animEffect transition="in" filter="fade">
                                      <p:cBhvr>
                                        <p:cTn id="63"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64" repeatCount="indefinite" fill="hold" display="0">
                  <p:stCondLst>
                    <p:cond delay="indefinite"/>
                  </p:stCondLst>
                </p:cTn>
                <p:tgtEl>
                  <p:spTgt spid="4"/>
                </p:tgtEl>
              </p:cMediaNode>
            </p:video>
            <p:seq concurrent="1" nextAc="seek">
              <p:cTn id="65" restart="whenNotActive" fill="hold" evtFilter="cancelBubble" nodeType="interactiveSeq">
                <p:stCondLst>
                  <p:cond evt="onClick" delay="0">
                    <p:tgtEl>
                      <p:spTgt spid="4"/>
                    </p:tgtEl>
                  </p:cond>
                </p:stCondLst>
                <p:endSync evt="end" delay="0">
                  <p:rtn val="all"/>
                </p:endSync>
                <p:childTnLst>
                  <p:par>
                    <p:cTn id="66" fill="hold">
                      <p:stCondLst>
                        <p:cond delay="0"/>
                      </p:stCondLst>
                      <p:childTnLst>
                        <p:par>
                          <p:cTn id="67" fill="hold">
                            <p:stCondLst>
                              <p:cond delay="0"/>
                            </p:stCondLst>
                            <p:childTnLst>
                              <p:par>
                                <p:cTn id="68" presetID="2" presetClass="mediacall" presetSubtype="0" fill="hold" nodeType="clickEffect">
                                  <p:stCondLst>
                                    <p:cond delay="0"/>
                                  </p:stCondLst>
                                  <p:childTnLst>
                                    <p:cmd type="call" cmd="togglePause">
                                      <p:cBhvr>
                                        <p:cTn id="69" dur="1" fill="hold"/>
                                        <p:tgtEl>
                                          <p:spTgt spid="4"/>
                                        </p:tgtEl>
                                      </p:cBhvr>
                                    </p:cmd>
                                  </p:childTnLst>
                                </p:cTn>
                              </p:par>
                            </p:childTnLst>
                          </p:cTn>
                        </p:par>
                      </p:childTnLst>
                    </p:cTn>
                  </p:par>
                </p:childTnLst>
              </p:cTn>
              <p:nextCondLst>
                <p:cond evt="onClick" delay="0">
                  <p:tgtEl>
                    <p:spTgt spid="4"/>
                  </p:tgtEl>
                </p:cond>
              </p:nextCondLst>
            </p:seq>
          </p:childTnLst>
        </p:cTn>
      </p:par>
    </p:tnLst>
    <p:bldLst>
      <p:bldP spid="6" grpId="0" uiExpand="1" build="p" bldLvl="2"/>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5"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fik 5">
            <a:extLst>
              <a:ext uri="{FF2B5EF4-FFF2-40B4-BE49-F238E27FC236}">
                <a16:creationId xmlns:a16="http://schemas.microsoft.com/office/drawing/2014/main" id="{2E09CCD9-ED33-4A27-A0EC-2729B548E06D}"/>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6885"/>
          <a:stretch>
            <a:fillRect/>
          </a:stretch>
        </p:blipFill>
        <p:spPr>
          <a:xfrm>
            <a:off x="114300" y="1888837"/>
            <a:ext cx="9798604" cy="4509152"/>
          </a:xfrm>
          <a:prstGeom prst="rect">
            <a:avLst/>
          </a:prstGeom>
        </p:spPr>
      </p:pic>
      <p:sp>
        <p:nvSpPr>
          <p:cNvPr id="2" name="Pladsholder til tekst 1">
            <a:extLst>
              <a:ext uri="{FF2B5EF4-FFF2-40B4-BE49-F238E27FC236}">
                <a16:creationId xmlns:a16="http://schemas.microsoft.com/office/drawing/2014/main" id="{B3636627-9A23-4EC7-BD19-0AEBDFC36C9A}"/>
              </a:ext>
            </a:extLst>
          </p:cNvPr>
          <p:cNvSpPr>
            <a:spLocks noGrp="1"/>
          </p:cNvSpPr>
          <p:nvPr>
            <p:ph type="body" sz="quarter" idx="14"/>
          </p:nvPr>
        </p:nvSpPr>
        <p:spPr>
          <a:xfrm>
            <a:off x="414338" y="663211"/>
            <a:ext cx="9100052" cy="682989"/>
          </a:xfrm>
        </p:spPr>
        <p:txBody>
          <a:bodyPr/>
          <a:lstStyle/>
          <a:p>
            <a:r>
              <a:rPr lang="en-GB" sz="3000"/>
              <a:t>Denmark has significant global impact</a:t>
            </a:r>
            <a:endParaRPr lang="da-DK" sz="3000"/>
          </a:p>
        </p:txBody>
      </p:sp>
      <p:grpSp>
        <p:nvGrpSpPr>
          <p:cNvPr id="12" name="Group 11">
            <a:extLst>
              <a:ext uri="{FF2B5EF4-FFF2-40B4-BE49-F238E27FC236}">
                <a16:creationId xmlns:a16="http://schemas.microsoft.com/office/drawing/2014/main" id="{EA28DC83-1690-1B4A-A679-5783F9A1501D}"/>
              </a:ext>
            </a:extLst>
          </p:cNvPr>
          <p:cNvGrpSpPr/>
          <p:nvPr/>
        </p:nvGrpSpPr>
        <p:grpSpPr>
          <a:xfrm>
            <a:off x="5048516" y="3041556"/>
            <a:ext cx="2853681" cy="2615690"/>
            <a:chOff x="5048516" y="3041556"/>
            <a:chExt cx="2853681" cy="2615690"/>
          </a:xfrm>
        </p:grpSpPr>
        <p:pic>
          <p:nvPicPr>
            <p:cNvPr id="25" name="Grafik 24" descr="Markør med massiv udfyldning">
              <a:extLst>
                <a:ext uri="{FF2B5EF4-FFF2-40B4-BE49-F238E27FC236}">
                  <a16:creationId xmlns:a16="http://schemas.microsoft.com/office/drawing/2014/main" id="{0AA8838C-C153-4501-9631-A2D5E27420E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08344" y="4088709"/>
              <a:ext cx="457200" cy="457200"/>
            </a:xfrm>
            <a:prstGeom prst="rect">
              <a:avLst/>
            </a:prstGeom>
          </p:spPr>
        </p:pic>
        <p:pic>
          <p:nvPicPr>
            <p:cNvPr id="26" name="Grafik 25" descr="Markør med massiv udfyldning">
              <a:extLst>
                <a:ext uri="{FF2B5EF4-FFF2-40B4-BE49-F238E27FC236}">
                  <a16:creationId xmlns:a16="http://schemas.microsoft.com/office/drawing/2014/main" id="{331D8A00-E5E0-40BB-88F0-C90EF9697EE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44997" y="4228850"/>
              <a:ext cx="457200" cy="457200"/>
            </a:xfrm>
            <a:prstGeom prst="rect">
              <a:avLst/>
            </a:prstGeom>
          </p:spPr>
        </p:pic>
        <p:pic>
          <p:nvPicPr>
            <p:cNvPr id="27" name="Grafik 26" descr="Markør med massiv udfyldning">
              <a:extLst>
                <a:ext uri="{FF2B5EF4-FFF2-40B4-BE49-F238E27FC236}">
                  <a16:creationId xmlns:a16="http://schemas.microsoft.com/office/drawing/2014/main" id="{CF619949-1B7B-4B6D-840E-2DC5A32BA0D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233713" y="3041556"/>
              <a:ext cx="457200" cy="457200"/>
            </a:xfrm>
            <a:prstGeom prst="rect">
              <a:avLst/>
            </a:prstGeom>
          </p:spPr>
        </p:pic>
        <p:pic>
          <p:nvPicPr>
            <p:cNvPr id="28" name="Grafik 27" descr="Markør med massiv udfyldning">
              <a:extLst>
                <a:ext uri="{FF2B5EF4-FFF2-40B4-BE49-F238E27FC236}">
                  <a16:creationId xmlns:a16="http://schemas.microsoft.com/office/drawing/2014/main" id="{3BAFC35E-35D2-49DF-9CE5-4F237D338C8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048516" y="5200046"/>
              <a:ext cx="457200" cy="457200"/>
            </a:xfrm>
            <a:prstGeom prst="rect">
              <a:avLst/>
            </a:prstGeom>
          </p:spPr>
        </p:pic>
        <p:pic>
          <p:nvPicPr>
            <p:cNvPr id="29" name="Grafik 28" descr="Markør med massiv udfyldning">
              <a:extLst>
                <a:ext uri="{FF2B5EF4-FFF2-40B4-BE49-F238E27FC236}">
                  <a16:creationId xmlns:a16="http://schemas.microsoft.com/office/drawing/2014/main" id="{707BBECD-A546-4791-9BF3-232F0D41387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12232" y="3686213"/>
              <a:ext cx="457200" cy="457200"/>
            </a:xfrm>
            <a:prstGeom prst="rect">
              <a:avLst/>
            </a:prstGeom>
          </p:spPr>
        </p:pic>
      </p:grpSp>
      <p:grpSp>
        <p:nvGrpSpPr>
          <p:cNvPr id="10" name="Group 9">
            <a:extLst>
              <a:ext uri="{FF2B5EF4-FFF2-40B4-BE49-F238E27FC236}">
                <a16:creationId xmlns:a16="http://schemas.microsoft.com/office/drawing/2014/main" id="{59189B15-142D-4043-8715-FD1CFDA7964E}"/>
              </a:ext>
            </a:extLst>
          </p:cNvPr>
          <p:cNvGrpSpPr/>
          <p:nvPr/>
        </p:nvGrpSpPr>
        <p:grpSpPr>
          <a:xfrm>
            <a:off x="1397914" y="2399528"/>
            <a:ext cx="7299102" cy="3298219"/>
            <a:chOff x="1397515" y="2401306"/>
            <a:chExt cx="7299102" cy="3298219"/>
          </a:xfrm>
        </p:grpSpPr>
        <p:pic>
          <p:nvPicPr>
            <p:cNvPr id="17" name="Grafik 16" descr="Markør med massiv udfyldning">
              <a:extLst>
                <a:ext uri="{FF2B5EF4-FFF2-40B4-BE49-F238E27FC236}">
                  <a16:creationId xmlns:a16="http://schemas.microsoft.com/office/drawing/2014/main" id="{D1EFE7A5-07E6-4575-9C78-012E78B7677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380819" y="3056183"/>
              <a:ext cx="457200" cy="457200"/>
            </a:xfrm>
            <a:prstGeom prst="rect">
              <a:avLst/>
            </a:prstGeom>
          </p:spPr>
        </p:pic>
        <p:pic>
          <p:nvPicPr>
            <p:cNvPr id="18" name="Grafik 17" descr="Markør med massiv udfyldning">
              <a:extLst>
                <a:ext uri="{FF2B5EF4-FFF2-40B4-BE49-F238E27FC236}">
                  <a16:creationId xmlns:a16="http://schemas.microsoft.com/office/drawing/2014/main" id="{BC175439-B0D8-4CE2-962E-892A5B335FC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211090" y="3295425"/>
              <a:ext cx="457200" cy="457200"/>
            </a:xfrm>
            <a:prstGeom prst="rect">
              <a:avLst/>
            </a:prstGeom>
          </p:spPr>
        </p:pic>
        <p:pic>
          <p:nvPicPr>
            <p:cNvPr id="19" name="Grafik 18" descr="Markør med massiv udfyldning">
              <a:extLst>
                <a:ext uri="{FF2B5EF4-FFF2-40B4-BE49-F238E27FC236}">
                  <a16:creationId xmlns:a16="http://schemas.microsoft.com/office/drawing/2014/main" id="{EB33369D-4120-43AA-9A69-4AB984E9370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38800" y="3914813"/>
              <a:ext cx="457200" cy="457200"/>
            </a:xfrm>
            <a:prstGeom prst="rect">
              <a:avLst/>
            </a:prstGeom>
          </p:spPr>
        </p:pic>
        <p:pic>
          <p:nvPicPr>
            <p:cNvPr id="20" name="Grafik 19" descr="Markør med massiv udfyldning">
              <a:extLst>
                <a:ext uri="{FF2B5EF4-FFF2-40B4-BE49-F238E27FC236}">
                  <a16:creationId xmlns:a16="http://schemas.microsoft.com/office/drawing/2014/main" id="{84208838-7C62-481D-A5D4-5F8F508563A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485123" y="2603937"/>
              <a:ext cx="457200" cy="457200"/>
            </a:xfrm>
            <a:prstGeom prst="rect">
              <a:avLst/>
            </a:prstGeom>
          </p:spPr>
        </p:pic>
        <p:pic>
          <p:nvPicPr>
            <p:cNvPr id="21" name="Grafik 20" descr="Markør med massiv udfyldning">
              <a:extLst>
                <a:ext uri="{FF2B5EF4-FFF2-40B4-BE49-F238E27FC236}">
                  <a16:creationId xmlns:a16="http://schemas.microsoft.com/office/drawing/2014/main" id="{082AB005-35B0-4253-B3BF-F6B8DA6CC93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615315" y="2443694"/>
              <a:ext cx="457200" cy="457200"/>
            </a:xfrm>
            <a:prstGeom prst="rect">
              <a:avLst/>
            </a:prstGeom>
          </p:spPr>
        </p:pic>
        <p:pic>
          <p:nvPicPr>
            <p:cNvPr id="22" name="Grafik 21" descr="Markør med massiv udfyldning">
              <a:extLst>
                <a:ext uri="{FF2B5EF4-FFF2-40B4-BE49-F238E27FC236}">
                  <a16:creationId xmlns:a16="http://schemas.microsoft.com/office/drawing/2014/main" id="{84514871-31BC-46BC-894E-96FF72FAF5C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562455" y="3457613"/>
              <a:ext cx="457200" cy="457200"/>
            </a:xfrm>
            <a:prstGeom prst="rect">
              <a:avLst/>
            </a:prstGeom>
          </p:spPr>
        </p:pic>
        <p:pic>
          <p:nvPicPr>
            <p:cNvPr id="23" name="Grafik 22" descr="Markør med massiv udfyldning">
              <a:extLst>
                <a:ext uri="{FF2B5EF4-FFF2-40B4-BE49-F238E27FC236}">
                  <a16:creationId xmlns:a16="http://schemas.microsoft.com/office/drawing/2014/main" id="{3D94CCD1-8C7B-43A0-8F04-2425201E0EF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383328" y="4183645"/>
              <a:ext cx="457200" cy="457200"/>
            </a:xfrm>
            <a:prstGeom prst="rect">
              <a:avLst/>
            </a:prstGeom>
          </p:spPr>
        </p:pic>
        <p:pic>
          <p:nvPicPr>
            <p:cNvPr id="24" name="Grafik 23" descr="Markør med massiv udfyldning">
              <a:extLst>
                <a:ext uri="{FF2B5EF4-FFF2-40B4-BE49-F238E27FC236}">
                  <a16:creationId xmlns:a16="http://schemas.microsoft.com/office/drawing/2014/main" id="{3B24D255-6BEC-4CF0-A1DA-18CE0A4AF98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397515" y="3471831"/>
              <a:ext cx="457200" cy="457200"/>
            </a:xfrm>
            <a:prstGeom prst="rect">
              <a:avLst/>
            </a:prstGeom>
          </p:spPr>
        </p:pic>
        <p:pic>
          <p:nvPicPr>
            <p:cNvPr id="32" name="Grafik 31" descr="Markør med massiv udfyldning">
              <a:extLst>
                <a:ext uri="{FF2B5EF4-FFF2-40B4-BE49-F238E27FC236}">
                  <a16:creationId xmlns:a16="http://schemas.microsoft.com/office/drawing/2014/main" id="{1531925B-5DC1-4AB5-A0A6-C67497D5466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239417" y="2938456"/>
              <a:ext cx="457200" cy="457200"/>
            </a:xfrm>
            <a:prstGeom prst="rect">
              <a:avLst/>
            </a:prstGeom>
          </p:spPr>
        </p:pic>
        <p:pic>
          <p:nvPicPr>
            <p:cNvPr id="33" name="Grafik 32" descr="Markør med massiv udfyldning">
              <a:extLst>
                <a:ext uri="{FF2B5EF4-FFF2-40B4-BE49-F238E27FC236}">
                  <a16:creationId xmlns:a16="http://schemas.microsoft.com/office/drawing/2014/main" id="{91A42D4B-E189-4EF2-BE9C-7BCD5E00E50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433053" y="4090757"/>
              <a:ext cx="457200" cy="457200"/>
            </a:xfrm>
            <a:prstGeom prst="rect">
              <a:avLst/>
            </a:prstGeom>
          </p:spPr>
        </p:pic>
        <p:pic>
          <p:nvPicPr>
            <p:cNvPr id="34" name="Grafik 33" descr="Markør med massiv udfyldning">
              <a:extLst>
                <a:ext uri="{FF2B5EF4-FFF2-40B4-BE49-F238E27FC236}">
                  <a16:creationId xmlns:a16="http://schemas.microsoft.com/office/drawing/2014/main" id="{91572730-CCD1-4C3D-BCEA-AF3B0866288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833159" y="2417155"/>
              <a:ext cx="457200" cy="457200"/>
            </a:xfrm>
            <a:prstGeom prst="rect">
              <a:avLst/>
            </a:prstGeom>
          </p:spPr>
        </p:pic>
        <p:pic>
          <p:nvPicPr>
            <p:cNvPr id="35" name="Grafik 34" descr="Markør med massiv udfyldning">
              <a:extLst>
                <a:ext uri="{FF2B5EF4-FFF2-40B4-BE49-F238E27FC236}">
                  <a16:creationId xmlns:a16="http://schemas.microsoft.com/office/drawing/2014/main" id="{8080A6DB-426D-4F3E-9234-1F42ED9EB0D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174029" y="5242325"/>
              <a:ext cx="457200" cy="457200"/>
            </a:xfrm>
            <a:prstGeom prst="rect">
              <a:avLst/>
            </a:prstGeom>
          </p:spPr>
        </p:pic>
        <p:pic>
          <p:nvPicPr>
            <p:cNvPr id="36" name="Grafik 35" descr="Markør med massiv udfyldning">
              <a:extLst>
                <a:ext uri="{FF2B5EF4-FFF2-40B4-BE49-F238E27FC236}">
                  <a16:creationId xmlns:a16="http://schemas.microsoft.com/office/drawing/2014/main" id="{C942173D-0B42-4252-904A-70F9115584D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944408" y="2987110"/>
              <a:ext cx="457200" cy="457200"/>
            </a:xfrm>
            <a:prstGeom prst="rect">
              <a:avLst/>
            </a:prstGeom>
          </p:spPr>
        </p:pic>
        <p:pic>
          <p:nvPicPr>
            <p:cNvPr id="38" name="Grafik 37" descr="Markør med massiv udfyldning">
              <a:extLst>
                <a:ext uri="{FF2B5EF4-FFF2-40B4-BE49-F238E27FC236}">
                  <a16:creationId xmlns:a16="http://schemas.microsoft.com/office/drawing/2014/main" id="{BEB9D733-2A17-4820-9858-2E8C47D4C14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635689" y="2928970"/>
              <a:ext cx="457200" cy="457200"/>
            </a:xfrm>
            <a:prstGeom prst="rect">
              <a:avLst/>
            </a:prstGeom>
          </p:spPr>
        </p:pic>
        <p:pic>
          <p:nvPicPr>
            <p:cNvPr id="39" name="Grafik 38" descr="Markør med massiv udfyldning">
              <a:extLst>
                <a:ext uri="{FF2B5EF4-FFF2-40B4-BE49-F238E27FC236}">
                  <a16:creationId xmlns:a16="http://schemas.microsoft.com/office/drawing/2014/main" id="{98475AA3-5466-42C4-8BE8-E8D8D8AF903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62001" y="2832537"/>
              <a:ext cx="457200" cy="457200"/>
            </a:xfrm>
            <a:prstGeom prst="rect">
              <a:avLst/>
            </a:prstGeom>
          </p:spPr>
        </p:pic>
        <p:pic>
          <p:nvPicPr>
            <p:cNvPr id="40" name="Grafik 39" descr="Markør med massiv udfyldning">
              <a:extLst>
                <a:ext uri="{FF2B5EF4-FFF2-40B4-BE49-F238E27FC236}">
                  <a16:creationId xmlns:a16="http://schemas.microsoft.com/office/drawing/2014/main" id="{49EE0905-A832-43ED-9884-295E039CAF6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072515" y="2500802"/>
              <a:ext cx="457200" cy="457200"/>
            </a:xfrm>
            <a:prstGeom prst="rect">
              <a:avLst/>
            </a:prstGeom>
          </p:spPr>
        </p:pic>
        <p:pic>
          <p:nvPicPr>
            <p:cNvPr id="41" name="Grafik 40" descr="Markør med massiv udfyldning">
              <a:extLst>
                <a:ext uri="{FF2B5EF4-FFF2-40B4-BE49-F238E27FC236}">
                  <a16:creationId xmlns:a16="http://schemas.microsoft.com/office/drawing/2014/main" id="{6DC5BFA9-A754-422F-99AF-6698486BBE2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318895" y="2401306"/>
              <a:ext cx="457200" cy="457200"/>
            </a:xfrm>
            <a:prstGeom prst="rect">
              <a:avLst/>
            </a:prstGeom>
          </p:spPr>
        </p:pic>
        <p:pic>
          <p:nvPicPr>
            <p:cNvPr id="42" name="Grafik 41" descr="Markør med massiv udfyldning">
              <a:extLst>
                <a:ext uri="{FF2B5EF4-FFF2-40B4-BE49-F238E27FC236}">
                  <a16:creationId xmlns:a16="http://schemas.microsoft.com/office/drawing/2014/main" id="{4D72288C-392E-4B52-8DF6-555E04C726C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57064" y="3752625"/>
              <a:ext cx="457200" cy="457200"/>
            </a:xfrm>
            <a:prstGeom prst="rect">
              <a:avLst/>
            </a:prstGeom>
          </p:spPr>
        </p:pic>
      </p:grpSp>
      <p:grpSp>
        <p:nvGrpSpPr>
          <p:cNvPr id="13" name="Group 12">
            <a:extLst>
              <a:ext uri="{FF2B5EF4-FFF2-40B4-BE49-F238E27FC236}">
                <a16:creationId xmlns:a16="http://schemas.microsoft.com/office/drawing/2014/main" id="{D57FEF40-81B3-2046-A236-96B71934AC8F}"/>
              </a:ext>
            </a:extLst>
          </p:cNvPr>
          <p:cNvGrpSpPr/>
          <p:nvPr/>
        </p:nvGrpSpPr>
        <p:grpSpPr>
          <a:xfrm>
            <a:off x="8592133" y="1191615"/>
            <a:ext cx="4276432" cy="2355148"/>
            <a:chOff x="8592133" y="1191615"/>
            <a:chExt cx="4276432" cy="2355148"/>
          </a:xfrm>
        </p:grpSpPr>
        <p:graphicFrame>
          <p:nvGraphicFramePr>
            <p:cNvPr id="5" name="Diagram 4">
              <a:extLst>
                <a:ext uri="{FF2B5EF4-FFF2-40B4-BE49-F238E27FC236}">
                  <a16:creationId xmlns:a16="http://schemas.microsoft.com/office/drawing/2014/main" id="{8FE4ECF0-A7F8-40F8-A547-8E6623979D5D}"/>
                </a:ext>
              </a:extLst>
            </p:cNvPr>
            <p:cNvGraphicFramePr/>
            <p:nvPr>
              <p:extLst>
                <p:ext uri="{D42A27DB-BD31-4B8C-83A1-F6EECF244321}">
                  <p14:modId xmlns:p14="http://schemas.microsoft.com/office/powerpoint/2010/main" val="1845230052"/>
                </p:ext>
              </p:extLst>
            </p:nvPr>
          </p:nvGraphicFramePr>
          <p:xfrm>
            <a:off x="9344895" y="1348509"/>
            <a:ext cx="3523670" cy="2198254"/>
          </p:xfrm>
          <a:graphic>
            <a:graphicData uri="http://schemas.openxmlformats.org/drawingml/2006/chart">
              <c:chart xmlns:c="http://schemas.openxmlformats.org/drawingml/2006/chart" xmlns:r="http://schemas.openxmlformats.org/officeDocument/2006/relationships" r:id="rId6"/>
            </a:graphicData>
          </a:graphic>
        </p:graphicFrame>
        <p:sp>
          <p:nvSpPr>
            <p:cNvPr id="7" name="Tekstfelt 6">
              <a:extLst>
                <a:ext uri="{FF2B5EF4-FFF2-40B4-BE49-F238E27FC236}">
                  <a16:creationId xmlns:a16="http://schemas.microsoft.com/office/drawing/2014/main" id="{11B7614D-50B5-4CA2-92F7-BF189C8EDD29}"/>
                </a:ext>
              </a:extLst>
            </p:cNvPr>
            <p:cNvSpPr txBox="1"/>
            <p:nvPr/>
          </p:nvSpPr>
          <p:spPr>
            <a:xfrm>
              <a:off x="9698186" y="1856511"/>
              <a:ext cx="1985819"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a-DK" sz="3600">
                  <a:solidFill>
                    <a:srgbClr val="00A77E"/>
                  </a:solidFill>
                  <a:latin typeface="Halvar Eng Md" panose="00000606000000000000" pitchFamily="2" charset="0"/>
                </a:rPr>
                <a:t>24</a:t>
              </a:r>
              <a:r>
                <a:rPr kumimoji="0" lang="da-DK" sz="3600" b="0" i="0" u="none" strike="noStrike" kern="1200" cap="none" spc="0" normalizeH="0" baseline="0" noProof="0">
                  <a:ln>
                    <a:noFill/>
                  </a:ln>
                  <a:solidFill>
                    <a:srgbClr val="00A77E"/>
                  </a:solidFill>
                  <a:effectLst/>
                  <a:uLnTx/>
                  <a:uFillTx/>
                  <a:latin typeface="Halvar Eng Md" panose="00000606000000000000" pitchFamily="2" charset="0"/>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da-DK" sz="1400" b="1">
                  <a:solidFill>
                    <a:srgbClr val="00A77E"/>
                  </a:solidFill>
                  <a:latin typeface="Unica 77 LL" panose="020B0504010101010104" pitchFamily="34" charset="77"/>
                  <a:cs typeface="Unica 77 LL" panose="020B0504010101010104" pitchFamily="34" charset="77"/>
                </a:rPr>
                <a:t>E</a:t>
              </a:r>
              <a:r>
                <a:rPr kumimoji="0" lang="da-DK" sz="1400" b="1" u="none" strike="noStrike" kern="1200" cap="none" spc="0" normalizeH="0" baseline="0" noProof="0">
                  <a:ln>
                    <a:noFill/>
                  </a:ln>
                  <a:solidFill>
                    <a:srgbClr val="00A77E"/>
                  </a:solidFill>
                  <a:effectLst/>
                  <a:uLnTx/>
                  <a:uFillTx/>
                  <a:latin typeface="Unica 77 LL" panose="020B0504010101010104" pitchFamily="34" charset="77"/>
                  <a:cs typeface="Unica 77 LL" panose="020B0504010101010104" pitchFamily="34" charset="77"/>
                </a:rPr>
                <a:t>nergy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1400" b="1" u="none" strike="noStrike" kern="1200" cap="none" spc="0" normalizeH="0" baseline="0" noProof="0">
                  <a:ln>
                    <a:noFill/>
                  </a:ln>
                  <a:solidFill>
                    <a:srgbClr val="00A77E"/>
                  </a:solidFill>
                  <a:effectLst/>
                  <a:uLnTx/>
                  <a:uFillTx/>
                  <a:latin typeface="Unica 77 LL" panose="020B0504010101010104" pitchFamily="34" charset="77"/>
                  <a:cs typeface="Unica 77 LL" panose="020B0504010101010104" pitchFamily="34" charset="77"/>
                </a:rPr>
                <a:t>partnerships</a:t>
              </a:r>
            </a:p>
          </p:txBody>
        </p:sp>
        <p:sp>
          <p:nvSpPr>
            <p:cNvPr id="15" name="Tekstfelt 14">
              <a:extLst>
                <a:ext uri="{FF2B5EF4-FFF2-40B4-BE49-F238E27FC236}">
                  <a16:creationId xmlns:a16="http://schemas.microsoft.com/office/drawing/2014/main" id="{31250FD8-E0CB-4E85-ACDC-E3F31D2E4BA1}"/>
                </a:ext>
              </a:extLst>
            </p:cNvPr>
            <p:cNvSpPr txBox="1"/>
            <p:nvPr/>
          </p:nvSpPr>
          <p:spPr>
            <a:xfrm>
              <a:off x="8592133" y="1191615"/>
              <a:ext cx="150552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a-DK" sz="1200" b="1">
                  <a:solidFill>
                    <a:srgbClr val="00A77E"/>
                  </a:solidFill>
                  <a:latin typeface="Unica 77 LL" panose="020B0504010101010104" pitchFamily="34" charset="77"/>
                  <a:cs typeface="Unica 77 LL" panose="020B0504010101010104" pitchFamily="34" charset="77"/>
                </a:rPr>
                <a:t>7</a:t>
              </a:r>
              <a:r>
                <a:rPr kumimoji="0" lang="da-DK" sz="1200" b="1" u="none" strike="noStrike" kern="1200" cap="none" spc="0" normalizeH="0" baseline="0" noProof="0">
                  <a:ln>
                    <a:noFill/>
                  </a:ln>
                  <a:solidFill>
                    <a:srgbClr val="00A77E"/>
                  </a:solidFill>
                  <a:effectLst/>
                  <a:uLnTx/>
                  <a:uFillTx/>
                  <a:latin typeface="Unica 77 LL" panose="020B0504010101010104" pitchFamily="34" charset="77"/>
                  <a:cs typeface="Unica 77 LL" panose="020B0504010101010104" pitchFamily="34" charset="77"/>
                </a:rPr>
                <a:t>0% of global </a:t>
              </a:r>
              <a:br>
                <a:rPr kumimoji="0" lang="da-DK" sz="1200" b="1" u="none" strike="noStrike" kern="1200" cap="none" spc="0" normalizeH="0" baseline="0" noProof="0">
                  <a:ln>
                    <a:noFill/>
                  </a:ln>
                  <a:solidFill>
                    <a:srgbClr val="00A77E"/>
                  </a:solidFill>
                  <a:effectLst/>
                  <a:uLnTx/>
                  <a:uFillTx/>
                  <a:latin typeface="Unica 77 LL" panose="020B0504010101010104" pitchFamily="34" charset="77"/>
                  <a:cs typeface="Unica 77 LL" panose="020B0504010101010104" pitchFamily="34" charset="77"/>
                </a:rPr>
              </a:br>
              <a:r>
                <a:rPr lang="da-DK" sz="1200" b="1">
                  <a:solidFill>
                    <a:srgbClr val="00A77E"/>
                  </a:solidFill>
                  <a:latin typeface="Unica 77 LL" panose="020B0504010101010104" pitchFamily="34" charset="77"/>
                  <a:cs typeface="Unica 77 LL" panose="020B0504010101010104" pitchFamily="34" charset="77"/>
                </a:rPr>
                <a:t>GHG</a:t>
              </a:r>
              <a:r>
                <a:rPr kumimoji="0" lang="da-DK" sz="1200" b="1" u="none" strike="noStrike" kern="1200" cap="none" spc="0" normalizeH="0" baseline="0" noProof="0">
                  <a:ln>
                    <a:noFill/>
                  </a:ln>
                  <a:solidFill>
                    <a:srgbClr val="00A77E"/>
                  </a:solidFill>
                  <a:effectLst/>
                  <a:uLnTx/>
                  <a:uFillTx/>
                  <a:latin typeface="Unica 77 LL" panose="020B0504010101010104" pitchFamily="34" charset="77"/>
                  <a:cs typeface="Unica 77 LL" panose="020B0504010101010104" pitchFamily="34" charset="77"/>
                </a:rPr>
                <a:t> emissions</a:t>
              </a:r>
            </a:p>
          </p:txBody>
        </p:sp>
        <p:cxnSp>
          <p:nvCxnSpPr>
            <p:cNvPr id="44" name="Lige forbindelse 43">
              <a:extLst>
                <a:ext uri="{FF2B5EF4-FFF2-40B4-BE49-F238E27FC236}">
                  <a16:creationId xmlns:a16="http://schemas.microsoft.com/office/drawing/2014/main" id="{FA4374BD-93DB-4CA8-A700-969D512248E8}"/>
                </a:ext>
              </a:extLst>
            </p:cNvPr>
            <p:cNvCxnSpPr>
              <a:cxnSpLocks/>
            </p:cNvCxnSpPr>
            <p:nvPr/>
          </p:nvCxnSpPr>
          <p:spPr>
            <a:xfrm flipH="1" flipV="1">
              <a:off x="9939449" y="1505425"/>
              <a:ext cx="159325" cy="212903"/>
            </a:xfrm>
            <a:prstGeom prst="line">
              <a:avLst/>
            </a:prstGeom>
            <a:ln w="19050">
              <a:solidFill>
                <a:srgbClr val="00A77E"/>
              </a:solidFill>
            </a:ln>
          </p:spPr>
          <p:style>
            <a:lnRef idx="1">
              <a:schemeClr val="accent5"/>
            </a:lnRef>
            <a:fillRef idx="0">
              <a:schemeClr val="accent5"/>
            </a:fillRef>
            <a:effectRef idx="0">
              <a:schemeClr val="accent5"/>
            </a:effectRef>
            <a:fontRef idx="minor">
              <a:schemeClr val="tx1"/>
            </a:fontRef>
          </p:style>
        </p:cxnSp>
      </p:grpSp>
      <p:grpSp>
        <p:nvGrpSpPr>
          <p:cNvPr id="31" name="Group 30">
            <a:extLst>
              <a:ext uri="{FF2B5EF4-FFF2-40B4-BE49-F238E27FC236}">
                <a16:creationId xmlns:a16="http://schemas.microsoft.com/office/drawing/2014/main" id="{6B6B8006-BCCD-F247-B7E1-E030DCA44756}"/>
              </a:ext>
            </a:extLst>
          </p:cNvPr>
          <p:cNvGrpSpPr/>
          <p:nvPr/>
        </p:nvGrpSpPr>
        <p:grpSpPr>
          <a:xfrm>
            <a:off x="9055259" y="3789165"/>
            <a:ext cx="3839865" cy="2814109"/>
            <a:chOff x="9055259" y="3789165"/>
            <a:chExt cx="3839865" cy="2814109"/>
          </a:xfrm>
        </p:grpSpPr>
        <p:graphicFrame>
          <p:nvGraphicFramePr>
            <p:cNvPr id="16" name="Diagram 15">
              <a:extLst>
                <a:ext uri="{FF2B5EF4-FFF2-40B4-BE49-F238E27FC236}">
                  <a16:creationId xmlns:a16="http://schemas.microsoft.com/office/drawing/2014/main" id="{2A00F727-817C-4841-9543-58BA4B4A60C9}"/>
                </a:ext>
              </a:extLst>
            </p:cNvPr>
            <p:cNvGraphicFramePr/>
            <p:nvPr>
              <p:extLst>
                <p:ext uri="{D42A27DB-BD31-4B8C-83A1-F6EECF244321}">
                  <p14:modId xmlns:p14="http://schemas.microsoft.com/office/powerpoint/2010/main" val="1716377088"/>
                </p:ext>
              </p:extLst>
            </p:nvPr>
          </p:nvGraphicFramePr>
          <p:xfrm>
            <a:off x="9371454" y="3789165"/>
            <a:ext cx="3523670" cy="2198254"/>
          </p:xfrm>
          <a:graphic>
            <a:graphicData uri="http://schemas.openxmlformats.org/drawingml/2006/chart">
              <c:chart xmlns:c="http://schemas.openxmlformats.org/drawingml/2006/chart" xmlns:r="http://schemas.openxmlformats.org/officeDocument/2006/relationships" r:id="rId7"/>
            </a:graphicData>
          </a:graphic>
        </p:graphicFrame>
        <p:grpSp>
          <p:nvGrpSpPr>
            <p:cNvPr id="14" name="Group 13">
              <a:extLst>
                <a:ext uri="{FF2B5EF4-FFF2-40B4-BE49-F238E27FC236}">
                  <a16:creationId xmlns:a16="http://schemas.microsoft.com/office/drawing/2014/main" id="{BE735CD8-F0CC-9847-870B-F310C7BAB5E9}"/>
                </a:ext>
              </a:extLst>
            </p:cNvPr>
            <p:cNvGrpSpPr/>
            <p:nvPr/>
          </p:nvGrpSpPr>
          <p:grpSpPr>
            <a:xfrm>
              <a:off x="9055259" y="4380461"/>
              <a:ext cx="2388598" cy="2222813"/>
              <a:chOff x="9055259" y="4380461"/>
              <a:chExt cx="2388598" cy="2222813"/>
            </a:xfrm>
          </p:grpSpPr>
          <p:sp>
            <p:nvSpPr>
              <p:cNvPr id="8" name="Tekstfelt 7">
                <a:extLst>
                  <a:ext uri="{FF2B5EF4-FFF2-40B4-BE49-F238E27FC236}">
                    <a16:creationId xmlns:a16="http://schemas.microsoft.com/office/drawing/2014/main" id="{372E6775-0FAE-4CC6-9643-743FCCCF47F7}"/>
                  </a:ext>
                </a:extLst>
              </p:cNvPr>
              <p:cNvSpPr txBox="1"/>
              <p:nvPr/>
            </p:nvSpPr>
            <p:spPr>
              <a:xfrm>
                <a:off x="9938333" y="4380461"/>
                <a:ext cx="1505524"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a-DK" sz="3200">
                    <a:solidFill>
                      <a:srgbClr val="004BC8"/>
                    </a:solidFill>
                    <a:latin typeface="Halvar Eng Md" panose="00000606000000000000" pitchFamily="2" charset="0"/>
                  </a:rPr>
                  <a:t>8</a:t>
                </a:r>
                <a:endParaRPr kumimoji="0" lang="da-DK" sz="2000" b="0" i="0" u="none" strike="noStrike" kern="1200" cap="none" spc="0" normalizeH="0" baseline="0" noProof="0">
                  <a:ln>
                    <a:noFill/>
                  </a:ln>
                  <a:solidFill>
                    <a:srgbClr val="004BC8"/>
                  </a:solidFill>
                  <a:effectLst/>
                  <a:uLnTx/>
                  <a:uFillTx/>
                  <a:latin typeface="Halvar Eng Md" panose="00000606000000000000" pitchFamily="2"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da-DK" sz="1400" b="1">
                    <a:solidFill>
                      <a:srgbClr val="004BC8"/>
                    </a:solidFill>
                    <a:latin typeface="Unica 77 LL" panose="020B0504010101010104" pitchFamily="34" charset="77"/>
                    <a:cs typeface="Unica 77 LL" panose="020B0504010101010104" pitchFamily="34" charset="77"/>
                  </a:rPr>
                  <a:t>E</a:t>
                </a:r>
                <a:r>
                  <a:rPr kumimoji="0" lang="da-DK" sz="1400" b="1" u="none" strike="noStrike" kern="1200" cap="none" spc="0" normalizeH="0" baseline="0" noProof="0">
                    <a:ln>
                      <a:noFill/>
                    </a:ln>
                    <a:solidFill>
                      <a:srgbClr val="004BC8"/>
                    </a:solidFill>
                    <a:effectLst/>
                    <a:uLnTx/>
                    <a:uFillTx/>
                    <a:latin typeface="Unica 77 LL" panose="020B0504010101010104" pitchFamily="34" charset="77"/>
                    <a:cs typeface="Unica 77 LL" panose="020B0504010101010104" pitchFamily="34" charset="77"/>
                  </a:rPr>
                  <a:t>nvironmental partnerships</a:t>
                </a:r>
              </a:p>
            </p:txBody>
          </p:sp>
          <p:sp>
            <p:nvSpPr>
              <p:cNvPr id="45" name="Tekstfelt 44">
                <a:extLst>
                  <a:ext uri="{FF2B5EF4-FFF2-40B4-BE49-F238E27FC236}">
                    <a16:creationId xmlns:a16="http://schemas.microsoft.com/office/drawing/2014/main" id="{917A81E8-7311-4EEA-89AE-4D27BDB2396B}"/>
                  </a:ext>
                </a:extLst>
              </p:cNvPr>
              <p:cNvSpPr txBox="1"/>
              <p:nvPr/>
            </p:nvSpPr>
            <p:spPr>
              <a:xfrm>
                <a:off x="9055259" y="6141609"/>
                <a:ext cx="150552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1200" b="1" u="none" strike="noStrike" kern="1200" cap="none" spc="0" normalizeH="0" baseline="0" noProof="0">
                    <a:ln>
                      <a:noFill/>
                    </a:ln>
                    <a:solidFill>
                      <a:srgbClr val="004BC8"/>
                    </a:solidFill>
                    <a:effectLst/>
                    <a:uLnTx/>
                    <a:uFillTx/>
                    <a:latin typeface="Unica 77 LL" panose="020B0504010101010104" pitchFamily="34" charset="77"/>
                    <a:cs typeface="Unica 77 LL" panose="020B0504010101010104" pitchFamily="34" charset="77"/>
                  </a:rPr>
                  <a:t>42% of global </a:t>
                </a:r>
                <a:br>
                  <a:rPr kumimoji="0" lang="da-DK" sz="1200" b="1" u="none" strike="noStrike" kern="1200" cap="none" spc="0" normalizeH="0" baseline="0" noProof="0">
                    <a:ln>
                      <a:noFill/>
                    </a:ln>
                    <a:solidFill>
                      <a:srgbClr val="004BC8"/>
                    </a:solidFill>
                    <a:effectLst/>
                    <a:uLnTx/>
                    <a:uFillTx/>
                    <a:latin typeface="Unica 77 LL" panose="020B0504010101010104" pitchFamily="34" charset="77"/>
                    <a:cs typeface="Unica 77 LL" panose="020B0504010101010104" pitchFamily="34" charset="77"/>
                  </a:rPr>
                </a:br>
                <a:r>
                  <a:rPr lang="da-DK" sz="1200" b="1">
                    <a:solidFill>
                      <a:srgbClr val="004BC8"/>
                    </a:solidFill>
                    <a:latin typeface="Unica 77 LL" panose="020B0504010101010104" pitchFamily="34" charset="77"/>
                    <a:cs typeface="Unica 77 LL" panose="020B0504010101010104" pitchFamily="34" charset="77"/>
                  </a:rPr>
                  <a:t>GHG</a:t>
                </a:r>
                <a:r>
                  <a:rPr kumimoji="0" lang="da-DK" sz="1200" b="1" u="none" strike="noStrike" kern="1200" cap="none" spc="0" normalizeH="0" baseline="0" noProof="0">
                    <a:ln>
                      <a:noFill/>
                    </a:ln>
                    <a:solidFill>
                      <a:srgbClr val="004BC8"/>
                    </a:solidFill>
                    <a:effectLst/>
                    <a:uLnTx/>
                    <a:uFillTx/>
                    <a:latin typeface="Unica 77 LL" panose="020B0504010101010104" pitchFamily="34" charset="77"/>
                    <a:cs typeface="Unica 77 LL" panose="020B0504010101010104" pitchFamily="34" charset="77"/>
                  </a:rPr>
                  <a:t> emissions</a:t>
                </a:r>
              </a:p>
            </p:txBody>
          </p:sp>
          <p:cxnSp>
            <p:nvCxnSpPr>
              <p:cNvPr id="46" name="Lige forbindelse 45">
                <a:extLst>
                  <a:ext uri="{FF2B5EF4-FFF2-40B4-BE49-F238E27FC236}">
                    <a16:creationId xmlns:a16="http://schemas.microsoft.com/office/drawing/2014/main" id="{8ABB03EB-1123-410D-B28D-3877C0605FEA}"/>
                  </a:ext>
                </a:extLst>
              </p:cNvPr>
              <p:cNvCxnSpPr>
                <a:cxnSpLocks/>
              </p:cNvCxnSpPr>
              <p:nvPr/>
            </p:nvCxnSpPr>
            <p:spPr>
              <a:xfrm flipV="1">
                <a:off x="9824045" y="5730975"/>
                <a:ext cx="302461" cy="368061"/>
              </a:xfrm>
              <a:prstGeom prst="line">
                <a:avLst/>
              </a:prstGeom>
              <a:ln w="19050">
                <a:solidFill>
                  <a:srgbClr val="004BC8"/>
                </a:solidFill>
              </a:ln>
            </p:spPr>
            <p:style>
              <a:lnRef idx="1">
                <a:schemeClr val="accent5"/>
              </a:lnRef>
              <a:fillRef idx="0">
                <a:schemeClr val="accent5"/>
              </a:fillRef>
              <a:effectRef idx="0">
                <a:schemeClr val="accent5"/>
              </a:effectRef>
              <a:fontRef idx="minor">
                <a:schemeClr val="tx1"/>
              </a:fontRef>
            </p:style>
          </p:cxnSp>
        </p:grpSp>
      </p:grpSp>
      <p:pic>
        <p:nvPicPr>
          <p:cNvPr id="3" name="Grafik 2" descr="Markør med massiv udfyldning">
            <a:extLst>
              <a:ext uri="{FF2B5EF4-FFF2-40B4-BE49-F238E27FC236}">
                <a16:creationId xmlns:a16="http://schemas.microsoft.com/office/drawing/2014/main" id="{932220A9-92C4-5B82-A813-0D1C09B3C24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155243" y="4084820"/>
            <a:ext cx="457200" cy="457200"/>
          </a:xfrm>
          <a:prstGeom prst="rect">
            <a:avLst/>
          </a:prstGeom>
        </p:spPr>
      </p:pic>
      <p:pic>
        <p:nvPicPr>
          <p:cNvPr id="4" name="Grafik 3" descr="Markør med massiv udfyldning">
            <a:extLst>
              <a:ext uri="{FF2B5EF4-FFF2-40B4-BE49-F238E27FC236}">
                <a16:creationId xmlns:a16="http://schemas.microsoft.com/office/drawing/2014/main" id="{88091587-8C8D-3238-C9C4-691F985638F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911753" y="4562697"/>
            <a:ext cx="457200" cy="457200"/>
          </a:xfrm>
          <a:prstGeom prst="rect">
            <a:avLst/>
          </a:prstGeom>
        </p:spPr>
      </p:pic>
      <p:pic>
        <p:nvPicPr>
          <p:cNvPr id="9" name="Grafik 8" descr="Markør med massiv udfyldning">
            <a:extLst>
              <a:ext uri="{FF2B5EF4-FFF2-40B4-BE49-F238E27FC236}">
                <a16:creationId xmlns:a16="http://schemas.microsoft.com/office/drawing/2014/main" id="{469EA5A9-E7DC-D948-7114-593112F9534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982889" y="2129669"/>
            <a:ext cx="457200" cy="457200"/>
          </a:xfrm>
          <a:prstGeom prst="rect">
            <a:avLst/>
          </a:prstGeom>
        </p:spPr>
      </p:pic>
      <p:pic>
        <p:nvPicPr>
          <p:cNvPr id="43" name="Grafik 42" descr="Markør med massiv udfyldning">
            <a:extLst>
              <a:ext uri="{FF2B5EF4-FFF2-40B4-BE49-F238E27FC236}">
                <a16:creationId xmlns:a16="http://schemas.microsoft.com/office/drawing/2014/main" id="{3FE43C54-C0E6-0545-FC48-3D5A5A60282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116496" y="3093463"/>
            <a:ext cx="457200" cy="457200"/>
          </a:xfrm>
          <a:prstGeom prst="rect">
            <a:avLst/>
          </a:prstGeom>
        </p:spPr>
      </p:pic>
      <p:pic>
        <p:nvPicPr>
          <p:cNvPr id="47" name="Grafik 46" descr="Markør med massiv udfyldning">
            <a:extLst>
              <a:ext uri="{FF2B5EF4-FFF2-40B4-BE49-F238E27FC236}">
                <a16:creationId xmlns:a16="http://schemas.microsoft.com/office/drawing/2014/main" id="{F183D760-483C-A832-FC9D-DC86B65F2C1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256011" y="2856728"/>
            <a:ext cx="457200" cy="457200"/>
          </a:xfrm>
          <a:prstGeom prst="rect">
            <a:avLst/>
          </a:prstGeom>
        </p:spPr>
      </p:pic>
      <p:pic>
        <p:nvPicPr>
          <p:cNvPr id="48" name="Grafik 47" descr="Markør med massiv udfyldning">
            <a:extLst>
              <a:ext uri="{FF2B5EF4-FFF2-40B4-BE49-F238E27FC236}">
                <a16:creationId xmlns:a16="http://schemas.microsoft.com/office/drawing/2014/main" id="{0554EF3D-8CC0-4571-9724-8D4187CC54B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97319" y="3923261"/>
            <a:ext cx="457200" cy="457200"/>
          </a:xfrm>
          <a:prstGeom prst="rect">
            <a:avLst/>
          </a:prstGeom>
        </p:spPr>
      </p:pic>
      <p:pic>
        <p:nvPicPr>
          <p:cNvPr id="49" name="Grafik 48" descr="Markør med massiv udfyldning">
            <a:extLst>
              <a:ext uri="{FF2B5EF4-FFF2-40B4-BE49-F238E27FC236}">
                <a16:creationId xmlns:a16="http://schemas.microsoft.com/office/drawing/2014/main" id="{DDF38403-F8B9-5935-C07B-7B2A1279AB9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917384" y="2242416"/>
            <a:ext cx="457200" cy="457200"/>
          </a:xfrm>
          <a:prstGeom prst="rect">
            <a:avLst/>
          </a:prstGeom>
        </p:spPr>
      </p:pic>
      <p:pic>
        <p:nvPicPr>
          <p:cNvPr id="51" name="Grafik 50" descr="Markør med massiv udfyldning">
            <a:extLst>
              <a:ext uri="{FF2B5EF4-FFF2-40B4-BE49-F238E27FC236}">
                <a16:creationId xmlns:a16="http://schemas.microsoft.com/office/drawing/2014/main" id="{8A62F2CF-4FB6-A7A8-A7A0-5728D00F690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953236" y="2303842"/>
            <a:ext cx="457200" cy="457200"/>
          </a:xfrm>
          <a:prstGeom prst="rect">
            <a:avLst/>
          </a:prstGeom>
        </p:spPr>
      </p:pic>
      <p:pic>
        <p:nvPicPr>
          <p:cNvPr id="30" name="Grafik 29" descr="Markør med massiv udfyldning">
            <a:extLst>
              <a:ext uri="{FF2B5EF4-FFF2-40B4-BE49-F238E27FC236}">
                <a16:creationId xmlns:a16="http://schemas.microsoft.com/office/drawing/2014/main" id="{257E966F-2149-80D7-1C99-7AC5871E131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235881" y="3080450"/>
            <a:ext cx="457200" cy="457200"/>
          </a:xfrm>
          <a:prstGeom prst="rect">
            <a:avLst/>
          </a:prstGeom>
        </p:spPr>
      </p:pic>
    </p:spTree>
    <p:extLst>
      <p:ext uri="{BB962C8B-B14F-4D97-AF65-F5344CB8AC3E}">
        <p14:creationId xmlns:p14="http://schemas.microsoft.com/office/powerpoint/2010/main" val="2707003319"/>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500"/>
                                        <p:tgtEl>
                                          <p:spTgt spid="2">
                                            <p:txEl>
                                              <p:pRg st="0" end="0"/>
                                            </p:txEl>
                                          </p:spTgt>
                                        </p:tgtEl>
                                      </p:cBhvr>
                                    </p:animEffect>
                                  </p:childTnLst>
                                </p:cTn>
                              </p:par>
                              <p:par>
                                <p:cTn id="8" presetID="22" presetClass="entr" presetSubtype="1" fill="hold" nodeType="withEffect">
                                  <p:stCondLst>
                                    <p:cond delay="1000"/>
                                  </p:stCondLst>
                                  <p:childTnLst>
                                    <p:set>
                                      <p:cBhvr>
                                        <p:cTn id="9" dur="1" fill="hold">
                                          <p:stCondLst>
                                            <p:cond delay="0"/>
                                          </p:stCondLst>
                                        </p:cTn>
                                        <p:tgtEl>
                                          <p:spTgt spid="10"/>
                                        </p:tgtEl>
                                        <p:attrNameLst>
                                          <p:attrName>style.visibility</p:attrName>
                                        </p:attrNameLst>
                                      </p:cBhvr>
                                      <p:to>
                                        <p:strVal val="visible"/>
                                      </p:to>
                                    </p:set>
                                    <p:animEffect transition="in" filter="wipe(up)">
                                      <p:cBhvr>
                                        <p:cTn id="10" dur="500"/>
                                        <p:tgtEl>
                                          <p:spTgt spid="10"/>
                                        </p:tgtEl>
                                      </p:cBhvr>
                                    </p:animEffect>
                                  </p:childTnLst>
                                </p:cTn>
                              </p:par>
                              <p:par>
                                <p:cTn id="11" presetID="22" presetClass="entr" presetSubtype="1" fill="hold" nodeType="withEffect">
                                  <p:stCondLst>
                                    <p:cond delay="1400"/>
                                  </p:stCondLst>
                                  <p:childTnLst>
                                    <p:set>
                                      <p:cBhvr>
                                        <p:cTn id="12" dur="1" fill="hold">
                                          <p:stCondLst>
                                            <p:cond delay="0"/>
                                          </p:stCondLst>
                                        </p:cTn>
                                        <p:tgtEl>
                                          <p:spTgt spid="13"/>
                                        </p:tgtEl>
                                        <p:attrNameLst>
                                          <p:attrName>style.visibility</p:attrName>
                                        </p:attrNameLst>
                                      </p:cBhvr>
                                      <p:to>
                                        <p:strVal val="visible"/>
                                      </p:to>
                                    </p:set>
                                    <p:animEffect transition="in" filter="wipe(up)">
                                      <p:cBhvr>
                                        <p:cTn id="13" dur="500"/>
                                        <p:tgtEl>
                                          <p:spTgt spid="13"/>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wipe(up)">
                                      <p:cBhvr>
                                        <p:cTn id="18" dur="500"/>
                                        <p:tgtEl>
                                          <p:spTgt spid="12"/>
                                        </p:tgtEl>
                                      </p:cBhvr>
                                    </p:animEffect>
                                  </p:childTnLst>
                                </p:cTn>
                              </p:par>
                              <p:par>
                                <p:cTn id="19" presetID="22" presetClass="entr" presetSubtype="1" fill="hold" nodeType="withEffect">
                                  <p:stCondLst>
                                    <p:cond delay="400"/>
                                  </p:stCondLst>
                                  <p:childTnLst>
                                    <p:set>
                                      <p:cBhvr>
                                        <p:cTn id="20" dur="1" fill="hold">
                                          <p:stCondLst>
                                            <p:cond delay="0"/>
                                          </p:stCondLst>
                                        </p:cTn>
                                        <p:tgtEl>
                                          <p:spTgt spid="31"/>
                                        </p:tgtEl>
                                        <p:attrNameLst>
                                          <p:attrName>style.visibility</p:attrName>
                                        </p:attrNameLst>
                                      </p:cBhvr>
                                      <p:to>
                                        <p:strVal val="visible"/>
                                      </p:to>
                                    </p:set>
                                    <p:animEffect transition="in" filter="wipe(up)">
                                      <p:cBhvr>
                                        <p:cTn id="21" dur="500"/>
                                        <p:tgtEl>
                                          <p:spTgt spid="3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bldLvl="2"/>
    </p:bldLst>
  </p:timing>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My Movie 3" descr="My Movie 3">
            <a:hlinkClick r:id="" action="ppaction://media"/>
            <a:extLst>
              <a:ext uri="{FF2B5EF4-FFF2-40B4-BE49-F238E27FC236}">
                <a16:creationId xmlns:a16="http://schemas.microsoft.com/office/drawing/2014/main" id="{3DDAAC32-2573-DE47-BCAD-16EC946DB1D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588"/>
            <a:ext cx="12192000" cy="6858000"/>
          </a:xfrm>
          <a:prstGeom prst="rect">
            <a:avLst/>
          </a:prstGeom>
        </p:spPr>
      </p:pic>
      <p:sp>
        <p:nvSpPr>
          <p:cNvPr id="6" name="Text Placeholder 5">
            <a:extLst>
              <a:ext uri="{FF2B5EF4-FFF2-40B4-BE49-F238E27FC236}">
                <a16:creationId xmlns:a16="http://schemas.microsoft.com/office/drawing/2014/main" id="{0AF3A9BC-C3DE-174E-9A55-D8E3155AA645}"/>
              </a:ext>
            </a:extLst>
          </p:cNvPr>
          <p:cNvSpPr>
            <a:spLocks noGrp="1"/>
          </p:cNvSpPr>
          <p:nvPr>
            <p:ph type="body" sz="quarter" idx="14"/>
          </p:nvPr>
        </p:nvSpPr>
        <p:spPr>
          <a:xfrm>
            <a:off x="414338" y="1188000"/>
            <a:ext cx="11357953" cy="712297"/>
          </a:xfrm>
        </p:spPr>
        <p:txBody>
          <a:bodyPr/>
          <a:lstStyle/>
          <a:p>
            <a:pPr algn="ctr"/>
            <a:r>
              <a:rPr lang="en-GB" sz="5000">
                <a:solidFill>
                  <a:srgbClr val="FFFFFF"/>
                </a:solidFill>
              </a:rPr>
              <a:t>The journey starts here</a:t>
            </a:r>
          </a:p>
        </p:txBody>
      </p:sp>
      <p:sp>
        <p:nvSpPr>
          <p:cNvPr id="28" name="Freeform 27">
            <a:extLst>
              <a:ext uri="{FF2B5EF4-FFF2-40B4-BE49-F238E27FC236}">
                <a16:creationId xmlns:a16="http://schemas.microsoft.com/office/drawing/2014/main" id="{4D6FC19B-C2F4-714B-AFBD-95D582283655}"/>
              </a:ext>
            </a:extLst>
          </p:cNvPr>
          <p:cNvSpPr/>
          <p:nvPr/>
        </p:nvSpPr>
        <p:spPr>
          <a:xfrm>
            <a:off x="495329" y="6104536"/>
            <a:ext cx="76641" cy="125836"/>
          </a:xfrm>
          <a:custGeom>
            <a:avLst/>
            <a:gdLst>
              <a:gd name="connsiteX0" fmla="*/ 0 w 76641"/>
              <a:gd name="connsiteY0" fmla="*/ 90312 h 125836"/>
              <a:gd name="connsiteX1" fmla="*/ 10253 w 76641"/>
              <a:gd name="connsiteY1" fmla="*/ 116308 h 125836"/>
              <a:gd name="connsiteX2" fmla="*/ 38321 w 76641"/>
              <a:gd name="connsiteY2" fmla="*/ 125837 h 125836"/>
              <a:gd name="connsiteX3" fmla="*/ 66388 w 76641"/>
              <a:gd name="connsiteY3" fmla="*/ 116308 h 125836"/>
              <a:gd name="connsiteX4" fmla="*/ 76641 w 76641"/>
              <a:gd name="connsiteY4" fmla="*/ 90312 h 125836"/>
              <a:gd name="connsiteX5" fmla="*/ 76641 w 76641"/>
              <a:gd name="connsiteY5" fmla="*/ 35524 h 125836"/>
              <a:gd name="connsiteX6" fmla="*/ 66388 w 76641"/>
              <a:gd name="connsiteY6" fmla="*/ 9632 h 125836"/>
              <a:gd name="connsiteX7" fmla="*/ 38321 w 76641"/>
              <a:gd name="connsiteY7" fmla="*/ 0 h 125836"/>
              <a:gd name="connsiteX8" fmla="*/ 10357 w 76641"/>
              <a:gd name="connsiteY8" fmla="*/ 9632 h 125836"/>
              <a:gd name="connsiteX9" fmla="*/ 0 w 76641"/>
              <a:gd name="connsiteY9" fmla="*/ 35524 h 125836"/>
              <a:gd name="connsiteX10" fmla="*/ 0 w 76641"/>
              <a:gd name="connsiteY10" fmla="*/ 90312 h 125836"/>
              <a:gd name="connsiteX11" fmla="*/ 21439 w 76641"/>
              <a:gd name="connsiteY11" fmla="*/ 37181 h 125836"/>
              <a:gd name="connsiteX12" fmla="*/ 25789 w 76641"/>
              <a:gd name="connsiteY12" fmla="*/ 24132 h 125836"/>
              <a:gd name="connsiteX13" fmla="*/ 38321 w 76641"/>
              <a:gd name="connsiteY13" fmla="*/ 19575 h 125836"/>
              <a:gd name="connsiteX14" fmla="*/ 50956 w 76641"/>
              <a:gd name="connsiteY14" fmla="*/ 24132 h 125836"/>
              <a:gd name="connsiteX15" fmla="*/ 55409 w 76641"/>
              <a:gd name="connsiteY15" fmla="*/ 37181 h 125836"/>
              <a:gd name="connsiteX16" fmla="*/ 55409 w 76641"/>
              <a:gd name="connsiteY16" fmla="*/ 88862 h 125836"/>
              <a:gd name="connsiteX17" fmla="*/ 50956 w 76641"/>
              <a:gd name="connsiteY17" fmla="*/ 101705 h 125836"/>
              <a:gd name="connsiteX18" fmla="*/ 38321 w 76641"/>
              <a:gd name="connsiteY18" fmla="*/ 106262 h 125836"/>
              <a:gd name="connsiteX19" fmla="*/ 25789 w 76641"/>
              <a:gd name="connsiteY19" fmla="*/ 101705 h 125836"/>
              <a:gd name="connsiteX20" fmla="*/ 21439 w 76641"/>
              <a:gd name="connsiteY20" fmla="*/ 88862 h 125836"/>
              <a:gd name="connsiteX21" fmla="*/ 21439 w 76641"/>
              <a:gd name="connsiteY21" fmla="*/ 37181 h 12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6641" h="125836">
                <a:moveTo>
                  <a:pt x="0" y="90312"/>
                </a:moveTo>
                <a:cubicBezTo>
                  <a:pt x="0" y="101291"/>
                  <a:pt x="3418" y="109990"/>
                  <a:pt x="10253" y="116308"/>
                </a:cubicBezTo>
                <a:cubicBezTo>
                  <a:pt x="17089" y="122626"/>
                  <a:pt x="26410" y="125837"/>
                  <a:pt x="38321" y="125837"/>
                </a:cubicBezTo>
                <a:cubicBezTo>
                  <a:pt x="50127" y="125837"/>
                  <a:pt x="59552" y="122626"/>
                  <a:pt x="66388" y="116308"/>
                </a:cubicBezTo>
                <a:cubicBezTo>
                  <a:pt x="73223" y="109990"/>
                  <a:pt x="76641" y="101291"/>
                  <a:pt x="76641" y="90312"/>
                </a:cubicBezTo>
                <a:lnTo>
                  <a:pt x="76641" y="35524"/>
                </a:lnTo>
                <a:cubicBezTo>
                  <a:pt x="76641" y="24649"/>
                  <a:pt x="73223" y="16053"/>
                  <a:pt x="66388" y="9632"/>
                </a:cubicBezTo>
                <a:cubicBezTo>
                  <a:pt x="59552" y="3211"/>
                  <a:pt x="50231" y="0"/>
                  <a:pt x="38321" y="0"/>
                </a:cubicBezTo>
                <a:cubicBezTo>
                  <a:pt x="26617" y="0"/>
                  <a:pt x="17296" y="3211"/>
                  <a:pt x="10357" y="9632"/>
                </a:cubicBezTo>
                <a:cubicBezTo>
                  <a:pt x="3418" y="16053"/>
                  <a:pt x="0" y="24649"/>
                  <a:pt x="0" y="35524"/>
                </a:cubicBezTo>
                <a:lnTo>
                  <a:pt x="0" y="90312"/>
                </a:lnTo>
                <a:close/>
                <a:moveTo>
                  <a:pt x="21439" y="37181"/>
                </a:moveTo>
                <a:cubicBezTo>
                  <a:pt x="21439" y="31485"/>
                  <a:pt x="22889" y="27135"/>
                  <a:pt x="25789" y="24132"/>
                </a:cubicBezTo>
                <a:cubicBezTo>
                  <a:pt x="28689" y="21128"/>
                  <a:pt x="32831" y="19575"/>
                  <a:pt x="38321" y="19575"/>
                </a:cubicBezTo>
                <a:cubicBezTo>
                  <a:pt x="43706" y="19575"/>
                  <a:pt x="47953" y="21128"/>
                  <a:pt x="50956" y="24132"/>
                </a:cubicBezTo>
                <a:cubicBezTo>
                  <a:pt x="53960" y="27135"/>
                  <a:pt x="55409" y="31485"/>
                  <a:pt x="55409" y="37181"/>
                </a:cubicBezTo>
                <a:lnTo>
                  <a:pt x="55409" y="88862"/>
                </a:lnTo>
                <a:cubicBezTo>
                  <a:pt x="55409" y="94455"/>
                  <a:pt x="53960" y="98701"/>
                  <a:pt x="50956" y="101705"/>
                </a:cubicBezTo>
                <a:cubicBezTo>
                  <a:pt x="47953" y="104708"/>
                  <a:pt x="43810" y="106262"/>
                  <a:pt x="38321" y="106262"/>
                </a:cubicBezTo>
                <a:cubicBezTo>
                  <a:pt x="32935" y="106262"/>
                  <a:pt x="28689" y="104708"/>
                  <a:pt x="25789" y="101705"/>
                </a:cubicBezTo>
                <a:cubicBezTo>
                  <a:pt x="22889" y="98701"/>
                  <a:pt x="21439" y="94351"/>
                  <a:pt x="21439" y="88862"/>
                </a:cubicBezTo>
                <a:lnTo>
                  <a:pt x="21439" y="37181"/>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29" name="Freeform 28">
            <a:extLst>
              <a:ext uri="{FF2B5EF4-FFF2-40B4-BE49-F238E27FC236}">
                <a16:creationId xmlns:a16="http://schemas.microsoft.com/office/drawing/2014/main" id="{629E72B0-8922-3943-A72B-D76D43EBC6FB}"/>
              </a:ext>
            </a:extLst>
          </p:cNvPr>
          <p:cNvSpPr/>
          <p:nvPr/>
        </p:nvSpPr>
        <p:spPr>
          <a:xfrm>
            <a:off x="587402" y="6258543"/>
            <a:ext cx="75398" cy="121486"/>
          </a:xfrm>
          <a:custGeom>
            <a:avLst/>
            <a:gdLst>
              <a:gd name="connsiteX0" fmla="*/ 0 w 75398"/>
              <a:gd name="connsiteY0" fmla="*/ 121487 h 121486"/>
              <a:gd name="connsiteX1" fmla="*/ 21439 w 75398"/>
              <a:gd name="connsiteY1" fmla="*/ 121487 h 121486"/>
              <a:gd name="connsiteX2" fmla="*/ 21439 w 75398"/>
              <a:gd name="connsiteY2" fmla="*/ 73120 h 121486"/>
              <a:gd name="connsiteX3" fmla="*/ 29206 w 75398"/>
              <a:gd name="connsiteY3" fmla="*/ 73120 h 121486"/>
              <a:gd name="connsiteX4" fmla="*/ 54063 w 75398"/>
              <a:gd name="connsiteY4" fmla="*/ 121487 h 121486"/>
              <a:gd name="connsiteX5" fmla="*/ 75398 w 75398"/>
              <a:gd name="connsiteY5" fmla="*/ 121487 h 121486"/>
              <a:gd name="connsiteX6" fmla="*/ 75398 w 75398"/>
              <a:gd name="connsiteY6" fmla="*/ 118380 h 121486"/>
              <a:gd name="connsiteX7" fmla="*/ 51370 w 75398"/>
              <a:gd name="connsiteY7" fmla="*/ 71877 h 121486"/>
              <a:gd name="connsiteX8" fmla="*/ 69081 w 75398"/>
              <a:gd name="connsiteY8" fmla="*/ 60692 h 121486"/>
              <a:gd name="connsiteX9" fmla="*/ 75088 w 75398"/>
              <a:gd name="connsiteY9" fmla="*/ 38528 h 121486"/>
              <a:gd name="connsiteX10" fmla="*/ 75088 w 75398"/>
              <a:gd name="connsiteY10" fmla="*/ 34799 h 121486"/>
              <a:gd name="connsiteX11" fmla="*/ 65766 w 75398"/>
              <a:gd name="connsiteY11" fmla="*/ 9011 h 121486"/>
              <a:gd name="connsiteX12" fmla="*/ 38838 w 75398"/>
              <a:gd name="connsiteY12" fmla="*/ 0 h 121486"/>
              <a:gd name="connsiteX13" fmla="*/ 104 w 75398"/>
              <a:gd name="connsiteY13" fmla="*/ 0 h 121486"/>
              <a:gd name="connsiteX14" fmla="*/ 104 w 75398"/>
              <a:gd name="connsiteY14" fmla="*/ 121487 h 121486"/>
              <a:gd name="connsiteX15" fmla="*/ 21439 w 75398"/>
              <a:gd name="connsiteY15" fmla="*/ 19678 h 121486"/>
              <a:gd name="connsiteX16" fmla="*/ 36974 w 75398"/>
              <a:gd name="connsiteY16" fmla="*/ 19678 h 121486"/>
              <a:gd name="connsiteX17" fmla="*/ 53442 w 75398"/>
              <a:gd name="connsiteY17" fmla="*/ 34903 h 121486"/>
              <a:gd name="connsiteX18" fmla="*/ 53442 w 75398"/>
              <a:gd name="connsiteY18" fmla="*/ 38631 h 121486"/>
              <a:gd name="connsiteX19" fmla="*/ 49195 w 75398"/>
              <a:gd name="connsiteY19" fmla="*/ 50438 h 121486"/>
              <a:gd name="connsiteX20" fmla="*/ 36974 w 75398"/>
              <a:gd name="connsiteY20" fmla="*/ 54063 h 121486"/>
              <a:gd name="connsiteX21" fmla="*/ 21439 w 75398"/>
              <a:gd name="connsiteY21" fmla="*/ 54063 h 121486"/>
              <a:gd name="connsiteX22" fmla="*/ 21439 w 75398"/>
              <a:gd name="connsiteY22" fmla="*/ 19678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398" h="121486">
                <a:moveTo>
                  <a:pt x="0" y="121487"/>
                </a:moveTo>
                <a:lnTo>
                  <a:pt x="21439" y="121487"/>
                </a:lnTo>
                <a:lnTo>
                  <a:pt x="21439" y="73120"/>
                </a:lnTo>
                <a:lnTo>
                  <a:pt x="29206" y="73120"/>
                </a:lnTo>
                <a:lnTo>
                  <a:pt x="54063" y="121487"/>
                </a:lnTo>
                <a:lnTo>
                  <a:pt x="75398" y="121487"/>
                </a:lnTo>
                <a:lnTo>
                  <a:pt x="75398" y="118380"/>
                </a:lnTo>
                <a:lnTo>
                  <a:pt x="51370" y="71877"/>
                </a:lnTo>
                <a:cubicBezTo>
                  <a:pt x="59138" y="70013"/>
                  <a:pt x="65041" y="66284"/>
                  <a:pt x="69081" y="60692"/>
                </a:cubicBezTo>
                <a:cubicBezTo>
                  <a:pt x="73120" y="55099"/>
                  <a:pt x="75088" y="47745"/>
                  <a:pt x="75088" y="38528"/>
                </a:cubicBezTo>
                <a:lnTo>
                  <a:pt x="75088" y="34799"/>
                </a:lnTo>
                <a:cubicBezTo>
                  <a:pt x="75088" y="23614"/>
                  <a:pt x="71981" y="14914"/>
                  <a:pt x="65766" y="9011"/>
                </a:cubicBezTo>
                <a:cubicBezTo>
                  <a:pt x="59552" y="3003"/>
                  <a:pt x="50542" y="0"/>
                  <a:pt x="38838" y="0"/>
                </a:cubicBezTo>
                <a:lnTo>
                  <a:pt x="104" y="0"/>
                </a:lnTo>
                <a:lnTo>
                  <a:pt x="104" y="121487"/>
                </a:lnTo>
                <a:close/>
                <a:moveTo>
                  <a:pt x="21439" y="19678"/>
                </a:moveTo>
                <a:lnTo>
                  <a:pt x="36974" y="19678"/>
                </a:lnTo>
                <a:cubicBezTo>
                  <a:pt x="47952" y="19678"/>
                  <a:pt x="53442" y="24753"/>
                  <a:pt x="53442" y="34903"/>
                </a:cubicBezTo>
                <a:lnTo>
                  <a:pt x="53442" y="38631"/>
                </a:lnTo>
                <a:cubicBezTo>
                  <a:pt x="53442" y="44017"/>
                  <a:pt x="51992" y="47953"/>
                  <a:pt x="49195" y="50438"/>
                </a:cubicBezTo>
                <a:cubicBezTo>
                  <a:pt x="46399" y="52820"/>
                  <a:pt x="42256" y="54063"/>
                  <a:pt x="36974" y="54063"/>
                </a:cubicBezTo>
                <a:lnTo>
                  <a:pt x="21439" y="54063"/>
                </a:lnTo>
                <a:lnTo>
                  <a:pt x="21439" y="19678"/>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0" name="Freeform 29">
            <a:extLst>
              <a:ext uri="{FF2B5EF4-FFF2-40B4-BE49-F238E27FC236}">
                <a16:creationId xmlns:a16="http://schemas.microsoft.com/office/drawing/2014/main" id="{1B9A587C-2844-6040-8E5B-0F79DF4BC9E3}"/>
              </a:ext>
            </a:extLst>
          </p:cNvPr>
          <p:cNvSpPr/>
          <p:nvPr/>
        </p:nvSpPr>
        <p:spPr>
          <a:xfrm>
            <a:off x="676160" y="6258543"/>
            <a:ext cx="65041" cy="121486"/>
          </a:xfrm>
          <a:custGeom>
            <a:avLst/>
            <a:gdLst>
              <a:gd name="connsiteX0" fmla="*/ 65041 w 65041"/>
              <a:gd name="connsiteY0" fmla="*/ 20300 h 121486"/>
              <a:gd name="connsiteX1" fmla="*/ 65041 w 65041"/>
              <a:gd name="connsiteY1" fmla="*/ 19678 h 121486"/>
              <a:gd name="connsiteX2" fmla="*/ 65041 w 65041"/>
              <a:gd name="connsiteY2" fmla="*/ 0 h 121486"/>
              <a:gd name="connsiteX3" fmla="*/ 1761 w 65041"/>
              <a:gd name="connsiteY3" fmla="*/ 0 h 121486"/>
              <a:gd name="connsiteX4" fmla="*/ 0 w 65041"/>
              <a:gd name="connsiteY4" fmla="*/ 0 h 121486"/>
              <a:gd name="connsiteX5" fmla="*/ 0 w 65041"/>
              <a:gd name="connsiteY5" fmla="*/ 121487 h 121486"/>
              <a:gd name="connsiteX6" fmla="*/ 1761 w 65041"/>
              <a:gd name="connsiteY6" fmla="*/ 121487 h 121486"/>
              <a:gd name="connsiteX7" fmla="*/ 65041 w 65041"/>
              <a:gd name="connsiteY7" fmla="*/ 121487 h 121486"/>
              <a:gd name="connsiteX8" fmla="*/ 65041 w 65041"/>
              <a:gd name="connsiteY8" fmla="*/ 101912 h 121486"/>
              <a:gd name="connsiteX9" fmla="*/ 65041 w 65041"/>
              <a:gd name="connsiteY9" fmla="*/ 101291 h 121486"/>
              <a:gd name="connsiteX10" fmla="*/ 21439 w 65041"/>
              <a:gd name="connsiteY10" fmla="*/ 101291 h 121486"/>
              <a:gd name="connsiteX11" fmla="*/ 21439 w 65041"/>
              <a:gd name="connsiteY11" fmla="*/ 70945 h 121486"/>
              <a:gd name="connsiteX12" fmla="*/ 61831 w 65041"/>
              <a:gd name="connsiteY12" fmla="*/ 70945 h 121486"/>
              <a:gd name="connsiteX13" fmla="*/ 61831 w 65041"/>
              <a:gd name="connsiteY13" fmla="*/ 70634 h 121486"/>
              <a:gd name="connsiteX14" fmla="*/ 61831 w 65041"/>
              <a:gd name="connsiteY14" fmla="*/ 51163 h 121486"/>
              <a:gd name="connsiteX15" fmla="*/ 61831 w 65041"/>
              <a:gd name="connsiteY15" fmla="*/ 50645 h 121486"/>
              <a:gd name="connsiteX16" fmla="*/ 21439 w 65041"/>
              <a:gd name="connsiteY16" fmla="*/ 50645 h 121486"/>
              <a:gd name="connsiteX17" fmla="*/ 21439 w 65041"/>
              <a:gd name="connsiteY17" fmla="*/ 2030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5041" h="121486">
                <a:moveTo>
                  <a:pt x="65041" y="20300"/>
                </a:moveTo>
                <a:lnTo>
                  <a:pt x="65041" y="19678"/>
                </a:lnTo>
                <a:lnTo>
                  <a:pt x="65041" y="0"/>
                </a:lnTo>
                <a:lnTo>
                  <a:pt x="1761" y="0"/>
                </a:lnTo>
                <a:lnTo>
                  <a:pt x="0" y="0"/>
                </a:lnTo>
                <a:lnTo>
                  <a:pt x="0" y="121487"/>
                </a:lnTo>
                <a:lnTo>
                  <a:pt x="1761" y="121487"/>
                </a:lnTo>
                <a:lnTo>
                  <a:pt x="65041" y="121487"/>
                </a:lnTo>
                <a:lnTo>
                  <a:pt x="65041" y="101912"/>
                </a:lnTo>
                <a:lnTo>
                  <a:pt x="65041" y="101291"/>
                </a:lnTo>
                <a:lnTo>
                  <a:pt x="21439" y="101291"/>
                </a:lnTo>
                <a:lnTo>
                  <a:pt x="21439" y="70945"/>
                </a:lnTo>
                <a:lnTo>
                  <a:pt x="61831" y="70945"/>
                </a:lnTo>
                <a:lnTo>
                  <a:pt x="61831" y="70634"/>
                </a:lnTo>
                <a:lnTo>
                  <a:pt x="61831" y="51163"/>
                </a:lnTo>
                <a:lnTo>
                  <a:pt x="61831" y="50645"/>
                </a:lnTo>
                <a:lnTo>
                  <a:pt x="21439" y="50645"/>
                </a:lnTo>
                <a:lnTo>
                  <a:pt x="21439" y="2030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1" name="Freeform 30">
            <a:extLst>
              <a:ext uri="{FF2B5EF4-FFF2-40B4-BE49-F238E27FC236}">
                <a16:creationId xmlns:a16="http://schemas.microsoft.com/office/drawing/2014/main" id="{BC7F0588-FBE5-7D4C-8B84-4298256E878F}"/>
              </a:ext>
            </a:extLst>
          </p:cNvPr>
          <p:cNvSpPr/>
          <p:nvPr/>
        </p:nvSpPr>
        <p:spPr>
          <a:xfrm>
            <a:off x="756426" y="6258543"/>
            <a:ext cx="65041" cy="121486"/>
          </a:xfrm>
          <a:custGeom>
            <a:avLst/>
            <a:gdLst>
              <a:gd name="connsiteX0" fmla="*/ 0 w 65041"/>
              <a:gd name="connsiteY0" fmla="*/ 0 h 121486"/>
              <a:gd name="connsiteX1" fmla="*/ 0 w 65041"/>
              <a:gd name="connsiteY1" fmla="*/ 121487 h 121486"/>
              <a:gd name="connsiteX2" fmla="*/ 1761 w 65041"/>
              <a:gd name="connsiteY2" fmla="*/ 121487 h 121486"/>
              <a:gd name="connsiteX3" fmla="*/ 65041 w 65041"/>
              <a:gd name="connsiteY3" fmla="*/ 121487 h 121486"/>
              <a:gd name="connsiteX4" fmla="*/ 65041 w 65041"/>
              <a:gd name="connsiteY4" fmla="*/ 101912 h 121486"/>
              <a:gd name="connsiteX5" fmla="*/ 65041 w 65041"/>
              <a:gd name="connsiteY5" fmla="*/ 101291 h 121486"/>
              <a:gd name="connsiteX6" fmla="*/ 21439 w 65041"/>
              <a:gd name="connsiteY6" fmla="*/ 101291 h 121486"/>
              <a:gd name="connsiteX7" fmla="*/ 21439 w 65041"/>
              <a:gd name="connsiteY7" fmla="*/ 70945 h 121486"/>
              <a:gd name="connsiteX8" fmla="*/ 61831 w 65041"/>
              <a:gd name="connsiteY8" fmla="*/ 70945 h 121486"/>
              <a:gd name="connsiteX9" fmla="*/ 61831 w 65041"/>
              <a:gd name="connsiteY9" fmla="*/ 70634 h 121486"/>
              <a:gd name="connsiteX10" fmla="*/ 61831 w 65041"/>
              <a:gd name="connsiteY10" fmla="*/ 51163 h 121486"/>
              <a:gd name="connsiteX11" fmla="*/ 61831 w 65041"/>
              <a:gd name="connsiteY11" fmla="*/ 50645 h 121486"/>
              <a:gd name="connsiteX12" fmla="*/ 21439 w 65041"/>
              <a:gd name="connsiteY12" fmla="*/ 50645 h 121486"/>
              <a:gd name="connsiteX13" fmla="*/ 21439 w 65041"/>
              <a:gd name="connsiteY13" fmla="*/ 20300 h 121486"/>
              <a:gd name="connsiteX14" fmla="*/ 65041 w 65041"/>
              <a:gd name="connsiteY14" fmla="*/ 20300 h 121486"/>
              <a:gd name="connsiteX15" fmla="*/ 65041 w 65041"/>
              <a:gd name="connsiteY15" fmla="*/ 19678 h 121486"/>
              <a:gd name="connsiteX16" fmla="*/ 65041 w 65041"/>
              <a:gd name="connsiteY16" fmla="*/ 0 h 121486"/>
              <a:gd name="connsiteX17" fmla="*/ 1761 w 65041"/>
              <a:gd name="connsiteY17"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5041" h="121486">
                <a:moveTo>
                  <a:pt x="0" y="0"/>
                </a:moveTo>
                <a:lnTo>
                  <a:pt x="0" y="121487"/>
                </a:lnTo>
                <a:lnTo>
                  <a:pt x="1761" y="121487"/>
                </a:lnTo>
                <a:lnTo>
                  <a:pt x="65041" y="121487"/>
                </a:lnTo>
                <a:lnTo>
                  <a:pt x="65041" y="101912"/>
                </a:lnTo>
                <a:lnTo>
                  <a:pt x="65041" y="101291"/>
                </a:lnTo>
                <a:lnTo>
                  <a:pt x="21439" y="101291"/>
                </a:lnTo>
                <a:lnTo>
                  <a:pt x="21439" y="70945"/>
                </a:lnTo>
                <a:lnTo>
                  <a:pt x="61831" y="70945"/>
                </a:lnTo>
                <a:lnTo>
                  <a:pt x="61831" y="70634"/>
                </a:lnTo>
                <a:lnTo>
                  <a:pt x="61831" y="51163"/>
                </a:lnTo>
                <a:lnTo>
                  <a:pt x="61831" y="50645"/>
                </a:lnTo>
                <a:lnTo>
                  <a:pt x="21439" y="50645"/>
                </a:lnTo>
                <a:lnTo>
                  <a:pt x="21439" y="20300"/>
                </a:lnTo>
                <a:lnTo>
                  <a:pt x="65041" y="20300"/>
                </a:lnTo>
                <a:lnTo>
                  <a:pt x="65041" y="19678"/>
                </a:lnTo>
                <a:lnTo>
                  <a:pt x="65041" y="0"/>
                </a:lnTo>
                <a:lnTo>
                  <a:pt x="1761"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2" name="Freeform 31">
            <a:extLst>
              <a:ext uri="{FF2B5EF4-FFF2-40B4-BE49-F238E27FC236}">
                <a16:creationId xmlns:a16="http://schemas.microsoft.com/office/drawing/2014/main" id="{63CD6497-EECA-C44D-9FEC-B29F1D49C5B6}"/>
              </a:ext>
            </a:extLst>
          </p:cNvPr>
          <p:cNvSpPr/>
          <p:nvPr/>
        </p:nvSpPr>
        <p:spPr>
          <a:xfrm>
            <a:off x="836900" y="6258543"/>
            <a:ext cx="73534" cy="121486"/>
          </a:xfrm>
          <a:custGeom>
            <a:avLst/>
            <a:gdLst>
              <a:gd name="connsiteX0" fmla="*/ 0 w 73534"/>
              <a:gd name="connsiteY0" fmla="*/ 0 h 121486"/>
              <a:gd name="connsiteX1" fmla="*/ 0 w 73534"/>
              <a:gd name="connsiteY1" fmla="*/ 121487 h 121486"/>
              <a:gd name="connsiteX2" fmla="*/ 20507 w 73534"/>
              <a:gd name="connsiteY2" fmla="*/ 121487 h 121486"/>
              <a:gd name="connsiteX3" fmla="*/ 20507 w 73534"/>
              <a:gd name="connsiteY3" fmla="*/ 45260 h 121486"/>
              <a:gd name="connsiteX4" fmla="*/ 50749 w 73534"/>
              <a:gd name="connsiteY4" fmla="*/ 121487 h 121486"/>
              <a:gd name="connsiteX5" fmla="*/ 73534 w 73534"/>
              <a:gd name="connsiteY5" fmla="*/ 121487 h 121486"/>
              <a:gd name="connsiteX6" fmla="*/ 73534 w 73534"/>
              <a:gd name="connsiteY6" fmla="*/ 0 h 121486"/>
              <a:gd name="connsiteX7" fmla="*/ 52924 w 73534"/>
              <a:gd name="connsiteY7" fmla="*/ 0 h 121486"/>
              <a:gd name="connsiteX8" fmla="*/ 52924 w 73534"/>
              <a:gd name="connsiteY8" fmla="*/ 77470 h 121486"/>
              <a:gd name="connsiteX9" fmla="*/ 22785 w 73534"/>
              <a:gd name="connsiteY9"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534" h="121486">
                <a:moveTo>
                  <a:pt x="0" y="0"/>
                </a:moveTo>
                <a:lnTo>
                  <a:pt x="0" y="121487"/>
                </a:lnTo>
                <a:lnTo>
                  <a:pt x="20507" y="121487"/>
                </a:lnTo>
                <a:lnTo>
                  <a:pt x="20507" y="45260"/>
                </a:lnTo>
                <a:lnTo>
                  <a:pt x="50749" y="121487"/>
                </a:lnTo>
                <a:lnTo>
                  <a:pt x="73534" y="121487"/>
                </a:lnTo>
                <a:lnTo>
                  <a:pt x="73534" y="0"/>
                </a:lnTo>
                <a:lnTo>
                  <a:pt x="52924" y="0"/>
                </a:lnTo>
                <a:lnTo>
                  <a:pt x="52924" y="77470"/>
                </a:lnTo>
                <a:lnTo>
                  <a:pt x="22785"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3" name="Freeform 32">
            <a:extLst>
              <a:ext uri="{FF2B5EF4-FFF2-40B4-BE49-F238E27FC236}">
                <a16:creationId xmlns:a16="http://schemas.microsoft.com/office/drawing/2014/main" id="{1A41E69C-6755-BC44-BC5E-F5FDC67CD638}"/>
              </a:ext>
            </a:extLst>
          </p:cNvPr>
          <p:cNvSpPr/>
          <p:nvPr/>
        </p:nvSpPr>
        <p:spPr>
          <a:xfrm>
            <a:off x="414338" y="5873888"/>
            <a:ext cx="587133" cy="20195"/>
          </a:xfrm>
          <a:custGeom>
            <a:avLst/>
            <a:gdLst>
              <a:gd name="connsiteX0" fmla="*/ 20196 w 587133"/>
              <a:gd name="connsiteY0" fmla="*/ 20196 h 20195"/>
              <a:gd name="connsiteX1" fmla="*/ 587133 w 587133"/>
              <a:gd name="connsiteY1" fmla="*/ 20196 h 20195"/>
              <a:gd name="connsiteX2" fmla="*/ 587133 w 587133"/>
              <a:gd name="connsiteY2" fmla="*/ 0 h 20195"/>
              <a:gd name="connsiteX3" fmla="*/ 0 w 587133"/>
              <a:gd name="connsiteY3" fmla="*/ 0 h 20195"/>
              <a:gd name="connsiteX4" fmla="*/ 0 w 587133"/>
              <a:gd name="connsiteY4" fmla="*/ 20196 h 201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7133" h="20195">
                <a:moveTo>
                  <a:pt x="20196" y="20196"/>
                </a:moveTo>
                <a:lnTo>
                  <a:pt x="587133" y="20196"/>
                </a:lnTo>
                <a:lnTo>
                  <a:pt x="587133" y="0"/>
                </a:lnTo>
                <a:lnTo>
                  <a:pt x="0" y="0"/>
                </a:lnTo>
                <a:lnTo>
                  <a:pt x="0" y="20196"/>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4" name="Freeform 33">
            <a:extLst>
              <a:ext uri="{FF2B5EF4-FFF2-40B4-BE49-F238E27FC236}">
                <a16:creationId xmlns:a16="http://schemas.microsoft.com/office/drawing/2014/main" id="{CEAA934A-B718-FA42-8D2F-92AE8D4AC746}"/>
              </a:ext>
            </a:extLst>
          </p:cNvPr>
          <p:cNvSpPr/>
          <p:nvPr/>
        </p:nvSpPr>
        <p:spPr>
          <a:xfrm>
            <a:off x="940779" y="6157356"/>
            <a:ext cx="60691" cy="20195"/>
          </a:xfrm>
          <a:custGeom>
            <a:avLst/>
            <a:gdLst>
              <a:gd name="connsiteX0" fmla="*/ 0 w 60691"/>
              <a:gd name="connsiteY0" fmla="*/ 0 h 20195"/>
              <a:gd name="connsiteX1" fmla="*/ 60691 w 60691"/>
              <a:gd name="connsiteY1" fmla="*/ 0 h 20195"/>
              <a:gd name="connsiteX2" fmla="*/ 60691 w 60691"/>
              <a:gd name="connsiteY2" fmla="*/ 20196 h 20195"/>
              <a:gd name="connsiteX3" fmla="*/ 0 w 60691"/>
              <a:gd name="connsiteY3" fmla="*/ 20196 h 20195"/>
            </a:gdLst>
            <a:ahLst/>
            <a:cxnLst>
              <a:cxn ang="0">
                <a:pos x="connsiteX0" y="connsiteY0"/>
              </a:cxn>
              <a:cxn ang="0">
                <a:pos x="connsiteX1" y="connsiteY1"/>
              </a:cxn>
              <a:cxn ang="0">
                <a:pos x="connsiteX2" y="connsiteY2"/>
              </a:cxn>
              <a:cxn ang="0">
                <a:pos x="connsiteX3" y="connsiteY3"/>
              </a:cxn>
            </a:cxnLst>
            <a:rect l="l" t="t" r="r" b="b"/>
            <a:pathLst>
              <a:path w="60691" h="20195">
                <a:moveTo>
                  <a:pt x="0" y="0"/>
                </a:moveTo>
                <a:lnTo>
                  <a:pt x="60691" y="0"/>
                </a:lnTo>
                <a:lnTo>
                  <a:pt x="60691" y="20196"/>
                </a:lnTo>
                <a:lnTo>
                  <a:pt x="0" y="20196"/>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5" name="Freeform 34">
            <a:extLst>
              <a:ext uri="{FF2B5EF4-FFF2-40B4-BE49-F238E27FC236}">
                <a16:creationId xmlns:a16="http://schemas.microsoft.com/office/drawing/2014/main" id="{3D2120C8-0A57-A84A-8F2F-D6D126D3C95F}"/>
              </a:ext>
            </a:extLst>
          </p:cNvPr>
          <p:cNvSpPr/>
          <p:nvPr/>
        </p:nvSpPr>
        <p:spPr>
          <a:xfrm>
            <a:off x="414338" y="6440825"/>
            <a:ext cx="587133" cy="20195"/>
          </a:xfrm>
          <a:custGeom>
            <a:avLst/>
            <a:gdLst>
              <a:gd name="connsiteX0" fmla="*/ 566938 w 587133"/>
              <a:gd name="connsiteY0" fmla="*/ 0 h 20195"/>
              <a:gd name="connsiteX1" fmla="*/ 0 w 587133"/>
              <a:gd name="connsiteY1" fmla="*/ 0 h 20195"/>
              <a:gd name="connsiteX2" fmla="*/ 0 w 587133"/>
              <a:gd name="connsiteY2" fmla="*/ 20196 h 20195"/>
              <a:gd name="connsiteX3" fmla="*/ 587133 w 587133"/>
              <a:gd name="connsiteY3" fmla="*/ 20196 h 20195"/>
              <a:gd name="connsiteX4" fmla="*/ 587133 w 587133"/>
              <a:gd name="connsiteY4" fmla="*/ 0 h 201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7133" h="20195">
                <a:moveTo>
                  <a:pt x="566938" y="0"/>
                </a:moveTo>
                <a:lnTo>
                  <a:pt x="0" y="0"/>
                </a:lnTo>
                <a:lnTo>
                  <a:pt x="0" y="20196"/>
                </a:lnTo>
                <a:lnTo>
                  <a:pt x="587133" y="20196"/>
                </a:lnTo>
                <a:lnTo>
                  <a:pt x="587133"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6" name="Freeform 35">
            <a:extLst>
              <a:ext uri="{FF2B5EF4-FFF2-40B4-BE49-F238E27FC236}">
                <a16:creationId xmlns:a16="http://schemas.microsoft.com/office/drawing/2014/main" id="{28861F9B-44FA-1D42-9CDA-438A6014D763}"/>
              </a:ext>
            </a:extLst>
          </p:cNvPr>
          <p:cNvSpPr/>
          <p:nvPr/>
        </p:nvSpPr>
        <p:spPr>
          <a:xfrm>
            <a:off x="587402" y="6106711"/>
            <a:ext cx="65455" cy="121486"/>
          </a:xfrm>
          <a:custGeom>
            <a:avLst/>
            <a:gdLst>
              <a:gd name="connsiteX0" fmla="*/ 65456 w 65455"/>
              <a:gd name="connsiteY0" fmla="*/ 20300 h 121486"/>
              <a:gd name="connsiteX1" fmla="*/ 65456 w 65455"/>
              <a:gd name="connsiteY1" fmla="*/ 0 h 121486"/>
              <a:gd name="connsiteX2" fmla="*/ 64834 w 65455"/>
              <a:gd name="connsiteY2" fmla="*/ 0 h 121486"/>
              <a:gd name="connsiteX3" fmla="*/ 15328 w 65455"/>
              <a:gd name="connsiteY3" fmla="*/ 0 h 121486"/>
              <a:gd name="connsiteX4" fmla="*/ 0 w 65455"/>
              <a:gd name="connsiteY4" fmla="*/ 0 h 121486"/>
              <a:gd name="connsiteX5" fmla="*/ 0 w 65455"/>
              <a:gd name="connsiteY5" fmla="*/ 121487 h 121486"/>
              <a:gd name="connsiteX6" fmla="*/ 21439 w 65455"/>
              <a:gd name="connsiteY6" fmla="*/ 121487 h 121486"/>
              <a:gd name="connsiteX7" fmla="*/ 21439 w 65455"/>
              <a:gd name="connsiteY7" fmla="*/ 70841 h 121486"/>
              <a:gd name="connsiteX8" fmla="*/ 62349 w 65455"/>
              <a:gd name="connsiteY8" fmla="*/ 70841 h 121486"/>
              <a:gd name="connsiteX9" fmla="*/ 62349 w 65455"/>
              <a:gd name="connsiteY9" fmla="*/ 50645 h 121486"/>
              <a:gd name="connsiteX10" fmla="*/ 21439 w 65455"/>
              <a:gd name="connsiteY10" fmla="*/ 50645 h 121486"/>
              <a:gd name="connsiteX11" fmla="*/ 21439 w 65455"/>
              <a:gd name="connsiteY11" fmla="*/ 2030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455" h="121486">
                <a:moveTo>
                  <a:pt x="65456" y="20300"/>
                </a:moveTo>
                <a:lnTo>
                  <a:pt x="65456" y="0"/>
                </a:lnTo>
                <a:lnTo>
                  <a:pt x="64834" y="0"/>
                </a:lnTo>
                <a:lnTo>
                  <a:pt x="15328" y="0"/>
                </a:lnTo>
                <a:lnTo>
                  <a:pt x="0" y="0"/>
                </a:lnTo>
                <a:lnTo>
                  <a:pt x="0" y="121487"/>
                </a:lnTo>
                <a:lnTo>
                  <a:pt x="21439" y="121487"/>
                </a:lnTo>
                <a:lnTo>
                  <a:pt x="21439" y="70841"/>
                </a:lnTo>
                <a:lnTo>
                  <a:pt x="62349" y="70841"/>
                </a:lnTo>
                <a:lnTo>
                  <a:pt x="62349" y="50645"/>
                </a:lnTo>
                <a:lnTo>
                  <a:pt x="21439" y="50645"/>
                </a:lnTo>
                <a:lnTo>
                  <a:pt x="21439" y="2030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7" name="Freeform 36">
            <a:extLst>
              <a:ext uri="{FF2B5EF4-FFF2-40B4-BE49-F238E27FC236}">
                <a16:creationId xmlns:a16="http://schemas.microsoft.com/office/drawing/2014/main" id="{9FF2DB3E-3900-2240-8882-9410472C1005}"/>
              </a:ext>
            </a:extLst>
          </p:cNvPr>
          <p:cNvSpPr/>
          <p:nvPr/>
        </p:nvSpPr>
        <p:spPr>
          <a:xfrm>
            <a:off x="494707" y="6256058"/>
            <a:ext cx="77883" cy="126147"/>
          </a:xfrm>
          <a:custGeom>
            <a:avLst/>
            <a:gdLst>
              <a:gd name="connsiteX0" fmla="*/ 0 w 77883"/>
              <a:gd name="connsiteY0" fmla="*/ 90623 h 126147"/>
              <a:gd name="connsiteX1" fmla="*/ 10460 w 77883"/>
              <a:gd name="connsiteY1" fmla="*/ 116619 h 126147"/>
              <a:gd name="connsiteX2" fmla="*/ 39046 w 77883"/>
              <a:gd name="connsiteY2" fmla="*/ 126147 h 126147"/>
              <a:gd name="connsiteX3" fmla="*/ 67734 w 77883"/>
              <a:gd name="connsiteY3" fmla="*/ 116515 h 126147"/>
              <a:gd name="connsiteX4" fmla="*/ 77884 w 77883"/>
              <a:gd name="connsiteY4" fmla="*/ 89069 h 126147"/>
              <a:gd name="connsiteX5" fmla="*/ 77884 w 77883"/>
              <a:gd name="connsiteY5" fmla="*/ 86480 h 126147"/>
              <a:gd name="connsiteX6" fmla="*/ 77884 w 77883"/>
              <a:gd name="connsiteY6" fmla="*/ 82441 h 126147"/>
              <a:gd name="connsiteX7" fmla="*/ 77884 w 77883"/>
              <a:gd name="connsiteY7" fmla="*/ 58413 h 126147"/>
              <a:gd name="connsiteX8" fmla="*/ 77677 w 77883"/>
              <a:gd name="connsiteY8" fmla="*/ 58413 h 126147"/>
              <a:gd name="connsiteX9" fmla="*/ 73120 w 77883"/>
              <a:gd name="connsiteY9" fmla="*/ 58413 h 126147"/>
              <a:gd name="connsiteX10" fmla="*/ 34592 w 77883"/>
              <a:gd name="connsiteY10" fmla="*/ 58413 h 126147"/>
              <a:gd name="connsiteX11" fmla="*/ 34592 w 77883"/>
              <a:gd name="connsiteY11" fmla="*/ 77677 h 126147"/>
              <a:gd name="connsiteX12" fmla="*/ 56445 w 77883"/>
              <a:gd name="connsiteY12" fmla="*/ 77677 h 126147"/>
              <a:gd name="connsiteX13" fmla="*/ 56445 w 77883"/>
              <a:gd name="connsiteY13" fmla="*/ 82441 h 126147"/>
              <a:gd name="connsiteX14" fmla="*/ 56445 w 77883"/>
              <a:gd name="connsiteY14" fmla="*/ 89069 h 126147"/>
              <a:gd name="connsiteX15" fmla="*/ 51785 w 77883"/>
              <a:gd name="connsiteY15" fmla="*/ 101808 h 126147"/>
              <a:gd name="connsiteX16" fmla="*/ 39046 w 77883"/>
              <a:gd name="connsiteY16" fmla="*/ 106469 h 126147"/>
              <a:gd name="connsiteX17" fmla="*/ 26203 w 77883"/>
              <a:gd name="connsiteY17" fmla="*/ 101808 h 126147"/>
              <a:gd name="connsiteX18" fmla="*/ 21439 w 77883"/>
              <a:gd name="connsiteY18" fmla="*/ 89173 h 126147"/>
              <a:gd name="connsiteX19" fmla="*/ 21439 w 77883"/>
              <a:gd name="connsiteY19" fmla="*/ 36974 h 126147"/>
              <a:gd name="connsiteX20" fmla="*/ 26203 w 77883"/>
              <a:gd name="connsiteY20" fmla="*/ 24339 h 126147"/>
              <a:gd name="connsiteX21" fmla="*/ 39046 w 77883"/>
              <a:gd name="connsiteY21" fmla="*/ 19678 h 126147"/>
              <a:gd name="connsiteX22" fmla="*/ 51785 w 77883"/>
              <a:gd name="connsiteY22" fmla="*/ 24339 h 126147"/>
              <a:gd name="connsiteX23" fmla="*/ 56445 w 77883"/>
              <a:gd name="connsiteY23" fmla="*/ 37078 h 126147"/>
              <a:gd name="connsiteX24" fmla="*/ 56445 w 77883"/>
              <a:gd name="connsiteY24" fmla="*/ 43706 h 126147"/>
              <a:gd name="connsiteX25" fmla="*/ 77884 w 77883"/>
              <a:gd name="connsiteY25" fmla="*/ 43706 h 126147"/>
              <a:gd name="connsiteX26" fmla="*/ 77884 w 77883"/>
              <a:gd name="connsiteY26" fmla="*/ 37078 h 126147"/>
              <a:gd name="connsiteX27" fmla="*/ 67734 w 77883"/>
              <a:gd name="connsiteY27" fmla="*/ 9632 h 126147"/>
              <a:gd name="connsiteX28" fmla="*/ 39046 w 77883"/>
              <a:gd name="connsiteY28" fmla="*/ 0 h 126147"/>
              <a:gd name="connsiteX29" fmla="*/ 10460 w 77883"/>
              <a:gd name="connsiteY29" fmla="*/ 9528 h 126147"/>
              <a:gd name="connsiteX30" fmla="*/ 0 w 77883"/>
              <a:gd name="connsiteY30" fmla="*/ 35524 h 126147"/>
              <a:gd name="connsiteX31" fmla="*/ 0 w 77883"/>
              <a:gd name="connsiteY31" fmla="*/ 90623 h 126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7883" h="126147">
                <a:moveTo>
                  <a:pt x="0" y="90623"/>
                </a:moveTo>
                <a:cubicBezTo>
                  <a:pt x="0" y="101601"/>
                  <a:pt x="3521" y="110301"/>
                  <a:pt x="10460" y="116619"/>
                </a:cubicBezTo>
                <a:cubicBezTo>
                  <a:pt x="17400" y="122937"/>
                  <a:pt x="26928" y="126147"/>
                  <a:pt x="39046" y="126147"/>
                </a:cubicBezTo>
                <a:cubicBezTo>
                  <a:pt x="51370" y="126147"/>
                  <a:pt x="61002" y="122937"/>
                  <a:pt x="67734" y="116515"/>
                </a:cubicBezTo>
                <a:cubicBezTo>
                  <a:pt x="74570" y="110094"/>
                  <a:pt x="77884" y="100980"/>
                  <a:pt x="77884" y="89069"/>
                </a:cubicBezTo>
                <a:lnTo>
                  <a:pt x="77884" y="86480"/>
                </a:lnTo>
                <a:lnTo>
                  <a:pt x="77884" y="82441"/>
                </a:lnTo>
                <a:lnTo>
                  <a:pt x="77884" y="58413"/>
                </a:lnTo>
                <a:lnTo>
                  <a:pt x="77677" y="58413"/>
                </a:lnTo>
                <a:lnTo>
                  <a:pt x="73120" y="58413"/>
                </a:lnTo>
                <a:lnTo>
                  <a:pt x="34592" y="58413"/>
                </a:lnTo>
                <a:lnTo>
                  <a:pt x="34592" y="77677"/>
                </a:lnTo>
                <a:lnTo>
                  <a:pt x="56445" y="77677"/>
                </a:lnTo>
                <a:lnTo>
                  <a:pt x="56445" y="82441"/>
                </a:lnTo>
                <a:lnTo>
                  <a:pt x="56445" y="89069"/>
                </a:lnTo>
                <a:cubicBezTo>
                  <a:pt x="56445" y="94455"/>
                  <a:pt x="54892" y="98805"/>
                  <a:pt x="51785" y="101808"/>
                </a:cubicBezTo>
                <a:cubicBezTo>
                  <a:pt x="48677" y="104916"/>
                  <a:pt x="44431" y="106469"/>
                  <a:pt x="39046" y="106469"/>
                </a:cubicBezTo>
                <a:cubicBezTo>
                  <a:pt x="33660" y="106469"/>
                  <a:pt x="29310" y="104916"/>
                  <a:pt x="26203" y="101808"/>
                </a:cubicBezTo>
                <a:cubicBezTo>
                  <a:pt x="23096" y="98701"/>
                  <a:pt x="21439" y="94559"/>
                  <a:pt x="21439" y="89173"/>
                </a:cubicBezTo>
                <a:lnTo>
                  <a:pt x="21439" y="36974"/>
                </a:lnTo>
                <a:cubicBezTo>
                  <a:pt x="21439" y="31692"/>
                  <a:pt x="22992" y="27446"/>
                  <a:pt x="26203" y="24339"/>
                </a:cubicBezTo>
                <a:cubicBezTo>
                  <a:pt x="29310" y="21232"/>
                  <a:pt x="33660" y="19678"/>
                  <a:pt x="39046" y="19678"/>
                </a:cubicBezTo>
                <a:cubicBezTo>
                  <a:pt x="44431" y="19678"/>
                  <a:pt x="48781" y="21232"/>
                  <a:pt x="51785" y="24339"/>
                </a:cubicBezTo>
                <a:cubicBezTo>
                  <a:pt x="54892" y="27446"/>
                  <a:pt x="56445" y="31692"/>
                  <a:pt x="56445" y="37078"/>
                </a:cubicBezTo>
                <a:lnTo>
                  <a:pt x="56445" y="43706"/>
                </a:lnTo>
                <a:lnTo>
                  <a:pt x="77884" y="43706"/>
                </a:lnTo>
                <a:lnTo>
                  <a:pt x="77884" y="37078"/>
                </a:lnTo>
                <a:cubicBezTo>
                  <a:pt x="77884" y="25271"/>
                  <a:pt x="74466" y="16053"/>
                  <a:pt x="67734" y="9632"/>
                </a:cubicBezTo>
                <a:cubicBezTo>
                  <a:pt x="60899" y="3211"/>
                  <a:pt x="51370" y="0"/>
                  <a:pt x="39046" y="0"/>
                </a:cubicBezTo>
                <a:cubicBezTo>
                  <a:pt x="26928" y="0"/>
                  <a:pt x="17400" y="3211"/>
                  <a:pt x="10460" y="9528"/>
                </a:cubicBezTo>
                <a:cubicBezTo>
                  <a:pt x="3521" y="15846"/>
                  <a:pt x="0" y="24546"/>
                  <a:pt x="0" y="35524"/>
                </a:cubicBezTo>
                <a:lnTo>
                  <a:pt x="0" y="90623"/>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8" name="Freeform 37">
            <a:extLst>
              <a:ext uri="{FF2B5EF4-FFF2-40B4-BE49-F238E27FC236}">
                <a16:creationId xmlns:a16="http://schemas.microsoft.com/office/drawing/2014/main" id="{1158803C-F2C1-0F45-893C-2791DBAD2858}"/>
              </a:ext>
            </a:extLst>
          </p:cNvPr>
          <p:cNvSpPr/>
          <p:nvPr/>
        </p:nvSpPr>
        <p:spPr>
          <a:xfrm>
            <a:off x="496882" y="5952600"/>
            <a:ext cx="73534" cy="126043"/>
          </a:xfrm>
          <a:custGeom>
            <a:avLst/>
            <a:gdLst>
              <a:gd name="connsiteX0" fmla="*/ 0 w 73534"/>
              <a:gd name="connsiteY0" fmla="*/ 83787 h 126043"/>
              <a:gd name="connsiteX1" fmla="*/ 0 w 73534"/>
              <a:gd name="connsiteY1" fmla="*/ 89380 h 126043"/>
              <a:gd name="connsiteX2" fmla="*/ 9321 w 73534"/>
              <a:gd name="connsiteY2" fmla="*/ 116619 h 126043"/>
              <a:gd name="connsiteX3" fmla="*/ 36249 w 73534"/>
              <a:gd name="connsiteY3" fmla="*/ 126044 h 126043"/>
              <a:gd name="connsiteX4" fmla="*/ 63591 w 73534"/>
              <a:gd name="connsiteY4" fmla="*/ 116826 h 126043"/>
              <a:gd name="connsiteX5" fmla="*/ 73534 w 73534"/>
              <a:gd name="connsiteY5" fmla="*/ 91969 h 126043"/>
              <a:gd name="connsiteX6" fmla="*/ 73534 w 73534"/>
              <a:gd name="connsiteY6" fmla="*/ 88241 h 126043"/>
              <a:gd name="connsiteX7" fmla="*/ 67113 w 73534"/>
              <a:gd name="connsiteY7" fmla="*/ 68563 h 126043"/>
              <a:gd name="connsiteX8" fmla="*/ 47228 w 73534"/>
              <a:gd name="connsiteY8" fmla="*/ 54477 h 126043"/>
              <a:gd name="connsiteX9" fmla="*/ 36146 w 73534"/>
              <a:gd name="connsiteY9" fmla="*/ 49713 h 126043"/>
              <a:gd name="connsiteX10" fmla="*/ 25478 w 73534"/>
              <a:gd name="connsiteY10" fmla="*/ 42567 h 126043"/>
              <a:gd name="connsiteX11" fmla="*/ 22578 w 73534"/>
              <a:gd name="connsiteY11" fmla="*/ 33556 h 126043"/>
              <a:gd name="connsiteX12" fmla="*/ 22578 w 73534"/>
              <a:gd name="connsiteY12" fmla="*/ 31692 h 126043"/>
              <a:gd name="connsiteX13" fmla="*/ 26410 w 73534"/>
              <a:gd name="connsiteY13" fmla="*/ 22475 h 126043"/>
              <a:gd name="connsiteX14" fmla="*/ 37078 w 73534"/>
              <a:gd name="connsiteY14" fmla="*/ 19264 h 126043"/>
              <a:gd name="connsiteX15" fmla="*/ 47953 w 73534"/>
              <a:gd name="connsiteY15" fmla="*/ 22889 h 126043"/>
              <a:gd name="connsiteX16" fmla="*/ 51163 w 73534"/>
              <a:gd name="connsiteY16" fmla="*/ 33349 h 126043"/>
              <a:gd name="connsiteX17" fmla="*/ 51163 w 73534"/>
              <a:gd name="connsiteY17" fmla="*/ 38942 h 126043"/>
              <a:gd name="connsiteX18" fmla="*/ 72084 w 73534"/>
              <a:gd name="connsiteY18" fmla="*/ 38942 h 126043"/>
              <a:gd name="connsiteX19" fmla="*/ 72084 w 73534"/>
              <a:gd name="connsiteY19" fmla="*/ 33349 h 126043"/>
              <a:gd name="connsiteX20" fmla="*/ 62866 w 73534"/>
              <a:gd name="connsiteY20" fmla="*/ 8700 h 126043"/>
              <a:gd name="connsiteX21" fmla="*/ 37388 w 73534"/>
              <a:gd name="connsiteY21" fmla="*/ 0 h 126043"/>
              <a:gd name="connsiteX22" fmla="*/ 10978 w 73534"/>
              <a:gd name="connsiteY22" fmla="*/ 8907 h 126043"/>
              <a:gd name="connsiteX23" fmla="*/ 1243 w 73534"/>
              <a:gd name="connsiteY23" fmla="*/ 32417 h 126043"/>
              <a:gd name="connsiteX24" fmla="*/ 1243 w 73534"/>
              <a:gd name="connsiteY24" fmla="*/ 36146 h 126043"/>
              <a:gd name="connsiteX25" fmla="*/ 7561 w 73534"/>
              <a:gd name="connsiteY25" fmla="*/ 54685 h 126043"/>
              <a:gd name="connsiteX26" fmla="*/ 26824 w 73534"/>
              <a:gd name="connsiteY26" fmla="*/ 68252 h 126043"/>
              <a:gd name="connsiteX27" fmla="*/ 37596 w 73534"/>
              <a:gd name="connsiteY27" fmla="*/ 73016 h 126043"/>
              <a:gd name="connsiteX28" fmla="*/ 48677 w 73534"/>
              <a:gd name="connsiteY28" fmla="*/ 80577 h 126043"/>
              <a:gd name="connsiteX29" fmla="*/ 51992 w 73534"/>
              <a:gd name="connsiteY29" fmla="*/ 90623 h 126043"/>
              <a:gd name="connsiteX30" fmla="*/ 51992 w 73534"/>
              <a:gd name="connsiteY30" fmla="*/ 92487 h 126043"/>
              <a:gd name="connsiteX31" fmla="*/ 47849 w 73534"/>
              <a:gd name="connsiteY31" fmla="*/ 102844 h 126043"/>
              <a:gd name="connsiteX32" fmla="*/ 36249 w 73534"/>
              <a:gd name="connsiteY32" fmla="*/ 106573 h 126043"/>
              <a:gd name="connsiteX33" fmla="*/ 20921 w 73534"/>
              <a:gd name="connsiteY33" fmla="*/ 89380 h 126043"/>
              <a:gd name="connsiteX34" fmla="*/ 20921 w 73534"/>
              <a:gd name="connsiteY34" fmla="*/ 83787 h 126043"/>
              <a:gd name="connsiteX35" fmla="*/ 0 w 73534"/>
              <a:gd name="connsiteY35" fmla="*/ 83787 h 126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3534" h="126043">
                <a:moveTo>
                  <a:pt x="0" y="83787"/>
                </a:moveTo>
                <a:lnTo>
                  <a:pt x="0" y="89380"/>
                </a:lnTo>
                <a:cubicBezTo>
                  <a:pt x="0" y="101187"/>
                  <a:pt x="3107" y="110301"/>
                  <a:pt x="9321" y="116619"/>
                </a:cubicBezTo>
                <a:cubicBezTo>
                  <a:pt x="15535" y="122937"/>
                  <a:pt x="24546" y="126044"/>
                  <a:pt x="36249" y="126044"/>
                </a:cubicBezTo>
                <a:cubicBezTo>
                  <a:pt x="47849" y="126044"/>
                  <a:pt x="56963" y="122937"/>
                  <a:pt x="63591" y="116826"/>
                </a:cubicBezTo>
                <a:cubicBezTo>
                  <a:pt x="70220" y="110612"/>
                  <a:pt x="73534" y="102430"/>
                  <a:pt x="73534" y="91969"/>
                </a:cubicBezTo>
                <a:lnTo>
                  <a:pt x="73534" y="88241"/>
                </a:lnTo>
                <a:cubicBezTo>
                  <a:pt x="73534" y="80577"/>
                  <a:pt x="71359" y="74052"/>
                  <a:pt x="67113" y="68563"/>
                </a:cubicBezTo>
                <a:cubicBezTo>
                  <a:pt x="62866" y="63177"/>
                  <a:pt x="56238" y="58413"/>
                  <a:pt x="47228" y="54477"/>
                </a:cubicBezTo>
                <a:lnTo>
                  <a:pt x="36146" y="49713"/>
                </a:lnTo>
                <a:cubicBezTo>
                  <a:pt x="30967" y="47538"/>
                  <a:pt x="27446" y="45156"/>
                  <a:pt x="25478" y="42567"/>
                </a:cubicBezTo>
                <a:cubicBezTo>
                  <a:pt x="23614" y="40081"/>
                  <a:pt x="22578" y="37078"/>
                  <a:pt x="22578" y="33556"/>
                </a:cubicBezTo>
                <a:lnTo>
                  <a:pt x="22578" y="31692"/>
                </a:lnTo>
                <a:cubicBezTo>
                  <a:pt x="22578" y="27757"/>
                  <a:pt x="23821" y="24649"/>
                  <a:pt x="26410" y="22475"/>
                </a:cubicBezTo>
                <a:cubicBezTo>
                  <a:pt x="28896" y="20300"/>
                  <a:pt x="32521" y="19264"/>
                  <a:pt x="37078" y="19264"/>
                </a:cubicBezTo>
                <a:cubicBezTo>
                  <a:pt x="42153" y="19264"/>
                  <a:pt x="45778" y="20507"/>
                  <a:pt x="47953" y="22889"/>
                </a:cubicBezTo>
                <a:cubicBezTo>
                  <a:pt x="50127" y="25271"/>
                  <a:pt x="51163" y="28792"/>
                  <a:pt x="51163" y="33349"/>
                </a:cubicBezTo>
                <a:lnTo>
                  <a:pt x="51163" y="38942"/>
                </a:lnTo>
                <a:lnTo>
                  <a:pt x="72084" y="38942"/>
                </a:lnTo>
                <a:lnTo>
                  <a:pt x="72084" y="33349"/>
                </a:lnTo>
                <a:cubicBezTo>
                  <a:pt x="72084" y="22682"/>
                  <a:pt x="68977" y="14500"/>
                  <a:pt x="62866" y="8700"/>
                </a:cubicBezTo>
                <a:cubicBezTo>
                  <a:pt x="56756" y="2900"/>
                  <a:pt x="48263" y="0"/>
                  <a:pt x="37388" y="0"/>
                </a:cubicBezTo>
                <a:cubicBezTo>
                  <a:pt x="26307" y="0"/>
                  <a:pt x="17503" y="3004"/>
                  <a:pt x="10978" y="8907"/>
                </a:cubicBezTo>
                <a:cubicBezTo>
                  <a:pt x="4453" y="14810"/>
                  <a:pt x="1243" y="22682"/>
                  <a:pt x="1243" y="32417"/>
                </a:cubicBezTo>
                <a:lnTo>
                  <a:pt x="1243" y="36146"/>
                </a:lnTo>
                <a:cubicBezTo>
                  <a:pt x="1243" y="43292"/>
                  <a:pt x="3314" y="49506"/>
                  <a:pt x="7561" y="54685"/>
                </a:cubicBezTo>
                <a:cubicBezTo>
                  <a:pt x="11807" y="59863"/>
                  <a:pt x="18228" y="64420"/>
                  <a:pt x="26824" y="68252"/>
                </a:cubicBezTo>
                <a:lnTo>
                  <a:pt x="37596" y="73016"/>
                </a:lnTo>
                <a:cubicBezTo>
                  <a:pt x="42774" y="75398"/>
                  <a:pt x="46503" y="77884"/>
                  <a:pt x="48677" y="80577"/>
                </a:cubicBezTo>
                <a:cubicBezTo>
                  <a:pt x="50852" y="83270"/>
                  <a:pt x="51992" y="86584"/>
                  <a:pt x="51992" y="90623"/>
                </a:cubicBezTo>
                <a:lnTo>
                  <a:pt x="51992" y="92487"/>
                </a:lnTo>
                <a:cubicBezTo>
                  <a:pt x="51992" y="96941"/>
                  <a:pt x="50645" y="100358"/>
                  <a:pt x="47849" y="102844"/>
                </a:cubicBezTo>
                <a:cubicBezTo>
                  <a:pt x="45053" y="105330"/>
                  <a:pt x="41221" y="106573"/>
                  <a:pt x="36249" y="106573"/>
                </a:cubicBezTo>
                <a:cubicBezTo>
                  <a:pt x="25996" y="106573"/>
                  <a:pt x="20921" y="100876"/>
                  <a:pt x="20921" y="89380"/>
                </a:cubicBezTo>
                <a:lnTo>
                  <a:pt x="20921" y="83787"/>
                </a:lnTo>
                <a:lnTo>
                  <a:pt x="0" y="83787"/>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39" name="Freeform 38">
            <a:extLst>
              <a:ext uri="{FF2B5EF4-FFF2-40B4-BE49-F238E27FC236}">
                <a16:creationId xmlns:a16="http://schemas.microsoft.com/office/drawing/2014/main" id="{8FC3B35D-17DB-AB4D-BA17-02682B6C3378}"/>
              </a:ext>
            </a:extLst>
          </p:cNvPr>
          <p:cNvSpPr/>
          <p:nvPr/>
        </p:nvSpPr>
        <p:spPr>
          <a:xfrm>
            <a:off x="645607" y="5954879"/>
            <a:ext cx="85651" cy="121486"/>
          </a:xfrm>
          <a:custGeom>
            <a:avLst/>
            <a:gdLst>
              <a:gd name="connsiteX0" fmla="*/ 30139 w 85651"/>
              <a:gd name="connsiteY0" fmla="*/ 0 h 121486"/>
              <a:gd name="connsiteX1" fmla="*/ 0 w 85651"/>
              <a:gd name="connsiteY1" fmla="*/ 118380 h 121486"/>
              <a:gd name="connsiteX2" fmla="*/ 0 w 85651"/>
              <a:gd name="connsiteY2" fmla="*/ 121487 h 121486"/>
              <a:gd name="connsiteX3" fmla="*/ 21853 w 85651"/>
              <a:gd name="connsiteY3" fmla="*/ 121487 h 121486"/>
              <a:gd name="connsiteX4" fmla="*/ 27446 w 85651"/>
              <a:gd name="connsiteY4" fmla="*/ 97976 h 121486"/>
              <a:gd name="connsiteX5" fmla="*/ 58413 w 85651"/>
              <a:gd name="connsiteY5" fmla="*/ 97976 h 121486"/>
              <a:gd name="connsiteX6" fmla="*/ 63799 w 85651"/>
              <a:gd name="connsiteY6" fmla="*/ 121487 h 121486"/>
              <a:gd name="connsiteX7" fmla="*/ 85652 w 85651"/>
              <a:gd name="connsiteY7" fmla="*/ 121487 h 121486"/>
              <a:gd name="connsiteX8" fmla="*/ 85652 w 85651"/>
              <a:gd name="connsiteY8" fmla="*/ 118380 h 121486"/>
              <a:gd name="connsiteX9" fmla="*/ 55617 w 85651"/>
              <a:gd name="connsiteY9" fmla="*/ 0 h 121486"/>
              <a:gd name="connsiteX10" fmla="*/ 30139 w 85651"/>
              <a:gd name="connsiteY10" fmla="*/ 0 h 121486"/>
              <a:gd name="connsiteX11" fmla="*/ 31796 w 85651"/>
              <a:gd name="connsiteY11" fmla="*/ 78713 h 121486"/>
              <a:gd name="connsiteX12" fmla="*/ 42670 w 85651"/>
              <a:gd name="connsiteY12" fmla="*/ 31071 h 121486"/>
              <a:gd name="connsiteX13" fmla="*/ 53752 w 85651"/>
              <a:gd name="connsiteY13" fmla="*/ 78713 h 121486"/>
              <a:gd name="connsiteX14" fmla="*/ 31796 w 85651"/>
              <a:gd name="connsiteY14" fmla="*/ 78713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651" h="121486">
                <a:moveTo>
                  <a:pt x="30139" y="0"/>
                </a:moveTo>
                <a:lnTo>
                  <a:pt x="0" y="118380"/>
                </a:lnTo>
                <a:lnTo>
                  <a:pt x="0" y="121487"/>
                </a:lnTo>
                <a:lnTo>
                  <a:pt x="21853" y="121487"/>
                </a:lnTo>
                <a:lnTo>
                  <a:pt x="27446" y="97976"/>
                </a:lnTo>
                <a:lnTo>
                  <a:pt x="58413" y="97976"/>
                </a:lnTo>
                <a:lnTo>
                  <a:pt x="63799" y="121487"/>
                </a:lnTo>
                <a:lnTo>
                  <a:pt x="85652" y="121487"/>
                </a:lnTo>
                <a:lnTo>
                  <a:pt x="85652" y="118380"/>
                </a:lnTo>
                <a:lnTo>
                  <a:pt x="55617" y="0"/>
                </a:lnTo>
                <a:lnTo>
                  <a:pt x="30139" y="0"/>
                </a:lnTo>
                <a:close/>
                <a:moveTo>
                  <a:pt x="31796" y="78713"/>
                </a:moveTo>
                <a:lnTo>
                  <a:pt x="42670" y="31071"/>
                </a:lnTo>
                <a:lnTo>
                  <a:pt x="53752" y="78713"/>
                </a:lnTo>
                <a:lnTo>
                  <a:pt x="31796" y="78713"/>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0" name="Freeform 39">
            <a:extLst>
              <a:ext uri="{FF2B5EF4-FFF2-40B4-BE49-F238E27FC236}">
                <a16:creationId xmlns:a16="http://schemas.microsoft.com/office/drawing/2014/main" id="{7CBEE2E1-A407-4845-B0C0-D662312DA05B}"/>
              </a:ext>
            </a:extLst>
          </p:cNvPr>
          <p:cNvSpPr/>
          <p:nvPr/>
        </p:nvSpPr>
        <p:spPr>
          <a:xfrm>
            <a:off x="579220" y="5954879"/>
            <a:ext cx="71151" cy="121486"/>
          </a:xfrm>
          <a:custGeom>
            <a:avLst/>
            <a:gdLst>
              <a:gd name="connsiteX0" fmla="*/ 0 w 71151"/>
              <a:gd name="connsiteY0" fmla="*/ 19678 h 121486"/>
              <a:gd name="connsiteX1" fmla="*/ 0 w 71151"/>
              <a:gd name="connsiteY1" fmla="*/ 20196 h 121486"/>
              <a:gd name="connsiteX2" fmla="*/ 24857 w 71151"/>
              <a:gd name="connsiteY2" fmla="*/ 20196 h 121486"/>
              <a:gd name="connsiteX3" fmla="*/ 24857 w 71151"/>
              <a:gd name="connsiteY3" fmla="*/ 121487 h 121486"/>
              <a:gd name="connsiteX4" fmla="*/ 46295 w 71151"/>
              <a:gd name="connsiteY4" fmla="*/ 121487 h 121486"/>
              <a:gd name="connsiteX5" fmla="*/ 46295 w 71151"/>
              <a:gd name="connsiteY5" fmla="*/ 20196 h 121486"/>
              <a:gd name="connsiteX6" fmla="*/ 71152 w 71151"/>
              <a:gd name="connsiteY6" fmla="*/ 20196 h 121486"/>
              <a:gd name="connsiteX7" fmla="*/ 71152 w 71151"/>
              <a:gd name="connsiteY7" fmla="*/ 19678 h 121486"/>
              <a:gd name="connsiteX8" fmla="*/ 71152 w 71151"/>
              <a:gd name="connsiteY8" fmla="*/ 0 h 121486"/>
              <a:gd name="connsiteX9" fmla="*/ 0 w 71151"/>
              <a:gd name="connsiteY9"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151" h="121486">
                <a:moveTo>
                  <a:pt x="0" y="19678"/>
                </a:moveTo>
                <a:lnTo>
                  <a:pt x="0" y="20196"/>
                </a:lnTo>
                <a:lnTo>
                  <a:pt x="24857" y="20196"/>
                </a:lnTo>
                <a:lnTo>
                  <a:pt x="24857" y="121487"/>
                </a:lnTo>
                <a:lnTo>
                  <a:pt x="46295" y="121487"/>
                </a:lnTo>
                <a:lnTo>
                  <a:pt x="46295" y="20196"/>
                </a:lnTo>
                <a:lnTo>
                  <a:pt x="71152" y="20196"/>
                </a:lnTo>
                <a:lnTo>
                  <a:pt x="71152" y="19678"/>
                </a:lnTo>
                <a:lnTo>
                  <a:pt x="71152" y="0"/>
                </a:lnTo>
                <a:lnTo>
                  <a:pt x="0"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1" name="Freeform 40">
            <a:extLst>
              <a:ext uri="{FF2B5EF4-FFF2-40B4-BE49-F238E27FC236}">
                <a16:creationId xmlns:a16="http://schemas.microsoft.com/office/drawing/2014/main" id="{431EC798-5BB3-4D49-9075-F4A3E951AED1}"/>
              </a:ext>
            </a:extLst>
          </p:cNvPr>
          <p:cNvSpPr/>
          <p:nvPr/>
        </p:nvSpPr>
        <p:spPr>
          <a:xfrm>
            <a:off x="726288" y="5954879"/>
            <a:ext cx="71151" cy="121486"/>
          </a:xfrm>
          <a:custGeom>
            <a:avLst/>
            <a:gdLst>
              <a:gd name="connsiteX0" fmla="*/ 0 w 71151"/>
              <a:gd name="connsiteY0" fmla="*/ 0 h 121486"/>
              <a:gd name="connsiteX1" fmla="*/ 0 w 71151"/>
              <a:gd name="connsiteY1" fmla="*/ 19678 h 121486"/>
              <a:gd name="connsiteX2" fmla="*/ 0 w 71151"/>
              <a:gd name="connsiteY2" fmla="*/ 20196 h 121486"/>
              <a:gd name="connsiteX3" fmla="*/ 24857 w 71151"/>
              <a:gd name="connsiteY3" fmla="*/ 20196 h 121486"/>
              <a:gd name="connsiteX4" fmla="*/ 24857 w 71151"/>
              <a:gd name="connsiteY4" fmla="*/ 121487 h 121486"/>
              <a:gd name="connsiteX5" fmla="*/ 46295 w 71151"/>
              <a:gd name="connsiteY5" fmla="*/ 121487 h 121486"/>
              <a:gd name="connsiteX6" fmla="*/ 46295 w 71151"/>
              <a:gd name="connsiteY6" fmla="*/ 20196 h 121486"/>
              <a:gd name="connsiteX7" fmla="*/ 71152 w 71151"/>
              <a:gd name="connsiteY7" fmla="*/ 20196 h 121486"/>
              <a:gd name="connsiteX8" fmla="*/ 71152 w 71151"/>
              <a:gd name="connsiteY8" fmla="*/ 0 h 121486"/>
              <a:gd name="connsiteX9" fmla="*/ 71152 w 71151"/>
              <a:gd name="connsiteY9"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151" h="121486">
                <a:moveTo>
                  <a:pt x="0" y="0"/>
                </a:moveTo>
                <a:lnTo>
                  <a:pt x="0" y="19678"/>
                </a:lnTo>
                <a:lnTo>
                  <a:pt x="0" y="20196"/>
                </a:lnTo>
                <a:lnTo>
                  <a:pt x="24857" y="20196"/>
                </a:lnTo>
                <a:lnTo>
                  <a:pt x="24857" y="121487"/>
                </a:lnTo>
                <a:lnTo>
                  <a:pt x="46295" y="121487"/>
                </a:lnTo>
                <a:lnTo>
                  <a:pt x="46295" y="20196"/>
                </a:lnTo>
                <a:lnTo>
                  <a:pt x="71152" y="20196"/>
                </a:lnTo>
                <a:lnTo>
                  <a:pt x="71152" y="0"/>
                </a:lnTo>
                <a:lnTo>
                  <a:pt x="71152"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2" name="Freeform 41">
            <a:extLst>
              <a:ext uri="{FF2B5EF4-FFF2-40B4-BE49-F238E27FC236}">
                <a16:creationId xmlns:a16="http://schemas.microsoft.com/office/drawing/2014/main" id="{B8C75117-9632-DA4E-B206-FCE18E16974C}"/>
              </a:ext>
            </a:extLst>
          </p:cNvPr>
          <p:cNvSpPr/>
          <p:nvPr/>
        </p:nvSpPr>
        <p:spPr>
          <a:xfrm>
            <a:off x="811525" y="5954879"/>
            <a:ext cx="65041" cy="121486"/>
          </a:xfrm>
          <a:custGeom>
            <a:avLst/>
            <a:gdLst>
              <a:gd name="connsiteX0" fmla="*/ 0 w 65041"/>
              <a:gd name="connsiteY0" fmla="*/ 0 h 121486"/>
              <a:gd name="connsiteX1" fmla="*/ 0 w 65041"/>
              <a:gd name="connsiteY1" fmla="*/ 121487 h 121486"/>
              <a:gd name="connsiteX2" fmla="*/ 1761 w 65041"/>
              <a:gd name="connsiteY2" fmla="*/ 121487 h 121486"/>
              <a:gd name="connsiteX3" fmla="*/ 65041 w 65041"/>
              <a:gd name="connsiteY3" fmla="*/ 121487 h 121486"/>
              <a:gd name="connsiteX4" fmla="*/ 65041 w 65041"/>
              <a:gd name="connsiteY4" fmla="*/ 101808 h 121486"/>
              <a:gd name="connsiteX5" fmla="*/ 65041 w 65041"/>
              <a:gd name="connsiteY5" fmla="*/ 101187 h 121486"/>
              <a:gd name="connsiteX6" fmla="*/ 21542 w 65041"/>
              <a:gd name="connsiteY6" fmla="*/ 101187 h 121486"/>
              <a:gd name="connsiteX7" fmla="*/ 21542 w 65041"/>
              <a:gd name="connsiteY7" fmla="*/ 70841 h 121486"/>
              <a:gd name="connsiteX8" fmla="*/ 61831 w 65041"/>
              <a:gd name="connsiteY8" fmla="*/ 70841 h 121486"/>
              <a:gd name="connsiteX9" fmla="*/ 61831 w 65041"/>
              <a:gd name="connsiteY9" fmla="*/ 70531 h 121486"/>
              <a:gd name="connsiteX10" fmla="*/ 61831 w 65041"/>
              <a:gd name="connsiteY10" fmla="*/ 51060 h 121486"/>
              <a:gd name="connsiteX11" fmla="*/ 61831 w 65041"/>
              <a:gd name="connsiteY11" fmla="*/ 50645 h 121486"/>
              <a:gd name="connsiteX12" fmla="*/ 21542 w 65041"/>
              <a:gd name="connsiteY12" fmla="*/ 50645 h 121486"/>
              <a:gd name="connsiteX13" fmla="*/ 21542 w 65041"/>
              <a:gd name="connsiteY13" fmla="*/ 20196 h 121486"/>
              <a:gd name="connsiteX14" fmla="*/ 65041 w 65041"/>
              <a:gd name="connsiteY14" fmla="*/ 20196 h 121486"/>
              <a:gd name="connsiteX15" fmla="*/ 65041 w 65041"/>
              <a:gd name="connsiteY15" fmla="*/ 19678 h 121486"/>
              <a:gd name="connsiteX16" fmla="*/ 65041 w 65041"/>
              <a:gd name="connsiteY16" fmla="*/ 0 h 121486"/>
              <a:gd name="connsiteX17" fmla="*/ 1761 w 65041"/>
              <a:gd name="connsiteY17" fmla="*/ 0 h 121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5041" h="121486">
                <a:moveTo>
                  <a:pt x="0" y="0"/>
                </a:moveTo>
                <a:lnTo>
                  <a:pt x="0" y="121487"/>
                </a:lnTo>
                <a:lnTo>
                  <a:pt x="1761" y="121487"/>
                </a:lnTo>
                <a:lnTo>
                  <a:pt x="65041" y="121487"/>
                </a:lnTo>
                <a:lnTo>
                  <a:pt x="65041" y="101808"/>
                </a:lnTo>
                <a:lnTo>
                  <a:pt x="65041" y="101187"/>
                </a:lnTo>
                <a:lnTo>
                  <a:pt x="21542" y="101187"/>
                </a:lnTo>
                <a:lnTo>
                  <a:pt x="21542" y="70841"/>
                </a:lnTo>
                <a:lnTo>
                  <a:pt x="61831" y="70841"/>
                </a:lnTo>
                <a:lnTo>
                  <a:pt x="61831" y="70531"/>
                </a:lnTo>
                <a:lnTo>
                  <a:pt x="61831" y="51060"/>
                </a:lnTo>
                <a:lnTo>
                  <a:pt x="61831" y="50645"/>
                </a:lnTo>
                <a:lnTo>
                  <a:pt x="21542" y="50645"/>
                </a:lnTo>
                <a:lnTo>
                  <a:pt x="21542" y="20196"/>
                </a:lnTo>
                <a:lnTo>
                  <a:pt x="65041" y="20196"/>
                </a:lnTo>
                <a:lnTo>
                  <a:pt x="65041" y="19678"/>
                </a:lnTo>
                <a:lnTo>
                  <a:pt x="65041" y="0"/>
                </a:lnTo>
                <a:lnTo>
                  <a:pt x="1761" y="0"/>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3" name="Freeform 42">
            <a:extLst>
              <a:ext uri="{FF2B5EF4-FFF2-40B4-BE49-F238E27FC236}">
                <a16:creationId xmlns:a16="http://schemas.microsoft.com/office/drawing/2014/main" id="{5B8F510E-82C7-3546-A67E-E5F54F3D0C83}"/>
              </a:ext>
            </a:extLst>
          </p:cNvPr>
          <p:cNvSpPr/>
          <p:nvPr/>
        </p:nvSpPr>
        <p:spPr>
          <a:xfrm>
            <a:off x="414338" y="5894083"/>
            <a:ext cx="20195" cy="283468"/>
          </a:xfrm>
          <a:custGeom>
            <a:avLst/>
            <a:gdLst>
              <a:gd name="connsiteX0" fmla="*/ 0 w 20195"/>
              <a:gd name="connsiteY0" fmla="*/ 0 h 283468"/>
              <a:gd name="connsiteX1" fmla="*/ 20196 w 20195"/>
              <a:gd name="connsiteY1" fmla="*/ 0 h 283468"/>
              <a:gd name="connsiteX2" fmla="*/ 20196 w 20195"/>
              <a:gd name="connsiteY2" fmla="*/ 283469 h 283468"/>
              <a:gd name="connsiteX3" fmla="*/ 0 w 20195"/>
              <a:gd name="connsiteY3" fmla="*/ 283469 h 283468"/>
            </a:gdLst>
            <a:ahLst/>
            <a:cxnLst>
              <a:cxn ang="0">
                <a:pos x="connsiteX0" y="connsiteY0"/>
              </a:cxn>
              <a:cxn ang="0">
                <a:pos x="connsiteX1" y="connsiteY1"/>
              </a:cxn>
              <a:cxn ang="0">
                <a:pos x="connsiteX2" y="connsiteY2"/>
              </a:cxn>
              <a:cxn ang="0">
                <a:pos x="connsiteX3" y="connsiteY3"/>
              </a:cxn>
            </a:cxnLst>
            <a:rect l="l" t="t" r="r" b="b"/>
            <a:pathLst>
              <a:path w="20195" h="283468">
                <a:moveTo>
                  <a:pt x="0" y="0"/>
                </a:moveTo>
                <a:lnTo>
                  <a:pt x="20196" y="0"/>
                </a:lnTo>
                <a:lnTo>
                  <a:pt x="20196" y="283469"/>
                </a:lnTo>
                <a:lnTo>
                  <a:pt x="0" y="283469"/>
                </a:lnTo>
                <a:close/>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
        <p:nvSpPr>
          <p:cNvPr id="44" name="Freeform 43">
            <a:extLst>
              <a:ext uri="{FF2B5EF4-FFF2-40B4-BE49-F238E27FC236}">
                <a16:creationId xmlns:a16="http://schemas.microsoft.com/office/drawing/2014/main" id="{6672D234-2258-3B46-84A4-70CA96AAEEB7}"/>
              </a:ext>
            </a:extLst>
          </p:cNvPr>
          <p:cNvSpPr/>
          <p:nvPr/>
        </p:nvSpPr>
        <p:spPr>
          <a:xfrm>
            <a:off x="516767" y="6440825"/>
            <a:ext cx="1035" cy="20195"/>
          </a:xfrm>
          <a:custGeom>
            <a:avLst/>
            <a:gdLst>
              <a:gd name="connsiteX0" fmla="*/ 0 w 1035"/>
              <a:gd name="connsiteY0" fmla="*/ 0 h 20195"/>
              <a:gd name="connsiteX1" fmla="*/ 0 w 1035"/>
              <a:gd name="connsiteY1" fmla="*/ 20196 h 20195"/>
            </a:gdLst>
            <a:ahLst/>
            <a:cxnLst>
              <a:cxn ang="0">
                <a:pos x="connsiteX0" y="connsiteY0"/>
              </a:cxn>
              <a:cxn ang="0">
                <a:pos x="connsiteX1" y="connsiteY1"/>
              </a:cxn>
            </a:cxnLst>
            <a:rect l="l" t="t" r="r" b="b"/>
            <a:pathLst>
              <a:path w="1035" h="20195">
                <a:moveTo>
                  <a:pt x="0" y="0"/>
                </a:moveTo>
                <a:lnTo>
                  <a:pt x="0" y="20196"/>
                </a:lnTo>
              </a:path>
            </a:pathLst>
          </a:custGeom>
          <a:ln w="1025" cap="flat">
            <a:noFill/>
            <a:prstDash val="solid"/>
            <a:miter/>
          </a:ln>
        </p:spPr>
        <p:txBody>
          <a:bodyPr rtlCol="0" anchor="ctr"/>
          <a:lstStyle/>
          <a:p>
            <a:endParaRPr lang="en-GB">
              <a:latin typeface="Unica 77 LL" panose="020B0504010101010104" pitchFamily="34" charset="77"/>
            </a:endParaRPr>
          </a:p>
        </p:txBody>
      </p:sp>
      <p:sp>
        <p:nvSpPr>
          <p:cNvPr id="45" name="Freeform 44">
            <a:extLst>
              <a:ext uri="{FF2B5EF4-FFF2-40B4-BE49-F238E27FC236}">
                <a16:creationId xmlns:a16="http://schemas.microsoft.com/office/drawing/2014/main" id="{65348919-061E-4342-A2E7-9202BFB6FCBA}"/>
              </a:ext>
            </a:extLst>
          </p:cNvPr>
          <p:cNvSpPr/>
          <p:nvPr/>
        </p:nvSpPr>
        <p:spPr>
          <a:xfrm>
            <a:off x="981275" y="6177552"/>
            <a:ext cx="20195" cy="263272"/>
          </a:xfrm>
          <a:custGeom>
            <a:avLst/>
            <a:gdLst>
              <a:gd name="connsiteX0" fmla="*/ 20196 w 20195"/>
              <a:gd name="connsiteY0" fmla="*/ 263273 h 263272"/>
              <a:gd name="connsiteX1" fmla="*/ 20196 w 20195"/>
              <a:gd name="connsiteY1" fmla="*/ 0 h 263272"/>
              <a:gd name="connsiteX2" fmla="*/ 0 w 20195"/>
              <a:gd name="connsiteY2" fmla="*/ 0 h 263272"/>
              <a:gd name="connsiteX3" fmla="*/ 0 w 20195"/>
              <a:gd name="connsiteY3" fmla="*/ 263273 h 263272"/>
            </a:gdLst>
            <a:ahLst/>
            <a:cxnLst>
              <a:cxn ang="0">
                <a:pos x="connsiteX0" y="connsiteY0"/>
              </a:cxn>
              <a:cxn ang="0">
                <a:pos x="connsiteX1" y="connsiteY1"/>
              </a:cxn>
              <a:cxn ang="0">
                <a:pos x="connsiteX2" y="connsiteY2"/>
              </a:cxn>
              <a:cxn ang="0">
                <a:pos x="connsiteX3" y="connsiteY3"/>
              </a:cxn>
            </a:cxnLst>
            <a:rect l="l" t="t" r="r" b="b"/>
            <a:pathLst>
              <a:path w="20195" h="263272">
                <a:moveTo>
                  <a:pt x="20196" y="263273"/>
                </a:moveTo>
                <a:lnTo>
                  <a:pt x="20196" y="0"/>
                </a:lnTo>
                <a:lnTo>
                  <a:pt x="0" y="0"/>
                </a:lnTo>
                <a:lnTo>
                  <a:pt x="0" y="263273"/>
                </a:lnTo>
              </a:path>
            </a:pathLst>
          </a:custGeom>
          <a:solidFill>
            <a:srgbClr val="FFFFFF"/>
          </a:solidFill>
          <a:ln w="1025" cap="flat">
            <a:noFill/>
            <a:prstDash val="solid"/>
            <a:miter/>
          </a:ln>
        </p:spPr>
        <p:txBody>
          <a:bodyPr rtlCol="0" anchor="ctr"/>
          <a:lstStyle/>
          <a:p>
            <a:endParaRPr lang="en-GB">
              <a:latin typeface="Unica 77 LL" panose="020B0504010101010104" pitchFamily="34" charset="77"/>
            </a:endParaRPr>
          </a:p>
        </p:txBody>
      </p:sp>
    </p:spTree>
    <p:extLst>
      <p:ext uri="{BB962C8B-B14F-4D97-AF65-F5344CB8AC3E}">
        <p14:creationId xmlns:p14="http://schemas.microsoft.com/office/powerpoint/2010/main" val="388640110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800" fill="hold"/>
                                        <p:tgtEl>
                                          <p:spTgt spid="4"/>
                                        </p:tgtEl>
                                      </p:cBhvr>
                                    </p:cmd>
                                  </p:childTnLst>
                                </p:cTn>
                              </p:par>
                              <p:par>
                                <p:cTn id="7" presetID="22" presetClass="entr" presetSubtype="8" fill="hold" grpId="0" nodeType="withEffect">
                                  <p:stCondLst>
                                    <p:cond delay="2000"/>
                                  </p:stCondLst>
                                  <p:childTnLst>
                                    <p:set>
                                      <p:cBhvr>
                                        <p:cTn id="8" dur="1" fill="hold">
                                          <p:stCondLst>
                                            <p:cond delay="0"/>
                                          </p:stCondLst>
                                        </p:cTn>
                                        <p:tgtEl>
                                          <p:spTgt spid="6">
                                            <p:txEl>
                                              <p:pRg st="0" end="0"/>
                                            </p:txEl>
                                          </p:spTgt>
                                        </p:tgtEl>
                                        <p:attrNameLst>
                                          <p:attrName>style.visibility</p:attrName>
                                        </p:attrNameLst>
                                      </p:cBhvr>
                                      <p:to>
                                        <p:strVal val="visible"/>
                                      </p:to>
                                    </p:set>
                                    <p:animEffect transition="in" filter="wipe(left)">
                                      <p:cBhvr>
                                        <p:cTn id="9" dur="500"/>
                                        <p:tgtEl>
                                          <p:spTgt spid="6">
                                            <p:txEl>
                                              <p:pRg st="0" end="0"/>
                                            </p:txEl>
                                          </p:spTgt>
                                        </p:tgtEl>
                                      </p:cBhvr>
                                    </p:animEffect>
                                  </p:childTnLst>
                                </p:cTn>
                              </p:par>
                              <p:par>
                                <p:cTn id="10" presetID="22" presetClass="entr" presetSubtype="2" fill="hold" grpId="0" nodeType="with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wipe(right)">
                                      <p:cBhvr>
                                        <p:cTn id="12" dur="1000"/>
                                        <p:tgtEl>
                                          <p:spTgt spid="33"/>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35"/>
                                        </p:tgtEl>
                                        <p:attrNameLst>
                                          <p:attrName>style.visibility</p:attrName>
                                        </p:attrNameLst>
                                      </p:cBhvr>
                                      <p:to>
                                        <p:strVal val="visible"/>
                                      </p:to>
                                    </p:set>
                                    <p:animEffect transition="in" filter="wipe(left)">
                                      <p:cBhvr>
                                        <p:cTn id="15" dur="1000"/>
                                        <p:tgtEl>
                                          <p:spTgt spid="35"/>
                                        </p:tgtEl>
                                      </p:cBhvr>
                                    </p:animEffect>
                                  </p:childTnLst>
                                </p:cTn>
                              </p:par>
                              <p:par>
                                <p:cTn id="16" presetID="22" presetClass="entr" presetSubtype="1" fill="hold" grpId="0" nodeType="withEffect">
                                  <p:stCondLst>
                                    <p:cond delay="800"/>
                                  </p:stCondLst>
                                  <p:childTnLst>
                                    <p:set>
                                      <p:cBhvr>
                                        <p:cTn id="17" dur="1" fill="hold">
                                          <p:stCondLst>
                                            <p:cond delay="0"/>
                                          </p:stCondLst>
                                        </p:cTn>
                                        <p:tgtEl>
                                          <p:spTgt spid="43"/>
                                        </p:tgtEl>
                                        <p:attrNameLst>
                                          <p:attrName>style.visibility</p:attrName>
                                        </p:attrNameLst>
                                      </p:cBhvr>
                                      <p:to>
                                        <p:strVal val="visible"/>
                                      </p:to>
                                    </p:set>
                                    <p:animEffect transition="in" filter="wipe(up)">
                                      <p:cBhvr>
                                        <p:cTn id="18" dur="1000"/>
                                        <p:tgtEl>
                                          <p:spTgt spid="43"/>
                                        </p:tgtEl>
                                      </p:cBhvr>
                                    </p:animEffect>
                                  </p:childTnLst>
                                </p:cTn>
                              </p:par>
                              <p:par>
                                <p:cTn id="19" presetID="22" presetClass="entr" presetSubtype="4" fill="hold" grpId="0" nodeType="withEffect">
                                  <p:stCondLst>
                                    <p:cond delay="800"/>
                                  </p:stCondLst>
                                  <p:childTnLst>
                                    <p:set>
                                      <p:cBhvr>
                                        <p:cTn id="20" dur="1" fill="hold">
                                          <p:stCondLst>
                                            <p:cond delay="0"/>
                                          </p:stCondLst>
                                        </p:cTn>
                                        <p:tgtEl>
                                          <p:spTgt spid="45"/>
                                        </p:tgtEl>
                                        <p:attrNameLst>
                                          <p:attrName>style.visibility</p:attrName>
                                        </p:attrNameLst>
                                      </p:cBhvr>
                                      <p:to>
                                        <p:strVal val="visible"/>
                                      </p:to>
                                    </p:set>
                                    <p:animEffect transition="in" filter="wipe(down)">
                                      <p:cBhvr>
                                        <p:cTn id="21" dur="1000"/>
                                        <p:tgtEl>
                                          <p:spTgt spid="45"/>
                                        </p:tgtEl>
                                      </p:cBhvr>
                                    </p:animEffect>
                                  </p:childTnLst>
                                </p:cTn>
                              </p:par>
                              <p:par>
                                <p:cTn id="22" presetID="22" presetClass="entr" presetSubtype="2" fill="hold" grpId="0" nodeType="withEffect">
                                  <p:stCondLst>
                                    <p:cond delay="1400"/>
                                  </p:stCondLst>
                                  <p:childTnLst>
                                    <p:set>
                                      <p:cBhvr>
                                        <p:cTn id="23" dur="1" fill="hold">
                                          <p:stCondLst>
                                            <p:cond delay="0"/>
                                          </p:stCondLst>
                                        </p:cTn>
                                        <p:tgtEl>
                                          <p:spTgt spid="34"/>
                                        </p:tgtEl>
                                        <p:attrNameLst>
                                          <p:attrName>style.visibility</p:attrName>
                                        </p:attrNameLst>
                                      </p:cBhvr>
                                      <p:to>
                                        <p:strVal val="visible"/>
                                      </p:to>
                                    </p:set>
                                    <p:animEffect transition="in" filter="wipe(right)">
                                      <p:cBhvr>
                                        <p:cTn id="24" dur="1000"/>
                                        <p:tgtEl>
                                          <p:spTgt spid="34"/>
                                        </p:tgtEl>
                                      </p:cBhvr>
                                    </p:animEffect>
                                  </p:childTnLst>
                                </p:cTn>
                              </p:par>
                              <p:par>
                                <p:cTn id="25" presetID="10" presetClass="entr" presetSubtype="0" fill="hold" grpId="0" nodeType="withEffect">
                                  <p:stCondLst>
                                    <p:cond delay="1500"/>
                                  </p:stCondLst>
                                  <p:childTnLst>
                                    <p:set>
                                      <p:cBhvr>
                                        <p:cTn id="26" dur="1" fill="hold">
                                          <p:stCondLst>
                                            <p:cond delay="0"/>
                                          </p:stCondLst>
                                        </p:cTn>
                                        <p:tgtEl>
                                          <p:spTgt spid="38"/>
                                        </p:tgtEl>
                                        <p:attrNameLst>
                                          <p:attrName>style.visibility</p:attrName>
                                        </p:attrNameLst>
                                      </p:cBhvr>
                                      <p:to>
                                        <p:strVal val="visible"/>
                                      </p:to>
                                    </p:set>
                                    <p:animEffect transition="in" filter="fade">
                                      <p:cBhvr>
                                        <p:cTn id="27" dur="500"/>
                                        <p:tgtEl>
                                          <p:spTgt spid="38"/>
                                        </p:tgtEl>
                                      </p:cBhvr>
                                    </p:animEffect>
                                  </p:childTnLst>
                                </p:cTn>
                              </p:par>
                              <p:par>
                                <p:cTn id="28" presetID="10" presetClass="entr" presetSubtype="0" fill="hold" grpId="0" nodeType="withEffect">
                                  <p:stCondLst>
                                    <p:cond delay="1600"/>
                                  </p:stCondLst>
                                  <p:childTnLst>
                                    <p:set>
                                      <p:cBhvr>
                                        <p:cTn id="29" dur="1" fill="hold">
                                          <p:stCondLst>
                                            <p:cond delay="0"/>
                                          </p:stCondLst>
                                        </p:cTn>
                                        <p:tgtEl>
                                          <p:spTgt spid="40"/>
                                        </p:tgtEl>
                                        <p:attrNameLst>
                                          <p:attrName>style.visibility</p:attrName>
                                        </p:attrNameLst>
                                      </p:cBhvr>
                                      <p:to>
                                        <p:strVal val="visible"/>
                                      </p:to>
                                    </p:set>
                                    <p:animEffect transition="in" filter="fade">
                                      <p:cBhvr>
                                        <p:cTn id="30" dur="500"/>
                                        <p:tgtEl>
                                          <p:spTgt spid="40"/>
                                        </p:tgtEl>
                                      </p:cBhvr>
                                    </p:animEffect>
                                  </p:childTnLst>
                                </p:cTn>
                              </p:par>
                              <p:par>
                                <p:cTn id="31" presetID="10" presetClass="entr" presetSubtype="0" fill="hold" grpId="0" nodeType="withEffect">
                                  <p:stCondLst>
                                    <p:cond delay="1700"/>
                                  </p:stCondLst>
                                  <p:childTnLst>
                                    <p:set>
                                      <p:cBhvr>
                                        <p:cTn id="32" dur="1" fill="hold">
                                          <p:stCondLst>
                                            <p:cond delay="0"/>
                                          </p:stCondLst>
                                        </p:cTn>
                                        <p:tgtEl>
                                          <p:spTgt spid="39"/>
                                        </p:tgtEl>
                                        <p:attrNameLst>
                                          <p:attrName>style.visibility</p:attrName>
                                        </p:attrNameLst>
                                      </p:cBhvr>
                                      <p:to>
                                        <p:strVal val="visible"/>
                                      </p:to>
                                    </p:set>
                                    <p:animEffect transition="in" filter="fade">
                                      <p:cBhvr>
                                        <p:cTn id="33" dur="500"/>
                                        <p:tgtEl>
                                          <p:spTgt spid="39"/>
                                        </p:tgtEl>
                                      </p:cBhvr>
                                    </p:animEffect>
                                  </p:childTnLst>
                                </p:cTn>
                              </p:par>
                              <p:par>
                                <p:cTn id="34" presetID="10" presetClass="entr" presetSubtype="0" fill="hold" grpId="0" nodeType="withEffect">
                                  <p:stCondLst>
                                    <p:cond delay="1800"/>
                                  </p:stCondLst>
                                  <p:childTnLst>
                                    <p:set>
                                      <p:cBhvr>
                                        <p:cTn id="35" dur="1" fill="hold">
                                          <p:stCondLst>
                                            <p:cond delay="0"/>
                                          </p:stCondLst>
                                        </p:cTn>
                                        <p:tgtEl>
                                          <p:spTgt spid="41"/>
                                        </p:tgtEl>
                                        <p:attrNameLst>
                                          <p:attrName>style.visibility</p:attrName>
                                        </p:attrNameLst>
                                      </p:cBhvr>
                                      <p:to>
                                        <p:strVal val="visible"/>
                                      </p:to>
                                    </p:set>
                                    <p:animEffect transition="in" filter="fade">
                                      <p:cBhvr>
                                        <p:cTn id="36" dur="500"/>
                                        <p:tgtEl>
                                          <p:spTgt spid="41"/>
                                        </p:tgtEl>
                                      </p:cBhvr>
                                    </p:animEffect>
                                  </p:childTnLst>
                                </p:cTn>
                              </p:par>
                              <p:par>
                                <p:cTn id="37" presetID="10" presetClass="entr" presetSubtype="0" fill="hold" grpId="0" nodeType="withEffect">
                                  <p:stCondLst>
                                    <p:cond delay="1900"/>
                                  </p:stCondLst>
                                  <p:childTnLst>
                                    <p:set>
                                      <p:cBhvr>
                                        <p:cTn id="38" dur="1" fill="hold">
                                          <p:stCondLst>
                                            <p:cond delay="0"/>
                                          </p:stCondLst>
                                        </p:cTn>
                                        <p:tgtEl>
                                          <p:spTgt spid="42"/>
                                        </p:tgtEl>
                                        <p:attrNameLst>
                                          <p:attrName>style.visibility</p:attrName>
                                        </p:attrNameLst>
                                      </p:cBhvr>
                                      <p:to>
                                        <p:strVal val="visible"/>
                                      </p:to>
                                    </p:set>
                                    <p:animEffect transition="in" filter="fade">
                                      <p:cBhvr>
                                        <p:cTn id="39" dur="500"/>
                                        <p:tgtEl>
                                          <p:spTgt spid="42"/>
                                        </p:tgtEl>
                                      </p:cBhvr>
                                    </p:animEffect>
                                  </p:childTnLst>
                                </p:cTn>
                              </p:par>
                              <p:par>
                                <p:cTn id="40" presetID="10" presetClass="entr" presetSubtype="0" fill="hold" grpId="0" nodeType="withEffect">
                                  <p:stCondLst>
                                    <p:cond delay="2000"/>
                                  </p:stCondLst>
                                  <p:childTnLst>
                                    <p:set>
                                      <p:cBhvr>
                                        <p:cTn id="41" dur="1" fill="hold">
                                          <p:stCondLst>
                                            <p:cond delay="0"/>
                                          </p:stCondLst>
                                        </p:cTn>
                                        <p:tgtEl>
                                          <p:spTgt spid="28"/>
                                        </p:tgtEl>
                                        <p:attrNameLst>
                                          <p:attrName>style.visibility</p:attrName>
                                        </p:attrNameLst>
                                      </p:cBhvr>
                                      <p:to>
                                        <p:strVal val="visible"/>
                                      </p:to>
                                    </p:set>
                                    <p:animEffect transition="in" filter="fade">
                                      <p:cBhvr>
                                        <p:cTn id="42" dur="500"/>
                                        <p:tgtEl>
                                          <p:spTgt spid="28"/>
                                        </p:tgtEl>
                                      </p:cBhvr>
                                    </p:animEffect>
                                  </p:childTnLst>
                                </p:cTn>
                              </p:par>
                              <p:par>
                                <p:cTn id="43" presetID="10" presetClass="entr" presetSubtype="0" fill="hold" grpId="0" nodeType="withEffect">
                                  <p:stCondLst>
                                    <p:cond delay="2100"/>
                                  </p:stCondLst>
                                  <p:childTnLst>
                                    <p:set>
                                      <p:cBhvr>
                                        <p:cTn id="44" dur="1" fill="hold">
                                          <p:stCondLst>
                                            <p:cond delay="0"/>
                                          </p:stCondLst>
                                        </p:cTn>
                                        <p:tgtEl>
                                          <p:spTgt spid="36"/>
                                        </p:tgtEl>
                                        <p:attrNameLst>
                                          <p:attrName>style.visibility</p:attrName>
                                        </p:attrNameLst>
                                      </p:cBhvr>
                                      <p:to>
                                        <p:strVal val="visible"/>
                                      </p:to>
                                    </p:set>
                                    <p:animEffect transition="in" filter="fade">
                                      <p:cBhvr>
                                        <p:cTn id="45" dur="500"/>
                                        <p:tgtEl>
                                          <p:spTgt spid="36"/>
                                        </p:tgtEl>
                                      </p:cBhvr>
                                    </p:animEffect>
                                  </p:childTnLst>
                                </p:cTn>
                              </p:par>
                              <p:par>
                                <p:cTn id="46" presetID="10" presetClass="entr" presetSubtype="0" fill="hold" grpId="0" nodeType="withEffect">
                                  <p:stCondLst>
                                    <p:cond delay="2200"/>
                                  </p:stCondLst>
                                  <p:childTnLst>
                                    <p:set>
                                      <p:cBhvr>
                                        <p:cTn id="47" dur="1" fill="hold">
                                          <p:stCondLst>
                                            <p:cond delay="0"/>
                                          </p:stCondLst>
                                        </p:cTn>
                                        <p:tgtEl>
                                          <p:spTgt spid="37"/>
                                        </p:tgtEl>
                                        <p:attrNameLst>
                                          <p:attrName>style.visibility</p:attrName>
                                        </p:attrNameLst>
                                      </p:cBhvr>
                                      <p:to>
                                        <p:strVal val="visible"/>
                                      </p:to>
                                    </p:set>
                                    <p:animEffect transition="in" filter="fade">
                                      <p:cBhvr>
                                        <p:cTn id="48" dur="500"/>
                                        <p:tgtEl>
                                          <p:spTgt spid="37"/>
                                        </p:tgtEl>
                                      </p:cBhvr>
                                    </p:animEffect>
                                  </p:childTnLst>
                                </p:cTn>
                              </p:par>
                              <p:par>
                                <p:cTn id="49" presetID="10" presetClass="entr" presetSubtype="0" fill="hold" grpId="0" nodeType="withEffect">
                                  <p:stCondLst>
                                    <p:cond delay="2300"/>
                                  </p:stCondLst>
                                  <p:childTnLst>
                                    <p:set>
                                      <p:cBhvr>
                                        <p:cTn id="50" dur="1" fill="hold">
                                          <p:stCondLst>
                                            <p:cond delay="0"/>
                                          </p:stCondLst>
                                        </p:cTn>
                                        <p:tgtEl>
                                          <p:spTgt spid="29"/>
                                        </p:tgtEl>
                                        <p:attrNameLst>
                                          <p:attrName>style.visibility</p:attrName>
                                        </p:attrNameLst>
                                      </p:cBhvr>
                                      <p:to>
                                        <p:strVal val="visible"/>
                                      </p:to>
                                    </p:set>
                                    <p:animEffect transition="in" filter="fade">
                                      <p:cBhvr>
                                        <p:cTn id="51" dur="500"/>
                                        <p:tgtEl>
                                          <p:spTgt spid="29"/>
                                        </p:tgtEl>
                                      </p:cBhvr>
                                    </p:animEffect>
                                  </p:childTnLst>
                                </p:cTn>
                              </p:par>
                              <p:par>
                                <p:cTn id="52" presetID="10" presetClass="entr" presetSubtype="0" fill="hold" grpId="0" nodeType="withEffect">
                                  <p:stCondLst>
                                    <p:cond delay="2400"/>
                                  </p:stCondLst>
                                  <p:childTnLst>
                                    <p:set>
                                      <p:cBhvr>
                                        <p:cTn id="53" dur="1" fill="hold">
                                          <p:stCondLst>
                                            <p:cond delay="0"/>
                                          </p:stCondLst>
                                        </p:cTn>
                                        <p:tgtEl>
                                          <p:spTgt spid="30"/>
                                        </p:tgtEl>
                                        <p:attrNameLst>
                                          <p:attrName>style.visibility</p:attrName>
                                        </p:attrNameLst>
                                      </p:cBhvr>
                                      <p:to>
                                        <p:strVal val="visible"/>
                                      </p:to>
                                    </p:set>
                                    <p:animEffect transition="in" filter="fade">
                                      <p:cBhvr>
                                        <p:cTn id="54" dur="500"/>
                                        <p:tgtEl>
                                          <p:spTgt spid="30"/>
                                        </p:tgtEl>
                                      </p:cBhvr>
                                    </p:animEffect>
                                  </p:childTnLst>
                                </p:cTn>
                              </p:par>
                              <p:par>
                                <p:cTn id="55" presetID="10" presetClass="entr" presetSubtype="0" fill="hold" grpId="0" nodeType="withEffect">
                                  <p:stCondLst>
                                    <p:cond delay="2500"/>
                                  </p:stCondLst>
                                  <p:childTnLst>
                                    <p:set>
                                      <p:cBhvr>
                                        <p:cTn id="56" dur="1" fill="hold">
                                          <p:stCondLst>
                                            <p:cond delay="0"/>
                                          </p:stCondLst>
                                        </p:cTn>
                                        <p:tgtEl>
                                          <p:spTgt spid="31"/>
                                        </p:tgtEl>
                                        <p:attrNameLst>
                                          <p:attrName>style.visibility</p:attrName>
                                        </p:attrNameLst>
                                      </p:cBhvr>
                                      <p:to>
                                        <p:strVal val="visible"/>
                                      </p:to>
                                    </p:set>
                                    <p:animEffect transition="in" filter="fade">
                                      <p:cBhvr>
                                        <p:cTn id="57" dur="500"/>
                                        <p:tgtEl>
                                          <p:spTgt spid="31"/>
                                        </p:tgtEl>
                                      </p:cBhvr>
                                    </p:animEffect>
                                  </p:childTnLst>
                                </p:cTn>
                              </p:par>
                              <p:par>
                                <p:cTn id="58" presetID="10" presetClass="entr" presetSubtype="0" fill="hold" grpId="0" nodeType="withEffect">
                                  <p:stCondLst>
                                    <p:cond delay="2600"/>
                                  </p:stCondLst>
                                  <p:childTnLst>
                                    <p:set>
                                      <p:cBhvr>
                                        <p:cTn id="59" dur="1" fill="hold">
                                          <p:stCondLst>
                                            <p:cond delay="0"/>
                                          </p:stCondLst>
                                        </p:cTn>
                                        <p:tgtEl>
                                          <p:spTgt spid="32"/>
                                        </p:tgtEl>
                                        <p:attrNameLst>
                                          <p:attrName>style.visibility</p:attrName>
                                        </p:attrNameLst>
                                      </p:cBhvr>
                                      <p:to>
                                        <p:strVal val="visible"/>
                                      </p:to>
                                    </p:set>
                                    <p:animEffect transition="in" filter="fade">
                                      <p:cBhvr>
                                        <p:cTn id="60"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61" repeatCount="indefinite" fill="hold" display="0">
                  <p:stCondLst>
                    <p:cond delay="indefinite"/>
                  </p:stCondLst>
                  <p:endCondLst>
                    <p:cond evt="onNext" delay="0">
                      <p:tgtEl>
                        <p:sldTgt/>
                      </p:tgtEl>
                    </p:cond>
                  </p:endCondLst>
                </p:cTn>
                <p:tgtEl>
                  <p:spTgt spid="4"/>
                </p:tgtEl>
              </p:cMediaNode>
            </p:video>
            <p:seq concurrent="1" nextAc="seek">
              <p:cTn id="62" restart="whenNotActive" fill="hold" evtFilter="cancelBubble" nodeType="interactiveSeq">
                <p:stCondLst>
                  <p:cond evt="onClick" delay="0">
                    <p:tgtEl>
                      <p:spTgt spid="4"/>
                    </p:tgtEl>
                  </p:cond>
                </p:stCondLst>
                <p:endSync evt="end" delay="0">
                  <p:rtn val="all"/>
                </p:endSync>
                <p:childTnLst>
                  <p:par>
                    <p:cTn id="63" fill="hold">
                      <p:stCondLst>
                        <p:cond delay="0"/>
                      </p:stCondLst>
                      <p:childTnLst>
                        <p:par>
                          <p:cTn id="64" fill="hold">
                            <p:stCondLst>
                              <p:cond delay="0"/>
                            </p:stCondLst>
                            <p:childTnLst>
                              <p:par>
                                <p:cTn id="65" presetID="2" presetClass="mediacall" presetSubtype="0" fill="hold" nodeType="clickEffect">
                                  <p:stCondLst>
                                    <p:cond delay="0"/>
                                  </p:stCondLst>
                                  <p:childTnLst>
                                    <p:cmd type="call" cmd="togglePause">
                                      <p:cBhvr>
                                        <p:cTn id="66" dur="1" fill="hold"/>
                                        <p:tgtEl>
                                          <p:spTgt spid="4"/>
                                        </p:tgtEl>
                                      </p:cBhvr>
                                    </p:cmd>
                                  </p:childTnLst>
                                </p:cTn>
                              </p:par>
                            </p:childTnLst>
                          </p:cTn>
                        </p:par>
                      </p:childTnLst>
                    </p:cTn>
                  </p:par>
                </p:childTnLst>
              </p:cTn>
              <p:nextCondLst>
                <p:cond evt="onClick" delay="0">
                  <p:tgtEl>
                    <p:spTgt spid="4"/>
                  </p:tgtEl>
                </p:cond>
              </p:nextCondLst>
            </p:seq>
          </p:childTnLst>
        </p:cTn>
      </p:par>
    </p:tnLst>
    <p:bldLst>
      <p:bldP spid="6" grpId="0" uiExpand="1" build="p" bldLvl="2"/>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5"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Billede 13">
            <a:extLst>
              <a:ext uri="{FF2B5EF4-FFF2-40B4-BE49-F238E27FC236}">
                <a16:creationId xmlns:a16="http://schemas.microsoft.com/office/drawing/2014/main" id="{437DA428-72D1-433C-33D8-AC0EC891BA53}"/>
              </a:ext>
            </a:extLst>
          </p:cNvPr>
          <p:cNvPicPr>
            <a:picLocks noChangeAspect="1"/>
          </p:cNvPicPr>
          <p:nvPr/>
        </p:nvPicPr>
        <p:blipFill rotWithShape="1">
          <a:blip r:embed="rId3"/>
          <a:srcRect b="17376"/>
          <a:stretch/>
        </p:blipFill>
        <p:spPr>
          <a:xfrm>
            <a:off x="3304416" y="1771805"/>
            <a:ext cx="6130624" cy="3465562"/>
          </a:xfrm>
          <a:prstGeom prst="rect">
            <a:avLst/>
          </a:prstGeom>
        </p:spPr>
      </p:pic>
      <p:sp>
        <p:nvSpPr>
          <p:cNvPr id="2" name="Text Placeholder 1">
            <a:extLst>
              <a:ext uri="{FF2B5EF4-FFF2-40B4-BE49-F238E27FC236}">
                <a16:creationId xmlns:a16="http://schemas.microsoft.com/office/drawing/2014/main" id="{2D0669EE-A7D5-B04C-80CD-534C8929054D}"/>
              </a:ext>
            </a:extLst>
          </p:cNvPr>
          <p:cNvSpPr>
            <a:spLocks noGrp="1"/>
          </p:cNvSpPr>
          <p:nvPr>
            <p:ph type="body" sz="quarter" idx="14"/>
          </p:nvPr>
        </p:nvSpPr>
        <p:spPr/>
        <p:txBody>
          <a:bodyPr/>
          <a:lstStyle/>
          <a:p>
            <a:r>
              <a:rPr lang="en-GB"/>
              <a:t>Your one-point entry to </a:t>
            </a:r>
          </a:p>
          <a:p>
            <a:r>
              <a:rPr lang="en-GB"/>
              <a:t>Danish green solutions</a:t>
            </a:r>
          </a:p>
        </p:txBody>
      </p:sp>
      <p:grpSp>
        <p:nvGrpSpPr>
          <p:cNvPr id="3" name="Group 2">
            <a:extLst>
              <a:ext uri="{FF2B5EF4-FFF2-40B4-BE49-F238E27FC236}">
                <a16:creationId xmlns:a16="http://schemas.microsoft.com/office/drawing/2014/main" id="{8EA06BA2-DD14-994B-839D-A27ABAA4F495}"/>
              </a:ext>
            </a:extLst>
          </p:cNvPr>
          <p:cNvGrpSpPr/>
          <p:nvPr/>
        </p:nvGrpSpPr>
        <p:grpSpPr>
          <a:xfrm>
            <a:off x="79807" y="4370528"/>
            <a:ext cx="2727401" cy="1140312"/>
            <a:chOff x="707956" y="3513479"/>
            <a:chExt cx="2727401" cy="1140312"/>
          </a:xfrm>
        </p:grpSpPr>
        <p:sp>
          <p:nvSpPr>
            <p:cNvPr id="8" name="TextBox 7">
              <a:extLst>
                <a:ext uri="{FF2B5EF4-FFF2-40B4-BE49-F238E27FC236}">
                  <a16:creationId xmlns:a16="http://schemas.microsoft.com/office/drawing/2014/main" id="{26D3745A-D075-734F-B342-6808B11E7A62}"/>
                </a:ext>
              </a:extLst>
            </p:cNvPr>
            <p:cNvSpPr txBox="1"/>
            <p:nvPr/>
          </p:nvSpPr>
          <p:spPr>
            <a:xfrm>
              <a:off x="707956" y="3513479"/>
              <a:ext cx="2160372" cy="1140312"/>
            </a:xfrm>
            <a:prstGeom prst="rect">
              <a:avLst/>
            </a:prstGeom>
            <a:noFill/>
          </p:spPr>
          <p:txBody>
            <a:bodyPr wrap="square" rtlCol="0">
              <a:spAutoFit/>
            </a:bodyPr>
            <a:lstStyle/>
            <a:p>
              <a:pPr algn="ctr"/>
              <a:r>
                <a:rPr lang="en-GB" sz="4500" spc="-150">
                  <a:solidFill>
                    <a:schemeClr val="accent1"/>
                  </a:solidFill>
                  <a:latin typeface="Halvar Eng Md" pitchFamily="2" charset="0"/>
                </a:rPr>
                <a:t>+1,700</a:t>
              </a:r>
            </a:p>
            <a:p>
              <a:pPr algn="ctr">
                <a:lnSpc>
                  <a:spcPct val="80000"/>
                </a:lnSpc>
              </a:pPr>
              <a:r>
                <a:rPr lang="en-GB" sz="1400">
                  <a:solidFill>
                    <a:schemeClr val="accent1"/>
                  </a:solidFill>
                  <a:latin typeface="Unica 77 LL" panose="020B0504010101010104" pitchFamily="34" charset="77"/>
                </a:rPr>
                <a:t>sustainable </a:t>
              </a:r>
            </a:p>
            <a:p>
              <a:pPr algn="ctr">
                <a:lnSpc>
                  <a:spcPct val="80000"/>
                </a:lnSpc>
              </a:pPr>
              <a:r>
                <a:rPr lang="en-GB" sz="1400">
                  <a:solidFill>
                    <a:schemeClr val="accent1"/>
                  </a:solidFill>
                  <a:latin typeface="Unica 77 LL" panose="020B0504010101010104" pitchFamily="34" charset="77"/>
                </a:rPr>
                <a:t>solutions</a:t>
              </a:r>
            </a:p>
          </p:txBody>
        </p:sp>
        <p:cxnSp>
          <p:nvCxnSpPr>
            <p:cNvPr id="10" name="Straight Connector 9">
              <a:extLst>
                <a:ext uri="{FF2B5EF4-FFF2-40B4-BE49-F238E27FC236}">
                  <a16:creationId xmlns:a16="http://schemas.microsoft.com/office/drawing/2014/main" id="{68209373-4E67-DD45-A343-F110EF25CFCE}"/>
                </a:ext>
              </a:extLst>
            </p:cNvPr>
            <p:cNvCxnSpPr>
              <a:cxnSpLocks/>
            </p:cNvCxnSpPr>
            <p:nvPr/>
          </p:nvCxnSpPr>
          <p:spPr>
            <a:xfrm>
              <a:off x="2694693" y="3946616"/>
              <a:ext cx="740664"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4" name="Group 3">
            <a:extLst>
              <a:ext uri="{FF2B5EF4-FFF2-40B4-BE49-F238E27FC236}">
                <a16:creationId xmlns:a16="http://schemas.microsoft.com/office/drawing/2014/main" id="{9BB79DB7-8B66-1348-8521-46AC64249D0A}"/>
              </a:ext>
            </a:extLst>
          </p:cNvPr>
          <p:cNvGrpSpPr/>
          <p:nvPr/>
        </p:nvGrpSpPr>
        <p:grpSpPr>
          <a:xfrm>
            <a:off x="7494032" y="201025"/>
            <a:ext cx="2160372" cy="1323503"/>
            <a:chOff x="7302179" y="722184"/>
            <a:chExt cx="2160372" cy="1145174"/>
          </a:xfrm>
        </p:grpSpPr>
        <p:cxnSp>
          <p:nvCxnSpPr>
            <p:cNvPr id="13" name="Straight Connector 12">
              <a:extLst>
                <a:ext uri="{FF2B5EF4-FFF2-40B4-BE49-F238E27FC236}">
                  <a16:creationId xmlns:a16="http://schemas.microsoft.com/office/drawing/2014/main" id="{0BBD60E7-170A-274A-8C51-A59CE0B025BD}"/>
                </a:ext>
              </a:extLst>
            </p:cNvPr>
            <p:cNvCxnSpPr>
              <a:cxnSpLocks/>
            </p:cNvCxnSpPr>
            <p:nvPr/>
          </p:nvCxnSpPr>
          <p:spPr>
            <a:xfrm>
              <a:off x="8382365" y="1548226"/>
              <a:ext cx="0" cy="319132"/>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990A1902-EF43-9F42-9734-D0A507789F65}"/>
                </a:ext>
              </a:extLst>
            </p:cNvPr>
            <p:cNvSpPr txBox="1"/>
            <p:nvPr/>
          </p:nvSpPr>
          <p:spPr>
            <a:xfrm>
              <a:off x="7302179" y="722184"/>
              <a:ext cx="2160372" cy="960776"/>
            </a:xfrm>
            <a:prstGeom prst="rect">
              <a:avLst/>
            </a:prstGeom>
            <a:noFill/>
          </p:spPr>
          <p:txBody>
            <a:bodyPr wrap="square" rtlCol="0">
              <a:spAutoFit/>
            </a:bodyPr>
            <a:lstStyle/>
            <a:p>
              <a:pPr algn="ctr"/>
              <a:r>
                <a:rPr lang="en-GB" sz="4500" spc="-150">
                  <a:solidFill>
                    <a:schemeClr val="accent1"/>
                  </a:solidFill>
                  <a:latin typeface="Halvar Eng Lt" pitchFamily="2" charset="0"/>
                </a:rPr>
                <a:t>+</a:t>
              </a:r>
              <a:r>
                <a:rPr lang="en-GB" sz="4500" spc="-150">
                  <a:solidFill>
                    <a:schemeClr val="accent1"/>
                  </a:solidFill>
                  <a:latin typeface="Halvar Eng Md" pitchFamily="2" charset="0"/>
                </a:rPr>
                <a:t>600</a:t>
              </a:r>
            </a:p>
            <a:p>
              <a:pPr algn="ctr">
                <a:lnSpc>
                  <a:spcPct val="80000"/>
                </a:lnSpc>
              </a:pPr>
              <a:r>
                <a:rPr lang="en-GB" sz="1400">
                  <a:solidFill>
                    <a:schemeClr val="accent1"/>
                  </a:solidFill>
                  <a:latin typeface="Unica 77 LL" panose="020B0504010101010104" pitchFamily="34" charset="77"/>
                </a:rPr>
                <a:t>solution providers</a:t>
              </a:r>
            </a:p>
          </p:txBody>
        </p:sp>
      </p:grpSp>
      <p:pic>
        <p:nvPicPr>
          <p:cNvPr id="11" name="Billede 10" descr="Et billede, der indeholder tekst, sky, skærmbillede, udendørs&#10;&#10;Automatisk genereret beskrivelse">
            <a:extLst>
              <a:ext uri="{FF2B5EF4-FFF2-40B4-BE49-F238E27FC236}">
                <a16:creationId xmlns:a16="http://schemas.microsoft.com/office/drawing/2014/main" id="{B256818B-7092-6891-F002-83ABAF16958D}"/>
              </a:ext>
            </a:extLst>
          </p:cNvPr>
          <p:cNvPicPr>
            <a:picLocks noChangeAspect="1"/>
          </p:cNvPicPr>
          <p:nvPr/>
        </p:nvPicPr>
        <p:blipFill>
          <a:blip r:embed="rId4">
            <a:extLst>
              <a:ext uri="{28A0092B-C50C-407E-A947-70E740481C1C}">
                <a14:useLocalDpi xmlns:a14="http://schemas.microsoft.com/office/drawing/2010/main" val="0"/>
              </a:ext>
            </a:extLst>
          </a:blip>
          <a:srcRect b="79554"/>
          <a:stretch/>
        </p:blipFill>
        <p:spPr>
          <a:xfrm>
            <a:off x="3673560" y="4413595"/>
            <a:ext cx="5114840" cy="871824"/>
          </a:xfrm>
          <a:prstGeom prst="rect">
            <a:avLst/>
          </a:prstGeom>
        </p:spPr>
      </p:pic>
      <p:grpSp>
        <p:nvGrpSpPr>
          <p:cNvPr id="18" name="Group 17">
            <a:extLst>
              <a:ext uri="{FF2B5EF4-FFF2-40B4-BE49-F238E27FC236}">
                <a16:creationId xmlns:a16="http://schemas.microsoft.com/office/drawing/2014/main" id="{22B7F17E-391A-7048-AF27-07E04B95E815}"/>
              </a:ext>
            </a:extLst>
          </p:cNvPr>
          <p:cNvGrpSpPr/>
          <p:nvPr/>
        </p:nvGrpSpPr>
        <p:grpSpPr>
          <a:xfrm>
            <a:off x="10061970" y="6347298"/>
            <a:ext cx="1831290" cy="369333"/>
            <a:chOff x="10425251" y="6347298"/>
            <a:chExt cx="1831290" cy="369333"/>
          </a:xfrm>
        </p:grpSpPr>
        <p:sp>
          <p:nvSpPr>
            <p:cNvPr id="19" name="TextBox 18">
              <a:extLst>
                <a:ext uri="{FF2B5EF4-FFF2-40B4-BE49-F238E27FC236}">
                  <a16:creationId xmlns:a16="http://schemas.microsoft.com/office/drawing/2014/main" id="{035DFF11-56FB-B943-83E5-127A2F4748F9}"/>
                </a:ext>
              </a:extLst>
            </p:cNvPr>
            <p:cNvSpPr txBox="1"/>
            <p:nvPr/>
          </p:nvSpPr>
          <p:spPr>
            <a:xfrm>
              <a:off x="10425251" y="6380004"/>
              <a:ext cx="1831290" cy="276999"/>
            </a:xfrm>
            <a:prstGeom prst="rect">
              <a:avLst/>
            </a:prstGeom>
            <a:noFill/>
          </p:spPr>
          <p:txBody>
            <a:bodyPr wrap="square" rtlCol="0">
              <a:spAutoFit/>
            </a:bodyPr>
            <a:lstStyle/>
            <a:p>
              <a:r>
                <a:rPr lang="en-GB" sz="1200" err="1">
                  <a:solidFill>
                    <a:schemeClr val="accent1">
                      <a:lumMod val="50000"/>
                    </a:schemeClr>
                  </a:solidFill>
                </a:rPr>
                <a:t>stateofgreen.com</a:t>
              </a:r>
              <a:endParaRPr lang="en-GB" sz="1200">
                <a:solidFill>
                  <a:schemeClr val="accent1">
                    <a:lumMod val="50000"/>
                  </a:schemeClr>
                </a:solidFill>
              </a:endParaRPr>
            </a:p>
          </p:txBody>
        </p:sp>
        <p:pic>
          <p:nvPicPr>
            <p:cNvPr id="20" name="Graphic 19">
              <a:extLst>
                <a:ext uri="{FF2B5EF4-FFF2-40B4-BE49-F238E27FC236}">
                  <a16:creationId xmlns:a16="http://schemas.microsoft.com/office/drawing/2014/main" id="{A98CDF41-E315-7E4E-B7CF-0DA4D5C474F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858632" y="6347298"/>
              <a:ext cx="369333" cy="369333"/>
            </a:xfrm>
            <a:prstGeom prst="rect">
              <a:avLst/>
            </a:prstGeom>
          </p:spPr>
        </p:pic>
      </p:grpSp>
      <p:pic>
        <p:nvPicPr>
          <p:cNvPr id="5" name="Picture 4">
            <a:extLst>
              <a:ext uri="{FF2B5EF4-FFF2-40B4-BE49-F238E27FC236}">
                <a16:creationId xmlns:a16="http://schemas.microsoft.com/office/drawing/2014/main" id="{F5B7078A-C279-D947-AB66-26F2C7393D6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31546" y="1572581"/>
            <a:ext cx="6622858" cy="5046276"/>
          </a:xfrm>
          <a:prstGeom prst="rect">
            <a:avLst/>
          </a:prstGeom>
        </p:spPr>
      </p:pic>
    </p:spTree>
    <p:extLst>
      <p:ext uri="{BB962C8B-B14F-4D97-AF65-F5344CB8AC3E}">
        <p14:creationId xmlns:p14="http://schemas.microsoft.com/office/powerpoint/2010/main" val="210624096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500"/>
                                        <p:tgtEl>
                                          <p:spTgt spid="2">
                                            <p:txEl>
                                              <p:pRg st="0" end="0"/>
                                            </p:txEl>
                                          </p:spTgt>
                                        </p:tgtEl>
                                      </p:cBhvr>
                                    </p:animEffect>
                                  </p:childTnLst>
                                </p:cTn>
                              </p:par>
                              <p:par>
                                <p:cTn id="8" presetID="22" presetClass="entr" presetSubtype="8" fill="hold" grpId="0" nodeType="withEffect">
                                  <p:stCondLst>
                                    <p:cond delay="30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wipe(left)">
                                      <p:cBhvr>
                                        <p:cTn id="10" dur="500"/>
                                        <p:tgtEl>
                                          <p:spTgt spid="2">
                                            <p:txEl>
                                              <p:pRg st="1" end="1"/>
                                            </p:txEl>
                                          </p:spTgt>
                                        </p:tgtEl>
                                      </p:cBhvr>
                                    </p:animEffect>
                                  </p:childTnLst>
                                </p:cTn>
                              </p:par>
                            </p:childTnLst>
                          </p:cTn>
                        </p:par>
                        <p:par>
                          <p:cTn id="11" fill="hold">
                            <p:stCondLst>
                              <p:cond delay="800"/>
                            </p:stCondLst>
                            <p:childTnLst>
                              <p:par>
                                <p:cTn id="12" presetID="22" presetClass="entr" presetSubtype="8" fill="hold" nodeType="after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wipe(left)">
                                      <p:cBhvr>
                                        <p:cTn id="14" dur="500"/>
                                        <p:tgtEl>
                                          <p:spTgt spid="3"/>
                                        </p:tgtEl>
                                      </p:cBhvr>
                                    </p:animEffect>
                                  </p:childTnLst>
                                </p:cTn>
                              </p:par>
                            </p:childTnLst>
                          </p:cTn>
                        </p:par>
                        <p:par>
                          <p:cTn id="15" fill="hold">
                            <p:stCondLst>
                              <p:cond delay="1300"/>
                            </p:stCondLst>
                            <p:childTnLst>
                              <p:par>
                                <p:cTn id="16" presetID="22" presetClass="entr" presetSubtype="1" fill="hold"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wipe(up)">
                                      <p:cBhvr>
                                        <p:cTn id="18" dur="500"/>
                                        <p:tgtEl>
                                          <p:spTgt spid="4"/>
                                        </p:tgtEl>
                                      </p:cBhvr>
                                    </p:animEffect>
                                  </p:childTnLst>
                                </p:cTn>
                              </p:par>
                              <p:par>
                                <p:cTn id="19" presetID="22" presetClass="entr" presetSubtype="2" fill="hold" nodeType="withEffect">
                                  <p:stCondLst>
                                    <p:cond delay="500"/>
                                  </p:stCondLst>
                                  <p:childTnLst>
                                    <p:set>
                                      <p:cBhvr>
                                        <p:cTn id="20" dur="1" fill="hold">
                                          <p:stCondLst>
                                            <p:cond delay="0"/>
                                          </p:stCondLst>
                                        </p:cTn>
                                        <p:tgtEl>
                                          <p:spTgt spid="18"/>
                                        </p:tgtEl>
                                        <p:attrNameLst>
                                          <p:attrName>style.visibility</p:attrName>
                                        </p:attrNameLst>
                                      </p:cBhvr>
                                      <p:to>
                                        <p:strVal val="visible"/>
                                      </p:to>
                                    </p:set>
                                    <p:animEffect transition="in" filter="wipe(right)">
                                      <p:cBhvr>
                                        <p:cTn id="21"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7C287C7-D7EC-0B49-AB46-B2E25B6345C5}"/>
              </a:ext>
            </a:extLst>
          </p:cNvPr>
          <p:cNvSpPr>
            <a:spLocks noGrp="1"/>
          </p:cNvSpPr>
          <p:nvPr>
            <p:ph type="body" sz="quarter" idx="14"/>
          </p:nvPr>
        </p:nvSpPr>
        <p:spPr/>
        <p:txBody>
          <a:bodyPr/>
          <a:lstStyle/>
          <a:p>
            <a:r>
              <a:rPr lang="en-GB"/>
              <a:t>White papers for a green transition</a:t>
            </a:r>
          </a:p>
          <a:p>
            <a:endParaRPr lang="en-GB"/>
          </a:p>
        </p:txBody>
      </p:sp>
      <p:grpSp>
        <p:nvGrpSpPr>
          <p:cNvPr id="274" name="Group 273">
            <a:extLst>
              <a:ext uri="{FF2B5EF4-FFF2-40B4-BE49-F238E27FC236}">
                <a16:creationId xmlns:a16="http://schemas.microsoft.com/office/drawing/2014/main" id="{3E845164-D5DB-CC4B-9EDB-954F7B6D484B}"/>
              </a:ext>
            </a:extLst>
          </p:cNvPr>
          <p:cNvGrpSpPr/>
          <p:nvPr/>
        </p:nvGrpSpPr>
        <p:grpSpPr>
          <a:xfrm>
            <a:off x="9150875" y="6347298"/>
            <a:ext cx="2742385" cy="369333"/>
            <a:chOff x="9514156" y="6347298"/>
            <a:chExt cx="2742385" cy="369333"/>
          </a:xfrm>
        </p:grpSpPr>
        <p:sp>
          <p:nvSpPr>
            <p:cNvPr id="275" name="TextBox 274">
              <a:extLst>
                <a:ext uri="{FF2B5EF4-FFF2-40B4-BE49-F238E27FC236}">
                  <a16:creationId xmlns:a16="http://schemas.microsoft.com/office/drawing/2014/main" id="{AB7FD1CA-4C54-3A46-9377-143D52A25289}"/>
                </a:ext>
              </a:extLst>
            </p:cNvPr>
            <p:cNvSpPr txBox="1"/>
            <p:nvPr/>
          </p:nvSpPr>
          <p:spPr>
            <a:xfrm>
              <a:off x="9514156" y="6380004"/>
              <a:ext cx="2742385" cy="276999"/>
            </a:xfrm>
            <a:prstGeom prst="rect">
              <a:avLst/>
            </a:prstGeom>
            <a:noFill/>
          </p:spPr>
          <p:txBody>
            <a:bodyPr wrap="square" rtlCol="0">
              <a:spAutoFit/>
            </a:bodyPr>
            <a:lstStyle/>
            <a:p>
              <a:r>
                <a:rPr lang="en-GB" sz="1200" err="1">
                  <a:solidFill>
                    <a:schemeClr val="accent1">
                      <a:lumMod val="50000"/>
                    </a:schemeClr>
                  </a:solidFill>
                </a:rPr>
                <a:t>stateofgreen.com</a:t>
              </a:r>
              <a:r>
                <a:rPr lang="en-GB" sz="1200">
                  <a:solidFill>
                    <a:schemeClr val="accent1">
                      <a:lumMod val="50000"/>
                    </a:schemeClr>
                  </a:solidFill>
                </a:rPr>
                <a:t>/publications</a:t>
              </a:r>
            </a:p>
          </p:txBody>
        </p:sp>
        <p:pic>
          <p:nvPicPr>
            <p:cNvPr id="276" name="Graphic 275">
              <a:extLst>
                <a:ext uri="{FF2B5EF4-FFF2-40B4-BE49-F238E27FC236}">
                  <a16:creationId xmlns:a16="http://schemas.microsoft.com/office/drawing/2014/main" id="{0B22D699-F5B9-524C-A6BD-4EEE9A837E8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1858632" y="6347298"/>
              <a:ext cx="369333" cy="369333"/>
            </a:xfrm>
            <a:prstGeom prst="rect">
              <a:avLst/>
            </a:prstGeom>
          </p:spPr>
        </p:pic>
      </p:grpSp>
      <p:grpSp>
        <p:nvGrpSpPr>
          <p:cNvPr id="18" name="Gruppe 17">
            <a:extLst>
              <a:ext uri="{FF2B5EF4-FFF2-40B4-BE49-F238E27FC236}">
                <a16:creationId xmlns:a16="http://schemas.microsoft.com/office/drawing/2014/main" id="{4D571F9A-9E3F-9868-F153-2F5ADE7B4BDF}"/>
              </a:ext>
            </a:extLst>
          </p:cNvPr>
          <p:cNvGrpSpPr/>
          <p:nvPr/>
        </p:nvGrpSpPr>
        <p:grpSpPr>
          <a:xfrm>
            <a:off x="0" y="1443825"/>
            <a:ext cx="13709193" cy="4640210"/>
            <a:chOff x="0" y="1443825"/>
            <a:chExt cx="13709193" cy="4640210"/>
          </a:xfrm>
        </p:grpSpPr>
        <p:grpSp>
          <p:nvGrpSpPr>
            <p:cNvPr id="8" name="Gruppe 7">
              <a:extLst>
                <a:ext uri="{FF2B5EF4-FFF2-40B4-BE49-F238E27FC236}">
                  <a16:creationId xmlns:a16="http://schemas.microsoft.com/office/drawing/2014/main" id="{625D8B43-E5D7-9D6B-A61C-27D77FF77409}"/>
                </a:ext>
              </a:extLst>
            </p:cNvPr>
            <p:cNvGrpSpPr/>
            <p:nvPr/>
          </p:nvGrpSpPr>
          <p:grpSpPr>
            <a:xfrm>
              <a:off x="0" y="1443825"/>
              <a:ext cx="12504703" cy="4640210"/>
              <a:chOff x="0" y="1443825"/>
              <a:chExt cx="12504703" cy="4640210"/>
            </a:xfrm>
          </p:grpSpPr>
          <p:grpSp>
            <p:nvGrpSpPr>
              <p:cNvPr id="3" name="Gruppe 2">
                <a:extLst>
                  <a:ext uri="{FF2B5EF4-FFF2-40B4-BE49-F238E27FC236}">
                    <a16:creationId xmlns:a16="http://schemas.microsoft.com/office/drawing/2014/main" id="{DEAE7A4C-EBBB-D604-B233-21EE5B011742}"/>
                  </a:ext>
                </a:extLst>
              </p:cNvPr>
              <p:cNvGrpSpPr/>
              <p:nvPr/>
            </p:nvGrpSpPr>
            <p:grpSpPr>
              <a:xfrm>
                <a:off x="0" y="3826509"/>
                <a:ext cx="10444371" cy="2257526"/>
                <a:chOff x="0" y="3950334"/>
                <a:chExt cx="10444371" cy="2257526"/>
              </a:xfrm>
            </p:grpSpPr>
            <p:pic>
              <p:nvPicPr>
                <p:cNvPr id="6" name="Billede 22">
                  <a:extLst>
                    <a:ext uri="{FF2B5EF4-FFF2-40B4-BE49-F238E27FC236}">
                      <a16:creationId xmlns:a16="http://schemas.microsoft.com/office/drawing/2014/main" id="{C9348B2D-CA05-4D69-C17B-D2F9C5C75F15}"/>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0" y="3950334"/>
                  <a:ext cx="1567108" cy="2217655"/>
                </a:xfrm>
                <a:prstGeom prst="rect">
                  <a:avLst/>
                </a:prstGeom>
              </p:spPr>
            </p:pic>
            <p:pic>
              <p:nvPicPr>
                <p:cNvPr id="7" name="Billede 6" descr="Et billede, der indeholder tekst, sky, mark, landbrug&#10;&#10;Automatisk genereret beskrivelse">
                  <a:extLst>
                    <a:ext uri="{FF2B5EF4-FFF2-40B4-BE49-F238E27FC236}">
                      <a16:creationId xmlns:a16="http://schemas.microsoft.com/office/drawing/2014/main" id="{931B0AD0-60AE-FC36-8C5B-D419D9DB978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64270" y="3953555"/>
                  <a:ext cx="1567109" cy="2219303"/>
                </a:xfrm>
                <a:prstGeom prst="rect">
                  <a:avLst/>
                </a:prstGeom>
              </p:spPr>
            </p:pic>
            <p:pic>
              <p:nvPicPr>
                <p:cNvPr id="9" name="Billede 8" descr="Et billede, der indeholder tekst, skærmbillede, plante, træ&#10;&#10;Automatisk genereret beskrivelse">
                  <a:extLst>
                    <a:ext uri="{FF2B5EF4-FFF2-40B4-BE49-F238E27FC236}">
                      <a16:creationId xmlns:a16="http://schemas.microsoft.com/office/drawing/2014/main" id="{25CEE9AE-A103-EAC3-C42F-34FC4F285EE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32924" y="3957651"/>
                  <a:ext cx="1571362" cy="2222058"/>
                </a:xfrm>
                <a:prstGeom prst="rect">
                  <a:avLst/>
                </a:prstGeom>
              </p:spPr>
            </p:pic>
            <p:pic>
              <p:nvPicPr>
                <p:cNvPr id="12" name="Billede 11" descr="Et billede, der indeholder tekst, udendørs, sky, sø&#10;&#10;Automatisk genereret beskrivelse">
                  <a:extLst>
                    <a:ext uri="{FF2B5EF4-FFF2-40B4-BE49-F238E27FC236}">
                      <a16:creationId xmlns:a16="http://schemas.microsoft.com/office/drawing/2014/main" id="{4D30B912-76F5-24B1-CD1C-82618C1F285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087715" y="3972914"/>
                  <a:ext cx="1568061" cy="2219302"/>
                </a:xfrm>
                <a:prstGeom prst="rect">
                  <a:avLst/>
                </a:prstGeom>
              </p:spPr>
            </p:pic>
            <p:pic>
              <p:nvPicPr>
                <p:cNvPr id="13" name="Billede 12" descr="Et billede, der indeholder tekst, sky, vand, udendørs&#10;&#10;Automatisk genereret beskrivelse">
                  <a:extLst>
                    <a:ext uri="{FF2B5EF4-FFF2-40B4-BE49-F238E27FC236}">
                      <a16:creationId xmlns:a16="http://schemas.microsoft.com/office/drawing/2014/main" id="{51B4052B-D942-2E18-9A2C-7B4C365D77E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860622" y="3961689"/>
                  <a:ext cx="1583749" cy="2246171"/>
                </a:xfrm>
                <a:prstGeom prst="rect">
                  <a:avLst/>
                </a:prstGeom>
              </p:spPr>
            </p:pic>
            <p:pic>
              <p:nvPicPr>
                <p:cNvPr id="16" name="Billede 15" descr="Et billede, der indeholder tekst, vindue, sky, bygning&#10;&#10;Indhold genereret af kunstig intelligens kan være forkert.">
                  <a:extLst>
                    <a:ext uri="{FF2B5EF4-FFF2-40B4-BE49-F238E27FC236}">
                      <a16:creationId xmlns:a16="http://schemas.microsoft.com/office/drawing/2014/main" id="{6EC9CE3F-4412-FBFB-2145-C0910A7006E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304453" y="3952330"/>
                  <a:ext cx="1583749" cy="2227357"/>
                </a:xfrm>
                <a:prstGeom prst="rect">
                  <a:avLst/>
                </a:prstGeom>
              </p:spPr>
            </p:pic>
          </p:grpSp>
          <p:grpSp>
            <p:nvGrpSpPr>
              <p:cNvPr id="20" name="Gruppe 19">
                <a:extLst>
                  <a:ext uri="{FF2B5EF4-FFF2-40B4-BE49-F238E27FC236}">
                    <a16:creationId xmlns:a16="http://schemas.microsoft.com/office/drawing/2014/main" id="{F1E7A61E-DBF2-82C8-2A25-ACBE1679B821}"/>
                  </a:ext>
                </a:extLst>
              </p:cNvPr>
              <p:cNvGrpSpPr/>
              <p:nvPr/>
            </p:nvGrpSpPr>
            <p:grpSpPr>
              <a:xfrm>
                <a:off x="0" y="1443825"/>
                <a:ext cx="12504703" cy="2256624"/>
                <a:chOff x="0" y="1371041"/>
                <a:chExt cx="12504703" cy="2256624"/>
              </a:xfrm>
            </p:grpSpPr>
            <p:pic>
              <p:nvPicPr>
                <p:cNvPr id="22" name="Billede 10">
                  <a:extLst>
                    <a:ext uri="{FF2B5EF4-FFF2-40B4-BE49-F238E27FC236}">
                      <a16:creationId xmlns:a16="http://schemas.microsoft.com/office/drawing/2014/main" id="{035BBDBC-671F-123F-9A73-10C81133D3B2}"/>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2328195" y="1391605"/>
                  <a:ext cx="1567108" cy="2236060"/>
                </a:xfrm>
                <a:prstGeom prst="rect">
                  <a:avLst/>
                </a:prstGeom>
              </p:spPr>
            </p:pic>
            <p:pic>
              <p:nvPicPr>
                <p:cNvPr id="24" name="Billede 23">
                  <a:extLst>
                    <a:ext uri="{FF2B5EF4-FFF2-40B4-BE49-F238E27FC236}">
                      <a16:creationId xmlns:a16="http://schemas.microsoft.com/office/drawing/2014/main" id="{AD73190E-6B6A-35A2-0BFD-E464EB4AF76F}"/>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0" y="1403182"/>
                  <a:ext cx="469124" cy="2211784"/>
                </a:xfrm>
                <a:prstGeom prst="rect">
                  <a:avLst/>
                </a:prstGeom>
              </p:spPr>
            </p:pic>
            <p:pic>
              <p:nvPicPr>
                <p:cNvPr id="28" name="Billede 27">
                  <a:extLst>
                    <a:ext uri="{FF2B5EF4-FFF2-40B4-BE49-F238E27FC236}">
                      <a16:creationId xmlns:a16="http://schemas.microsoft.com/office/drawing/2014/main" id="{01BC2E52-8151-B618-8485-FFA89F4816D6}"/>
                    </a:ext>
                  </a:extLst>
                </p:cNvPr>
                <p:cNvPicPr>
                  <a:picLocks noChangeAspect="1"/>
                </p:cNvPicPr>
                <p:nvPr/>
              </p:nvPicPr>
              <p:blipFill>
                <a:blip r:embed="rId12"/>
                <a:stretch>
                  <a:fillRect/>
                </a:stretch>
              </p:blipFill>
              <p:spPr>
                <a:xfrm>
                  <a:off x="5788656" y="1381494"/>
                  <a:ext cx="1586947" cy="2246171"/>
                </a:xfrm>
                <a:prstGeom prst="rect">
                  <a:avLst/>
                </a:prstGeom>
              </p:spPr>
            </p:pic>
            <p:pic>
              <p:nvPicPr>
                <p:cNvPr id="30" name="Billede 29">
                  <a:extLst>
                    <a:ext uri="{FF2B5EF4-FFF2-40B4-BE49-F238E27FC236}">
                      <a16:creationId xmlns:a16="http://schemas.microsoft.com/office/drawing/2014/main" id="{917DCD9E-AF37-B6B1-CBA1-2CF6A421222D}"/>
                    </a:ext>
                  </a:extLst>
                </p:cNvPr>
                <p:cNvPicPr>
                  <a:picLocks noChangeAspect="1"/>
                </p:cNvPicPr>
                <p:nvPr/>
              </p:nvPicPr>
              <p:blipFill>
                <a:blip r:embed="rId13"/>
                <a:stretch>
                  <a:fillRect/>
                </a:stretch>
              </p:blipFill>
              <p:spPr>
                <a:xfrm>
                  <a:off x="10963182" y="1378906"/>
                  <a:ext cx="1541521" cy="2217389"/>
                </a:xfrm>
                <a:prstGeom prst="rect">
                  <a:avLst/>
                </a:prstGeom>
              </p:spPr>
            </p:pic>
            <p:pic>
              <p:nvPicPr>
                <p:cNvPr id="32" name="Billede 31">
                  <a:extLst>
                    <a:ext uri="{FF2B5EF4-FFF2-40B4-BE49-F238E27FC236}">
                      <a16:creationId xmlns:a16="http://schemas.microsoft.com/office/drawing/2014/main" id="{FA32C825-1A94-17E7-B875-C170A7C2553C}"/>
                    </a:ext>
                  </a:extLst>
                </p:cNvPr>
                <p:cNvPicPr>
                  <a:picLocks noChangeAspect="1"/>
                </p:cNvPicPr>
                <p:nvPr/>
              </p:nvPicPr>
              <p:blipFill>
                <a:blip r:embed="rId14"/>
                <a:stretch>
                  <a:fillRect/>
                </a:stretch>
              </p:blipFill>
              <p:spPr>
                <a:xfrm>
                  <a:off x="7517704" y="1371041"/>
                  <a:ext cx="1582076" cy="2243925"/>
                </a:xfrm>
                <a:prstGeom prst="rect">
                  <a:avLst/>
                </a:prstGeom>
              </p:spPr>
            </p:pic>
            <p:pic>
              <p:nvPicPr>
                <p:cNvPr id="34" name="Billede 33" descr="Et billede, der indeholder tekst, generator, vindmølle, Vindmølle&#10;&#10;Indhold genereret af kunstig intelligens kan være forkert.">
                  <a:extLst>
                    <a:ext uri="{FF2B5EF4-FFF2-40B4-BE49-F238E27FC236}">
                      <a16:creationId xmlns:a16="http://schemas.microsoft.com/office/drawing/2014/main" id="{2886E632-9B23-659A-E559-05BBE4C368D8}"/>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4037404" y="1391605"/>
                  <a:ext cx="1574702" cy="2227357"/>
                </a:xfrm>
                <a:prstGeom prst="rect">
                  <a:avLst/>
                </a:prstGeom>
              </p:spPr>
            </p:pic>
            <p:pic>
              <p:nvPicPr>
                <p:cNvPr id="36" name="Billede 35" descr="Et billede, der indeholder tekst, sky, træ, plakat&#10;&#10;Indhold genereret af kunstig intelligens kan være forkert.">
                  <a:extLst>
                    <a:ext uri="{FF2B5EF4-FFF2-40B4-BE49-F238E27FC236}">
                      <a16:creationId xmlns:a16="http://schemas.microsoft.com/office/drawing/2014/main" id="{A50F0789-287D-3933-63C8-9872331B03AF}"/>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621540" y="1391605"/>
                  <a:ext cx="1558618" cy="2204690"/>
                </a:xfrm>
                <a:prstGeom prst="rect">
                  <a:avLst/>
                </a:prstGeom>
              </p:spPr>
            </p:pic>
          </p:grpSp>
          <p:pic>
            <p:nvPicPr>
              <p:cNvPr id="5" name="Billede 4" descr="Et billede, der indeholder tekst, udendørs, sky, plante&#10;&#10;AI-genereret indhold kan være ukorrekt.">
                <a:extLst>
                  <a:ext uri="{FF2B5EF4-FFF2-40B4-BE49-F238E27FC236}">
                    <a16:creationId xmlns:a16="http://schemas.microsoft.com/office/drawing/2014/main" id="{8C292CEE-0E92-CD23-9AEE-278E36F25D25}"/>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1762429" y="3820671"/>
                <a:ext cx="1583749" cy="2241204"/>
              </a:xfrm>
              <a:prstGeom prst="rect">
                <a:avLst/>
              </a:prstGeom>
            </p:spPr>
          </p:pic>
        </p:grpSp>
        <p:pic>
          <p:nvPicPr>
            <p:cNvPr id="11" name="Billede 10">
              <a:extLst>
                <a:ext uri="{FF2B5EF4-FFF2-40B4-BE49-F238E27FC236}">
                  <a16:creationId xmlns:a16="http://schemas.microsoft.com/office/drawing/2014/main" id="{52AFDAA4-ED77-5299-188D-53B4FD8C9D47}"/>
                </a:ext>
              </a:extLst>
            </p:cNvPr>
            <p:cNvPicPr>
              <a:picLocks noChangeAspect="1"/>
            </p:cNvPicPr>
            <p:nvPr/>
          </p:nvPicPr>
          <p:blipFill>
            <a:blip r:embed="rId18"/>
            <a:stretch>
              <a:fillRect/>
            </a:stretch>
          </p:blipFill>
          <p:spPr>
            <a:xfrm>
              <a:off x="9247450" y="1451690"/>
              <a:ext cx="1568062" cy="2219006"/>
            </a:xfrm>
            <a:prstGeom prst="rect">
              <a:avLst/>
            </a:prstGeom>
          </p:spPr>
        </p:pic>
        <p:pic>
          <p:nvPicPr>
            <p:cNvPr id="17" name="Billede 16">
              <a:extLst>
                <a:ext uri="{FF2B5EF4-FFF2-40B4-BE49-F238E27FC236}">
                  <a16:creationId xmlns:a16="http://schemas.microsoft.com/office/drawing/2014/main" id="{49E825AF-5352-DA87-6800-ECDE89A69635}"/>
                </a:ext>
              </a:extLst>
            </p:cNvPr>
            <p:cNvPicPr>
              <a:picLocks noChangeAspect="1"/>
            </p:cNvPicPr>
            <p:nvPr/>
          </p:nvPicPr>
          <p:blipFill>
            <a:blip r:embed="rId19"/>
            <a:stretch>
              <a:fillRect/>
            </a:stretch>
          </p:blipFill>
          <p:spPr>
            <a:xfrm>
              <a:off x="10628196" y="3849088"/>
              <a:ext cx="3080997" cy="2195075"/>
            </a:xfrm>
            <a:prstGeom prst="rect">
              <a:avLst/>
            </a:prstGeom>
          </p:spPr>
        </p:pic>
      </p:grpSp>
    </p:spTree>
    <p:extLst>
      <p:ext uri="{BB962C8B-B14F-4D97-AF65-F5344CB8AC3E}">
        <p14:creationId xmlns:p14="http://schemas.microsoft.com/office/powerpoint/2010/main" val="3493867315"/>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withEffect">
                                  <p:stCondLst>
                                    <p:cond delay="1300"/>
                                  </p:stCondLst>
                                  <p:childTnLst>
                                    <p:set>
                                      <p:cBhvr>
                                        <p:cTn id="6" dur="1" fill="hold">
                                          <p:stCondLst>
                                            <p:cond delay="0"/>
                                          </p:stCondLst>
                                        </p:cTn>
                                        <p:tgtEl>
                                          <p:spTgt spid="274"/>
                                        </p:tgtEl>
                                        <p:attrNameLst>
                                          <p:attrName>style.visibility</p:attrName>
                                        </p:attrNameLst>
                                      </p:cBhvr>
                                      <p:to>
                                        <p:strVal val="visible"/>
                                      </p:to>
                                    </p:set>
                                    <p:animEffect transition="in" filter="wipe(right)">
                                      <p:cBhvr>
                                        <p:cTn id="7" dur="1000"/>
                                        <p:tgtEl>
                                          <p:spTgt spid="274"/>
                                        </p:tgtEl>
                                      </p:cBhvr>
                                    </p:animEffect>
                                  </p:childTnLst>
                                </p:cTn>
                              </p:par>
                            </p:childTnLst>
                          </p:cTn>
                        </p:par>
                        <p:par>
                          <p:cTn id="8" fill="hold">
                            <p:stCondLst>
                              <p:cond delay="2300"/>
                            </p:stCondLst>
                            <p:childTnLst>
                              <p:par>
                                <p:cTn id="9" presetID="42" presetClass="entr" presetSubtype="0" fill="hold"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750"/>
                                        <p:tgtEl>
                                          <p:spTgt spid="18"/>
                                        </p:tgtEl>
                                      </p:cBhvr>
                                    </p:animEffect>
                                    <p:anim calcmode="lin" valueType="num">
                                      <p:cBhvr>
                                        <p:cTn id="12" dur="750" fill="hold"/>
                                        <p:tgtEl>
                                          <p:spTgt spid="18"/>
                                        </p:tgtEl>
                                        <p:attrNameLst>
                                          <p:attrName>ppt_x</p:attrName>
                                        </p:attrNameLst>
                                      </p:cBhvr>
                                      <p:tavLst>
                                        <p:tav tm="0">
                                          <p:val>
                                            <p:strVal val="#ppt_x"/>
                                          </p:val>
                                        </p:tav>
                                        <p:tav tm="100000">
                                          <p:val>
                                            <p:strVal val="#ppt_x"/>
                                          </p:val>
                                        </p:tav>
                                      </p:tavLst>
                                    </p:anim>
                                    <p:anim calcmode="lin" valueType="num">
                                      <p:cBhvr>
                                        <p:cTn id="13" dur="75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4632"/>
        </a:solidFill>
        <a:effectLst/>
      </p:bgPr>
    </p:bg>
    <p:spTree>
      <p:nvGrpSpPr>
        <p:cNvPr id="1" name=""/>
        <p:cNvGrpSpPr/>
        <p:nvPr/>
      </p:nvGrpSpPr>
      <p:grpSpPr>
        <a:xfrm>
          <a:off x="0" y="0"/>
          <a:ext cx="0" cy="0"/>
          <a:chOff x="0" y="0"/>
          <a:chExt cx="0" cy="0"/>
        </a:xfrm>
      </p:grpSpPr>
      <p:sp>
        <p:nvSpPr>
          <p:cNvPr id="6" name="Pladsholder til indhold 3">
            <a:extLst>
              <a:ext uri="{FF2B5EF4-FFF2-40B4-BE49-F238E27FC236}">
                <a16:creationId xmlns:a16="http://schemas.microsoft.com/office/drawing/2014/main" id="{03241D41-3E88-096C-A63E-2B7059F00CE8}"/>
              </a:ext>
            </a:extLst>
          </p:cNvPr>
          <p:cNvSpPr>
            <a:spLocks noGrp="1"/>
          </p:cNvSpPr>
          <p:nvPr>
            <p:ph idx="1"/>
          </p:nvPr>
        </p:nvSpPr>
        <p:spPr>
          <a:xfrm>
            <a:off x="4562741" y="5663953"/>
            <a:ext cx="3066517" cy="293364"/>
          </a:xfrm>
        </p:spPr>
        <p:txBody>
          <a:bodyPr anchor="b" anchorCtr="0">
            <a:noAutofit/>
          </a:bodyPr>
          <a:lstStyle/>
          <a:p>
            <a:pPr algn="ctr">
              <a:lnSpc>
                <a:spcPct val="120000"/>
              </a:lnSpc>
            </a:pPr>
            <a:r>
              <a:rPr lang="en-US"/>
              <a:t>Scan the QR code and let us know how we did </a:t>
            </a:r>
          </a:p>
        </p:txBody>
      </p:sp>
      <p:pic>
        <p:nvPicPr>
          <p:cNvPr id="4" name="Billede 3" descr="Et billede, der indeholder Grafik, grafisk design, mønster, Font/skrifttype&#10;&#10;Automatisk genereret beskrivelse">
            <a:extLst>
              <a:ext uri="{FF2B5EF4-FFF2-40B4-BE49-F238E27FC236}">
                <a16:creationId xmlns:a16="http://schemas.microsoft.com/office/drawing/2014/main" id="{BF9274B6-3968-24DD-FC36-9195C58653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04804" y="2155374"/>
            <a:ext cx="2782389" cy="2782389"/>
          </a:xfrm>
          <a:prstGeom prst="rect">
            <a:avLst/>
          </a:prstGeom>
        </p:spPr>
      </p:pic>
    </p:spTree>
    <p:extLst>
      <p:ext uri="{BB962C8B-B14F-4D97-AF65-F5344CB8AC3E}">
        <p14:creationId xmlns:p14="http://schemas.microsoft.com/office/powerpoint/2010/main" val="2708594477"/>
      </p:ext>
    </p:extLst>
  </p:cSld>
  <p:clrMapOvr>
    <a:masterClrMapping/>
  </p:clrMapOvr>
  <p:transition spd="slow">
    <p:push dir="u"/>
  </p:transition>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4632"/>
        </a:solidFill>
        <a:effectLst/>
      </p:bgPr>
    </p:bg>
    <p:spTree>
      <p:nvGrpSpPr>
        <p:cNvPr id="1" name=""/>
        <p:cNvGrpSpPr/>
        <p:nvPr/>
      </p:nvGrpSpPr>
      <p:grpSpPr>
        <a:xfrm>
          <a:off x="0" y="0"/>
          <a:ext cx="0" cy="0"/>
          <a:chOff x="0" y="0"/>
          <a:chExt cx="0" cy="0"/>
        </a:xfrm>
      </p:grpSpPr>
      <p:sp>
        <p:nvSpPr>
          <p:cNvPr id="4" name="Pladsholder til indhold 3">
            <a:extLst>
              <a:ext uri="{FF2B5EF4-FFF2-40B4-BE49-F238E27FC236}">
                <a16:creationId xmlns:a16="http://schemas.microsoft.com/office/drawing/2014/main" id="{4F05DF5F-EBCB-4CD4-AFEE-766161803529}"/>
              </a:ext>
            </a:extLst>
          </p:cNvPr>
          <p:cNvSpPr>
            <a:spLocks noGrp="1"/>
          </p:cNvSpPr>
          <p:nvPr>
            <p:ph idx="1"/>
          </p:nvPr>
        </p:nvSpPr>
        <p:spPr>
          <a:xfrm>
            <a:off x="1950757" y="6083429"/>
            <a:ext cx="8290485" cy="534157"/>
          </a:xfrm>
        </p:spPr>
        <p:txBody>
          <a:bodyPr anchor="b" anchorCtr="0">
            <a:normAutofit/>
          </a:bodyPr>
          <a:lstStyle/>
          <a:p>
            <a:pPr algn="ctr"/>
            <a:r>
              <a:rPr lang="da-DK" sz="1600"/>
              <a:t>Presenter </a:t>
            </a:r>
            <a:r>
              <a:rPr lang="da-DK" sz="1600" err="1"/>
              <a:t>name</a:t>
            </a:r>
            <a:r>
              <a:rPr lang="da-DK" sz="1600"/>
              <a:t> and e-mail</a:t>
            </a:r>
          </a:p>
        </p:txBody>
      </p:sp>
      <p:grpSp>
        <p:nvGrpSpPr>
          <p:cNvPr id="256" name="Graphic 2">
            <a:extLst>
              <a:ext uri="{FF2B5EF4-FFF2-40B4-BE49-F238E27FC236}">
                <a16:creationId xmlns:a16="http://schemas.microsoft.com/office/drawing/2014/main" id="{8054ACEF-FA41-F244-80C0-CA4A118D1FC0}"/>
              </a:ext>
            </a:extLst>
          </p:cNvPr>
          <p:cNvGrpSpPr/>
          <p:nvPr/>
        </p:nvGrpSpPr>
        <p:grpSpPr>
          <a:xfrm>
            <a:off x="5510380" y="3909014"/>
            <a:ext cx="1236256" cy="1238811"/>
            <a:chOff x="5494001" y="4118650"/>
            <a:chExt cx="1611493" cy="1614823"/>
          </a:xfrm>
          <a:solidFill>
            <a:srgbClr val="FFFFFF"/>
          </a:solidFill>
        </p:grpSpPr>
        <p:sp>
          <p:nvSpPr>
            <p:cNvPr id="257" name="Freeform 256">
              <a:extLst>
                <a:ext uri="{FF2B5EF4-FFF2-40B4-BE49-F238E27FC236}">
                  <a16:creationId xmlns:a16="http://schemas.microsoft.com/office/drawing/2014/main" id="{A5334F10-E8B6-6248-AE73-A1A7C352CC48}"/>
                </a:ext>
              </a:extLst>
            </p:cNvPr>
            <p:cNvSpPr/>
            <p:nvPr/>
          </p:nvSpPr>
          <p:spPr>
            <a:xfrm>
              <a:off x="5494001" y="4118650"/>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58" name="Freeform 257">
              <a:extLst>
                <a:ext uri="{FF2B5EF4-FFF2-40B4-BE49-F238E27FC236}">
                  <a16:creationId xmlns:a16="http://schemas.microsoft.com/office/drawing/2014/main" id="{18870E1D-6366-FE4B-95EF-2E4A448E99D2}"/>
                </a:ext>
              </a:extLst>
            </p:cNvPr>
            <p:cNvSpPr/>
            <p:nvPr/>
          </p:nvSpPr>
          <p:spPr>
            <a:xfrm>
              <a:off x="5494001" y="4265149"/>
              <a:ext cx="49942" cy="196442"/>
            </a:xfrm>
            <a:custGeom>
              <a:avLst/>
              <a:gdLst>
                <a:gd name="connsiteX0" fmla="*/ 0 w 49942"/>
                <a:gd name="connsiteY0" fmla="*/ 0 h 196442"/>
                <a:gd name="connsiteX1" fmla="*/ 49943 w 49942"/>
                <a:gd name="connsiteY1" fmla="*/ 0 h 196442"/>
                <a:gd name="connsiteX2" fmla="*/ 49943 w 49942"/>
                <a:gd name="connsiteY2" fmla="*/ 196443 h 196442"/>
                <a:gd name="connsiteX3" fmla="*/ 0 w 49942"/>
                <a:gd name="connsiteY3" fmla="*/ 196443 h 196442"/>
              </a:gdLst>
              <a:ahLst/>
              <a:cxnLst>
                <a:cxn ang="0">
                  <a:pos x="connsiteX0" y="connsiteY0"/>
                </a:cxn>
                <a:cxn ang="0">
                  <a:pos x="connsiteX1" y="connsiteY1"/>
                </a:cxn>
                <a:cxn ang="0">
                  <a:pos x="connsiteX2" y="connsiteY2"/>
                </a:cxn>
                <a:cxn ang="0">
                  <a:pos x="connsiteX3" y="connsiteY3"/>
                </a:cxn>
              </a:cxnLst>
              <a:rect l="l" t="t" r="r" b="b"/>
              <a:pathLst>
                <a:path w="49942" h="196442">
                  <a:moveTo>
                    <a:pt x="0" y="0"/>
                  </a:moveTo>
                  <a:lnTo>
                    <a:pt x="49943" y="0"/>
                  </a:lnTo>
                  <a:lnTo>
                    <a:pt x="49943" y="196443"/>
                  </a:lnTo>
                  <a:lnTo>
                    <a:pt x="0" y="1964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59" name="Freeform 258">
              <a:extLst>
                <a:ext uri="{FF2B5EF4-FFF2-40B4-BE49-F238E27FC236}">
                  <a16:creationId xmlns:a16="http://schemas.microsoft.com/office/drawing/2014/main" id="{58719B79-9EFB-0443-B092-9D1760E058E5}"/>
                </a:ext>
              </a:extLst>
            </p:cNvPr>
            <p:cNvSpPr/>
            <p:nvPr/>
          </p:nvSpPr>
          <p:spPr>
            <a:xfrm>
              <a:off x="5494001" y="451153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60" name="Freeform 259">
              <a:extLst>
                <a:ext uri="{FF2B5EF4-FFF2-40B4-BE49-F238E27FC236}">
                  <a16:creationId xmlns:a16="http://schemas.microsoft.com/office/drawing/2014/main" id="{41F196D6-286D-E741-AD12-0B2B43988C80}"/>
                </a:ext>
              </a:extLst>
            </p:cNvPr>
            <p:cNvSpPr/>
            <p:nvPr/>
          </p:nvSpPr>
          <p:spPr>
            <a:xfrm>
              <a:off x="5494001" y="4804533"/>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61" name="Freeform 260">
              <a:extLst>
                <a:ext uri="{FF2B5EF4-FFF2-40B4-BE49-F238E27FC236}">
                  <a16:creationId xmlns:a16="http://schemas.microsoft.com/office/drawing/2014/main" id="{F8BBE3A7-916C-E84D-9EC2-0D513059911C}"/>
                </a:ext>
              </a:extLst>
            </p:cNvPr>
            <p:cNvSpPr/>
            <p:nvPr/>
          </p:nvSpPr>
          <p:spPr>
            <a:xfrm>
              <a:off x="5494001" y="4951033"/>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62" name="Freeform 261">
              <a:extLst>
                <a:ext uri="{FF2B5EF4-FFF2-40B4-BE49-F238E27FC236}">
                  <a16:creationId xmlns:a16="http://schemas.microsoft.com/office/drawing/2014/main" id="{313F6C1C-A3DA-DB47-AF37-5F4221295A23}"/>
                </a:ext>
              </a:extLst>
            </p:cNvPr>
            <p:cNvSpPr/>
            <p:nvPr/>
          </p:nvSpPr>
          <p:spPr>
            <a:xfrm>
              <a:off x="5494001" y="5047589"/>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63" name="Freeform 262">
              <a:extLst>
                <a:ext uri="{FF2B5EF4-FFF2-40B4-BE49-F238E27FC236}">
                  <a16:creationId xmlns:a16="http://schemas.microsoft.com/office/drawing/2014/main" id="{6C2575AA-A0CD-9E4F-9634-A4EB827137E0}"/>
                </a:ext>
              </a:extLst>
            </p:cNvPr>
            <p:cNvSpPr/>
            <p:nvPr/>
          </p:nvSpPr>
          <p:spPr>
            <a:xfrm>
              <a:off x="5494001" y="5290645"/>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64" name="Freeform 263">
              <a:extLst>
                <a:ext uri="{FF2B5EF4-FFF2-40B4-BE49-F238E27FC236}">
                  <a16:creationId xmlns:a16="http://schemas.microsoft.com/office/drawing/2014/main" id="{81D653A6-C78E-2C44-ACE4-EF42570BB01A}"/>
                </a:ext>
              </a:extLst>
            </p:cNvPr>
            <p:cNvSpPr/>
            <p:nvPr/>
          </p:nvSpPr>
          <p:spPr>
            <a:xfrm>
              <a:off x="5494001" y="5390531"/>
              <a:ext cx="49942" cy="243055"/>
            </a:xfrm>
            <a:custGeom>
              <a:avLst/>
              <a:gdLst>
                <a:gd name="connsiteX0" fmla="*/ 0 w 49942"/>
                <a:gd name="connsiteY0" fmla="*/ 0 h 243055"/>
                <a:gd name="connsiteX1" fmla="*/ 49943 w 49942"/>
                <a:gd name="connsiteY1" fmla="*/ 0 h 243055"/>
                <a:gd name="connsiteX2" fmla="*/ 49943 w 49942"/>
                <a:gd name="connsiteY2" fmla="*/ 243056 h 243055"/>
                <a:gd name="connsiteX3" fmla="*/ 0 w 49942"/>
                <a:gd name="connsiteY3" fmla="*/ 243056 h 243055"/>
              </a:gdLst>
              <a:ahLst/>
              <a:cxnLst>
                <a:cxn ang="0">
                  <a:pos x="connsiteX0" y="connsiteY0"/>
                </a:cxn>
                <a:cxn ang="0">
                  <a:pos x="connsiteX1" y="connsiteY1"/>
                </a:cxn>
                <a:cxn ang="0">
                  <a:pos x="connsiteX2" y="connsiteY2"/>
                </a:cxn>
                <a:cxn ang="0">
                  <a:pos x="connsiteX3" y="connsiteY3"/>
                </a:cxn>
              </a:cxnLst>
              <a:rect l="l" t="t" r="r" b="b"/>
              <a:pathLst>
                <a:path w="49942" h="243055">
                  <a:moveTo>
                    <a:pt x="0" y="0"/>
                  </a:moveTo>
                  <a:lnTo>
                    <a:pt x="49943" y="0"/>
                  </a:lnTo>
                  <a:lnTo>
                    <a:pt x="49943" y="243056"/>
                  </a:lnTo>
                  <a:lnTo>
                    <a:pt x="0" y="2430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65" name="Freeform 264">
              <a:extLst>
                <a:ext uri="{FF2B5EF4-FFF2-40B4-BE49-F238E27FC236}">
                  <a16:creationId xmlns:a16="http://schemas.microsoft.com/office/drawing/2014/main" id="{6B20771A-A40B-A947-A5A0-FEDC3D172348}"/>
                </a:ext>
              </a:extLst>
            </p:cNvPr>
            <p:cNvSpPr/>
            <p:nvPr/>
          </p:nvSpPr>
          <p:spPr>
            <a:xfrm>
              <a:off x="5494001" y="5633587"/>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66" name="Freeform 265">
              <a:extLst>
                <a:ext uri="{FF2B5EF4-FFF2-40B4-BE49-F238E27FC236}">
                  <a16:creationId xmlns:a16="http://schemas.microsoft.com/office/drawing/2014/main" id="{F4C52248-2101-984F-9986-AB20DED394C3}"/>
                </a:ext>
              </a:extLst>
            </p:cNvPr>
            <p:cNvSpPr/>
            <p:nvPr/>
          </p:nvSpPr>
          <p:spPr>
            <a:xfrm>
              <a:off x="5540614" y="411865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67" name="Freeform 266">
              <a:extLst>
                <a:ext uri="{FF2B5EF4-FFF2-40B4-BE49-F238E27FC236}">
                  <a16:creationId xmlns:a16="http://schemas.microsoft.com/office/drawing/2014/main" id="{2E4C5325-61C1-1E42-A49A-FA5649E24121}"/>
                </a:ext>
              </a:extLst>
            </p:cNvPr>
            <p:cNvSpPr/>
            <p:nvPr/>
          </p:nvSpPr>
          <p:spPr>
            <a:xfrm>
              <a:off x="5540614" y="441164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68" name="Freeform 267">
              <a:extLst>
                <a:ext uri="{FF2B5EF4-FFF2-40B4-BE49-F238E27FC236}">
                  <a16:creationId xmlns:a16="http://schemas.microsoft.com/office/drawing/2014/main" id="{64B9899F-5600-934C-B3CE-77EE1925E9DE}"/>
                </a:ext>
              </a:extLst>
            </p:cNvPr>
            <p:cNvSpPr/>
            <p:nvPr/>
          </p:nvSpPr>
          <p:spPr>
            <a:xfrm>
              <a:off x="5540614" y="455814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69" name="Freeform 268">
              <a:extLst>
                <a:ext uri="{FF2B5EF4-FFF2-40B4-BE49-F238E27FC236}">
                  <a16:creationId xmlns:a16="http://schemas.microsoft.com/office/drawing/2014/main" id="{7F7AB178-C03D-AA4F-9F23-62D28ACB5705}"/>
                </a:ext>
              </a:extLst>
            </p:cNvPr>
            <p:cNvSpPr/>
            <p:nvPr/>
          </p:nvSpPr>
          <p:spPr>
            <a:xfrm>
              <a:off x="5540614" y="4658034"/>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70" name="Freeform 269">
              <a:extLst>
                <a:ext uri="{FF2B5EF4-FFF2-40B4-BE49-F238E27FC236}">
                  <a16:creationId xmlns:a16="http://schemas.microsoft.com/office/drawing/2014/main" id="{DABFD8AC-C85A-A846-B924-8CF88C127A63}"/>
                </a:ext>
              </a:extLst>
            </p:cNvPr>
            <p:cNvSpPr/>
            <p:nvPr/>
          </p:nvSpPr>
          <p:spPr>
            <a:xfrm>
              <a:off x="5540614" y="5244032"/>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71" name="Freeform 270">
              <a:extLst>
                <a:ext uri="{FF2B5EF4-FFF2-40B4-BE49-F238E27FC236}">
                  <a16:creationId xmlns:a16="http://schemas.microsoft.com/office/drawing/2014/main" id="{0B716CAF-79F6-9445-9697-E3E0BE745DE1}"/>
                </a:ext>
              </a:extLst>
            </p:cNvPr>
            <p:cNvSpPr/>
            <p:nvPr/>
          </p:nvSpPr>
          <p:spPr>
            <a:xfrm>
              <a:off x="5540614" y="5390531"/>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72" name="Freeform 271">
              <a:extLst>
                <a:ext uri="{FF2B5EF4-FFF2-40B4-BE49-F238E27FC236}">
                  <a16:creationId xmlns:a16="http://schemas.microsoft.com/office/drawing/2014/main" id="{A0EB5D43-4D6C-7944-B8A8-5D98A66A1158}"/>
                </a:ext>
              </a:extLst>
            </p:cNvPr>
            <p:cNvSpPr/>
            <p:nvPr/>
          </p:nvSpPr>
          <p:spPr>
            <a:xfrm>
              <a:off x="5540614" y="568353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73" name="Freeform 272">
              <a:extLst>
                <a:ext uri="{FF2B5EF4-FFF2-40B4-BE49-F238E27FC236}">
                  <a16:creationId xmlns:a16="http://schemas.microsoft.com/office/drawing/2014/main" id="{4CC25E86-A308-2D48-8B0B-A702FBB8D0A4}"/>
                </a:ext>
              </a:extLst>
            </p:cNvPr>
            <p:cNvSpPr/>
            <p:nvPr/>
          </p:nvSpPr>
          <p:spPr>
            <a:xfrm>
              <a:off x="5590557" y="411865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74" name="Freeform 273">
              <a:extLst>
                <a:ext uri="{FF2B5EF4-FFF2-40B4-BE49-F238E27FC236}">
                  <a16:creationId xmlns:a16="http://schemas.microsoft.com/office/drawing/2014/main" id="{B3899482-FBE5-734A-B8B4-CDE71A817E96}"/>
                </a:ext>
              </a:extLst>
            </p:cNvPr>
            <p:cNvSpPr/>
            <p:nvPr/>
          </p:nvSpPr>
          <p:spPr>
            <a:xfrm>
              <a:off x="5590557" y="421853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75" name="Freeform 274">
              <a:extLst>
                <a:ext uri="{FF2B5EF4-FFF2-40B4-BE49-F238E27FC236}">
                  <a16:creationId xmlns:a16="http://schemas.microsoft.com/office/drawing/2014/main" id="{C99A3579-CE18-9E46-B424-54FDA3FBB9CA}"/>
                </a:ext>
              </a:extLst>
            </p:cNvPr>
            <p:cNvSpPr/>
            <p:nvPr/>
          </p:nvSpPr>
          <p:spPr>
            <a:xfrm>
              <a:off x="5590557" y="4265149"/>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76" name="Freeform 275">
              <a:extLst>
                <a:ext uri="{FF2B5EF4-FFF2-40B4-BE49-F238E27FC236}">
                  <a16:creationId xmlns:a16="http://schemas.microsoft.com/office/drawing/2014/main" id="{BF2F9505-A5D5-AB4B-968B-05B0F34105C4}"/>
                </a:ext>
              </a:extLst>
            </p:cNvPr>
            <p:cNvSpPr/>
            <p:nvPr/>
          </p:nvSpPr>
          <p:spPr>
            <a:xfrm>
              <a:off x="5590557" y="441164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77" name="Freeform 276">
              <a:extLst>
                <a:ext uri="{FF2B5EF4-FFF2-40B4-BE49-F238E27FC236}">
                  <a16:creationId xmlns:a16="http://schemas.microsoft.com/office/drawing/2014/main" id="{AE726824-0C0D-E240-AD1C-63D2B4598C1C}"/>
                </a:ext>
              </a:extLst>
            </p:cNvPr>
            <p:cNvSpPr/>
            <p:nvPr/>
          </p:nvSpPr>
          <p:spPr>
            <a:xfrm>
              <a:off x="5590557" y="4511534"/>
              <a:ext cx="49942" cy="196442"/>
            </a:xfrm>
            <a:custGeom>
              <a:avLst/>
              <a:gdLst>
                <a:gd name="connsiteX0" fmla="*/ 0 w 49942"/>
                <a:gd name="connsiteY0" fmla="*/ 0 h 196442"/>
                <a:gd name="connsiteX1" fmla="*/ 49943 w 49942"/>
                <a:gd name="connsiteY1" fmla="*/ 0 h 196442"/>
                <a:gd name="connsiteX2" fmla="*/ 49943 w 49942"/>
                <a:gd name="connsiteY2" fmla="*/ 196443 h 196442"/>
                <a:gd name="connsiteX3" fmla="*/ 0 w 49942"/>
                <a:gd name="connsiteY3" fmla="*/ 196443 h 196442"/>
              </a:gdLst>
              <a:ahLst/>
              <a:cxnLst>
                <a:cxn ang="0">
                  <a:pos x="connsiteX0" y="connsiteY0"/>
                </a:cxn>
                <a:cxn ang="0">
                  <a:pos x="connsiteX1" y="connsiteY1"/>
                </a:cxn>
                <a:cxn ang="0">
                  <a:pos x="connsiteX2" y="connsiteY2"/>
                </a:cxn>
                <a:cxn ang="0">
                  <a:pos x="connsiteX3" y="connsiteY3"/>
                </a:cxn>
              </a:cxnLst>
              <a:rect l="l" t="t" r="r" b="b"/>
              <a:pathLst>
                <a:path w="49942" h="196442">
                  <a:moveTo>
                    <a:pt x="0" y="0"/>
                  </a:moveTo>
                  <a:lnTo>
                    <a:pt x="49943" y="0"/>
                  </a:lnTo>
                  <a:lnTo>
                    <a:pt x="49943" y="196443"/>
                  </a:lnTo>
                  <a:lnTo>
                    <a:pt x="0" y="1964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78" name="Freeform 277">
              <a:extLst>
                <a:ext uri="{FF2B5EF4-FFF2-40B4-BE49-F238E27FC236}">
                  <a16:creationId xmlns:a16="http://schemas.microsoft.com/office/drawing/2014/main" id="{51C32878-C414-834E-8CB5-0B404BC1C585}"/>
                </a:ext>
              </a:extLst>
            </p:cNvPr>
            <p:cNvSpPr/>
            <p:nvPr/>
          </p:nvSpPr>
          <p:spPr>
            <a:xfrm>
              <a:off x="5590557" y="4804533"/>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79" name="Freeform 278">
              <a:extLst>
                <a:ext uri="{FF2B5EF4-FFF2-40B4-BE49-F238E27FC236}">
                  <a16:creationId xmlns:a16="http://schemas.microsoft.com/office/drawing/2014/main" id="{577A18DF-1C7A-5140-80D7-A4AB3A455AC5}"/>
                </a:ext>
              </a:extLst>
            </p:cNvPr>
            <p:cNvSpPr/>
            <p:nvPr/>
          </p:nvSpPr>
          <p:spPr>
            <a:xfrm>
              <a:off x="5590557" y="4951033"/>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80" name="Freeform 279">
              <a:extLst>
                <a:ext uri="{FF2B5EF4-FFF2-40B4-BE49-F238E27FC236}">
                  <a16:creationId xmlns:a16="http://schemas.microsoft.com/office/drawing/2014/main" id="{743938E9-E622-384D-8391-31C306EAA35B}"/>
                </a:ext>
              </a:extLst>
            </p:cNvPr>
            <p:cNvSpPr/>
            <p:nvPr/>
          </p:nvSpPr>
          <p:spPr>
            <a:xfrm>
              <a:off x="5590557" y="5097532"/>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81" name="Freeform 280">
              <a:extLst>
                <a:ext uri="{FF2B5EF4-FFF2-40B4-BE49-F238E27FC236}">
                  <a16:creationId xmlns:a16="http://schemas.microsoft.com/office/drawing/2014/main" id="{CE5C95BA-6E26-CB4C-9DF9-B6604EE4D52B}"/>
                </a:ext>
              </a:extLst>
            </p:cNvPr>
            <p:cNvSpPr/>
            <p:nvPr/>
          </p:nvSpPr>
          <p:spPr>
            <a:xfrm>
              <a:off x="5590557" y="5194089"/>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82" name="Freeform 281">
              <a:extLst>
                <a:ext uri="{FF2B5EF4-FFF2-40B4-BE49-F238E27FC236}">
                  <a16:creationId xmlns:a16="http://schemas.microsoft.com/office/drawing/2014/main" id="{9AEFEFD1-065D-E24D-912A-5F8626A563E6}"/>
                </a:ext>
              </a:extLst>
            </p:cNvPr>
            <p:cNvSpPr/>
            <p:nvPr/>
          </p:nvSpPr>
          <p:spPr>
            <a:xfrm>
              <a:off x="5590557" y="5390531"/>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83" name="Freeform 282">
              <a:extLst>
                <a:ext uri="{FF2B5EF4-FFF2-40B4-BE49-F238E27FC236}">
                  <a16:creationId xmlns:a16="http://schemas.microsoft.com/office/drawing/2014/main" id="{CB7301CB-08B7-744C-A291-520F25837D41}"/>
                </a:ext>
              </a:extLst>
            </p:cNvPr>
            <p:cNvSpPr/>
            <p:nvPr/>
          </p:nvSpPr>
          <p:spPr>
            <a:xfrm>
              <a:off x="5590557" y="5487087"/>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84" name="Freeform 283">
              <a:extLst>
                <a:ext uri="{FF2B5EF4-FFF2-40B4-BE49-F238E27FC236}">
                  <a16:creationId xmlns:a16="http://schemas.microsoft.com/office/drawing/2014/main" id="{CCEA22EA-8BF7-B047-B2E0-E82C9EA1124E}"/>
                </a:ext>
              </a:extLst>
            </p:cNvPr>
            <p:cNvSpPr/>
            <p:nvPr/>
          </p:nvSpPr>
          <p:spPr>
            <a:xfrm>
              <a:off x="5590557" y="568353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85" name="Freeform 284">
              <a:extLst>
                <a:ext uri="{FF2B5EF4-FFF2-40B4-BE49-F238E27FC236}">
                  <a16:creationId xmlns:a16="http://schemas.microsoft.com/office/drawing/2014/main" id="{C46E54EF-19BB-474B-BD16-1413FB66A290}"/>
                </a:ext>
              </a:extLst>
            </p:cNvPr>
            <p:cNvSpPr/>
            <p:nvPr/>
          </p:nvSpPr>
          <p:spPr>
            <a:xfrm>
              <a:off x="5640500" y="411865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86" name="Freeform 285">
              <a:extLst>
                <a:ext uri="{FF2B5EF4-FFF2-40B4-BE49-F238E27FC236}">
                  <a16:creationId xmlns:a16="http://schemas.microsoft.com/office/drawing/2014/main" id="{5797901C-1C34-0D4C-8956-DB3128ACAC57}"/>
                </a:ext>
              </a:extLst>
            </p:cNvPr>
            <p:cNvSpPr/>
            <p:nvPr/>
          </p:nvSpPr>
          <p:spPr>
            <a:xfrm>
              <a:off x="5640500" y="421853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87" name="Freeform 286">
              <a:extLst>
                <a:ext uri="{FF2B5EF4-FFF2-40B4-BE49-F238E27FC236}">
                  <a16:creationId xmlns:a16="http://schemas.microsoft.com/office/drawing/2014/main" id="{D8EE9CFF-10CD-A243-A79E-DD74E08EE5FE}"/>
                </a:ext>
              </a:extLst>
            </p:cNvPr>
            <p:cNvSpPr/>
            <p:nvPr/>
          </p:nvSpPr>
          <p:spPr>
            <a:xfrm>
              <a:off x="5640500" y="4265149"/>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88" name="Freeform 287">
              <a:extLst>
                <a:ext uri="{FF2B5EF4-FFF2-40B4-BE49-F238E27FC236}">
                  <a16:creationId xmlns:a16="http://schemas.microsoft.com/office/drawing/2014/main" id="{96F09B28-9C04-0843-959E-ADF5D9CA627F}"/>
                </a:ext>
              </a:extLst>
            </p:cNvPr>
            <p:cNvSpPr/>
            <p:nvPr/>
          </p:nvSpPr>
          <p:spPr>
            <a:xfrm>
              <a:off x="5640500" y="441164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89" name="Freeform 288">
              <a:extLst>
                <a:ext uri="{FF2B5EF4-FFF2-40B4-BE49-F238E27FC236}">
                  <a16:creationId xmlns:a16="http://schemas.microsoft.com/office/drawing/2014/main" id="{9D9881D8-8843-1F46-A411-75C7CA1A1BAA}"/>
                </a:ext>
              </a:extLst>
            </p:cNvPr>
            <p:cNvSpPr/>
            <p:nvPr/>
          </p:nvSpPr>
          <p:spPr>
            <a:xfrm>
              <a:off x="5640500" y="4511534"/>
              <a:ext cx="49942" cy="243055"/>
            </a:xfrm>
            <a:custGeom>
              <a:avLst/>
              <a:gdLst>
                <a:gd name="connsiteX0" fmla="*/ 0 w 49942"/>
                <a:gd name="connsiteY0" fmla="*/ 0 h 243055"/>
                <a:gd name="connsiteX1" fmla="*/ 49943 w 49942"/>
                <a:gd name="connsiteY1" fmla="*/ 0 h 243055"/>
                <a:gd name="connsiteX2" fmla="*/ 49943 w 49942"/>
                <a:gd name="connsiteY2" fmla="*/ 243056 h 243055"/>
                <a:gd name="connsiteX3" fmla="*/ 0 w 49942"/>
                <a:gd name="connsiteY3" fmla="*/ 243056 h 243055"/>
              </a:gdLst>
              <a:ahLst/>
              <a:cxnLst>
                <a:cxn ang="0">
                  <a:pos x="connsiteX0" y="connsiteY0"/>
                </a:cxn>
                <a:cxn ang="0">
                  <a:pos x="connsiteX1" y="connsiteY1"/>
                </a:cxn>
                <a:cxn ang="0">
                  <a:pos x="connsiteX2" y="connsiteY2"/>
                </a:cxn>
                <a:cxn ang="0">
                  <a:pos x="connsiteX3" y="connsiteY3"/>
                </a:cxn>
              </a:cxnLst>
              <a:rect l="l" t="t" r="r" b="b"/>
              <a:pathLst>
                <a:path w="49942" h="243055">
                  <a:moveTo>
                    <a:pt x="0" y="0"/>
                  </a:moveTo>
                  <a:lnTo>
                    <a:pt x="49943" y="0"/>
                  </a:lnTo>
                  <a:lnTo>
                    <a:pt x="49943" y="243056"/>
                  </a:lnTo>
                  <a:lnTo>
                    <a:pt x="0" y="2430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90" name="Freeform 289">
              <a:extLst>
                <a:ext uri="{FF2B5EF4-FFF2-40B4-BE49-F238E27FC236}">
                  <a16:creationId xmlns:a16="http://schemas.microsoft.com/office/drawing/2014/main" id="{461EE3F7-809C-0F45-B36E-4591CFC666EB}"/>
                </a:ext>
              </a:extLst>
            </p:cNvPr>
            <p:cNvSpPr/>
            <p:nvPr/>
          </p:nvSpPr>
          <p:spPr>
            <a:xfrm>
              <a:off x="5640500" y="4951033"/>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91" name="Freeform 290">
              <a:extLst>
                <a:ext uri="{FF2B5EF4-FFF2-40B4-BE49-F238E27FC236}">
                  <a16:creationId xmlns:a16="http://schemas.microsoft.com/office/drawing/2014/main" id="{C0B0A392-AA9E-3944-AA77-5B55649BAEA4}"/>
                </a:ext>
              </a:extLst>
            </p:cNvPr>
            <p:cNvSpPr/>
            <p:nvPr/>
          </p:nvSpPr>
          <p:spPr>
            <a:xfrm>
              <a:off x="5640500" y="519408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92" name="Freeform 291">
              <a:extLst>
                <a:ext uri="{FF2B5EF4-FFF2-40B4-BE49-F238E27FC236}">
                  <a16:creationId xmlns:a16="http://schemas.microsoft.com/office/drawing/2014/main" id="{4274401F-00B3-AA45-8CEB-68FC397579AE}"/>
                </a:ext>
              </a:extLst>
            </p:cNvPr>
            <p:cNvSpPr/>
            <p:nvPr/>
          </p:nvSpPr>
          <p:spPr>
            <a:xfrm>
              <a:off x="5640500" y="5390531"/>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93" name="Freeform 292">
              <a:extLst>
                <a:ext uri="{FF2B5EF4-FFF2-40B4-BE49-F238E27FC236}">
                  <a16:creationId xmlns:a16="http://schemas.microsoft.com/office/drawing/2014/main" id="{6B8D59B6-9FE1-E14C-8AEA-E8FE231123EA}"/>
                </a:ext>
              </a:extLst>
            </p:cNvPr>
            <p:cNvSpPr/>
            <p:nvPr/>
          </p:nvSpPr>
          <p:spPr>
            <a:xfrm>
              <a:off x="5640500" y="5487087"/>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94" name="Freeform 293">
              <a:extLst>
                <a:ext uri="{FF2B5EF4-FFF2-40B4-BE49-F238E27FC236}">
                  <a16:creationId xmlns:a16="http://schemas.microsoft.com/office/drawing/2014/main" id="{D1C71219-7C89-9843-A991-106E85E51A43}"/>
                </a:ext>
              </a:extLst>
            </p:cNvPr>
            <p:cNvSpPr/>
            <p:nvPr/>
          </p:nvSpPr>
          <p:spPr>
            <a:xfrm>
              <a:off x="5640500" y="568353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95" name="Freeform 294">
              <a:extLst>
                <a:ext uri="{FF2B5EF4-FFF2-40B4-BE49-F238E27FC236}">
                  <a16:creationId xmlns:a16="http://schemas.microsoft.com/office/drawing/2014/main" id="{B9507AC9-3D29-E043-9F5A-B551EB823C80}"/>
                </a:ext>
              </a:extLst>
            </p:cNvPr>
            <p:cNvSpPr/>
            <p:nvPr/>
          </p:nvSpPr>
          <p:spPr>
            <a:xfrm>
              <a:off x="5687113" y="411865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96" name="Freeform 295">
              <a:extLst>
                <a:ext uri="{FF2B5EF4-FFF2-40B4-BE49-F238E27FC236}">
                  <a16:creationId xmlns:a16="http://schemas.microsoft.com/office/drawing/2014/main" id="{C249C2B2-E831-524D-80DB-754E5E35ACA4}"/>
                </a:ext>
              </a:extLst>
            </p:cNvPr>
            <p:cNvSpPr/>
            <p:nvPr/>
          </p:nvSpPr>
          <p:spPr>
            <a:xfrm>
              <a:off x="5687113" y="421853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97" name="Freeform 296">
              <a:extLst>
                <a:ext uri="{FF2B5EF4-FFF2-40B4-BE49-F238E27FC236}">
                  <a16:creationId xmlns:a16="http://schemas.microsoft.com/office/drawing/2014/main" id="{91B4B563-8698-3E46-8EB2-7438134443BB}"/>
                </a:ext>
              </a:extLst>
            </p:cNvPr>
            <p:cNvSpPr/>
            <p:nvPr/>
          </p:nvSpPr>
          <p:spPr>
            <a:xfrm>
              <a:off x="5687113" y="4265149"/>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98" name="Freeform 297">
              <a:extLst>
                <a:ext uri="{FF2B5EF4-FFF2-40B4-BE49-F238E27FC236}">
                  <a16:creationId xmlns:a16="http://schemas.microsoft.com/office/drawing/2014/main" id="{9CC36EF7-4146-254A-ABA0-5D132B6B5CE0}"/>
                </a:ext>
              </a:extLst>
            </p:cNvPr>
            <p:cNvSpPr/>
            <p:nvPr/>
          </p:nvSpPr>
          <p:spPr>
            <a:xfrm>
              <a:off x="5687113" y="441164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299" name="Freeform 298">
              <a:extLst>
                <a:ext uri="{FF2B5EF4-FFF2-40B4-BE49-F238E27FC236}">
                  <a16:creationId xmlns:a16="http://schemas.microsoft.com/office/drawing/2014/main" id="{C08AA4DE-8857-E548-8BF8-2B6ED2357C4E}"/>
                </a:ext>
              </a:extLst>
            </p:cNvPr>
            <p:cNvSpPr/>
            <p:nvPr/>
          </p:nvSpPr>
          <p:spPr>
            <a:xfrm>
              <a:off x="5687113" y="4558148"/>
              <a:ext cx="49942" cy="243055"/>
            </a:xfrm>
            <a:custGeom>
              <a:avLst/>
              <a:gdLst>
                <a:gd name="connsiteX0" fmla="*/ 0 w 49942"/>
                <a:gd name="connsiteY0" fmla="*/ 0 h 243055"/>
                <a:gd name="connsiteX1" fmla="*/ 49943 w 49942"/>
                <a:gd name="connsiteY1" fmla="*/ 0 h 243055"/>
                <a:gd name="connsiteX2" fmla="*/ 49943 w 49942"/>
                <a:gd name="connsiteY2" fmla="*/ 243056 h 243055"/>
                <a:gd name="connsiteX3" fmla="*/ 0 w 49942"/>
                <a:gd name="connsiteY3" fmla="*/ 243056 h 243055"/>
              </a:gdLst>
              <a:ahLst/>
              <a:cxnLst>
                <a:cxn ang="0">
                  <a:pos x="connsiteX0" y="connsiteY0"/>
                </a:cxn>
                <a:cxn ang="0">
                  <a:pos x="connsiteX1" y="connsiteY1"/>
                </a:cxn>
                <a:cxn ang="0">
                  <a:pos x="connsiteX2" y="connsiteY2"/>
                </a:cxn>
                <a:cxn ang="0">
                  <a:pos x="connsiteX3" y="connsiteY3"/>
                </a:cxn>
              </a:cxnLst>
              <a:rect l="l" t="t" r="r" b="b"/>
              <a:pathLst>
                <a:path w="49942" h="243055">
                  <a:moveTo>
                    <a:pt x="0" y="0"/>
                  </a:moveTo>
                  <a:lnTo>
                    <a:pt x="49943" y="0"/>
                  </a:lnTo>
                  <a:lnTo>
                    <a:pt x="49943" y="243056"/>
                  </a:lnTo>
                  <a:lnTo>
                    <a:pt x="0" y="2430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00" name="Freeform 299">
              <a:extLst>
                <a:ext uri="{FF2B5EF4-FFF2-40B4-BE49-F238E27FC236}">
                  <a16:creationId xmlns:a16="http://schemas.microsoft.com/office/drawing/2014/main" id="{00E96D2F-AB5A-0149-92BB-63013CBD5D81}"/>
                </a:ext>
              </a:extLst>
            </p:cNvPr>
            <p:cNvSpPr/>
            <p:nvPr/>
          </p:nvSpPr>
          <p:spPr>
            <a:xfrm>
              <a:off x="5687113" y="485114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01" name="Freeform 300">
              <a:extLst>
                <a:ext uri="{FF2B5EF4-FFF2-40B4-BE49-F238E27FC236}">
                  <a16:creationId xmlns:a16="http://schemas.microsoft.com/office/drawing/2014/main" id="{7EF5A639-9415-2148-BD3A-B3AE5FDBFD62}"/>
                </a:ext>
              </a:extLst>
            </p:cNvPr>
            <p:cNvSpPr/>
            <p:nvPr/>
          </p:nvSpPr>
          <p:spPr>
            <a:xfrm>
              <a:off x="5687113" y="4951033"/>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02" name="Freeform 301">
              <a:extLst>
                <a:ext uri="{FF2B5EF4-FFF2-40B4-BE49-F238E27FC236}">
                  <a16:creationId xmlns:a16="http://schemas.microsoft.com/office/drawing/2014/main" id="{8FDE6B31-F20A-7648-AB16-45D7FFD5F416}"/>
                </a:ext>
              </a:extLst>
            </p:cNvPr>
            <p:cNvSpPr/>
            <p:nvPr/>
          </p:nvSpPr>
          <p:spPr>
            <a:xfrm>
              <a:off x="5687113" y="5047589"/>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03" name="Freeform 302">
              <a:extLst>
                <a:ext uri="{FF2B5EF4-FFF2-40B4-BE49-F238E27FC236}">
                  <a16:creationId xmlns:a16="http://schemas.microsoft.com/office/drawing/2014/main" id="{DA23A8FB-B2FD-E54D-83E6-5A9C39AD1D3A}"/>
                </a:ext>
              </a:extLst>
            </p:cNvPr>
            <p:cNvSpPr/>
            <p:nvPr/>
          </p:nvSpPr>
          <p:spPr>
            <a:xfrm>
              <a:off x="5687113" y="5244032"/>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04" name="Freeform 303">
              <a:extLst>
                <a:ext uri="{FF2B5EF4-FFF2-40B4-BE49-F238E27FC236}">
                  <a16:creationId xmlns:a16="http://schemas.microsoft.com/office/drawing/2014/main" id="{EB4802DF-D33E-064D-B5E0-70D36EF02BF3}"/>
                </a:ext>
              </a:extLst>
            </p:cNvPr>
            <p:cNvSpPr/>
            <p:nvPr/>
          </p:nvSpPr>
          <p:spPr>
            <a:xfrm>
              <a:off x="5687113" y="5390531"/>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05" name="Freeform 304">
              <a:extLst>
                <a:ext uri="{FF2B5EF4-FFF2-40B4-BE49-F238E27FC236}">
                  <a16:creationId xmlns:a16="http://schemas.microsoft.com/office/drawing/2014/main" id="{4A9B1613-DE40-674C-8CC4-3C779A315FB1}"/>
                </a:ext>
              </a:extLst>
            </p:cNvPr>
            <p:cNvSpPr/>
            <p:nvPr/>
          </p:nvSpPr>
          <p:spPr>
            <a:xfrm>
              <a:off x="5687113" y="5487087"/>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06" name="Freeform 305">
              <a:extLst>
                <a:ext uri="{FF2B5EF4-FFF2-40B4-BE49-F238E27FC236}">
                  <a16:creationId xmlns:a16="http://schemas.microsoft.com/office/drawing/2014/main" id="{17297BB2-DCBF-E840-B82D-522D2D3197F2}"/>
                </a:ext>
              </a:extLst>
            </p:cNvPr>
            <p:cNvSpPr/>
            <p:nvPr/>
          </p:nvSpPr>
          <p:spPr>
            <a:xfrm>
              <a:off x="5687113" y="568353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07" name="Freeform 306">
              <a:extLst>
                <a:ext uri="{FF2B5EF4-FFF2-40B4-BE49-F238E27FC236}">
                  <a16:creationId xmlns:a16="http://schemas.microsoft.com/office/drawing/2014/main" id="{0C928DE8-9A80-934A-AD11-12C604522498}"/>
                </a:ext>
              </a:extLst>
            </p:cNvPr>
            <p:cNvSpPr/>
            <p:nvPr/>
          </p:nvSpPr>
          <p:spPr>
            <a:xfrm>
              <a:off x="5737056" y="411865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08" name="Freeform 307">
              <a:extLst>
                <a:ext uri="{FF2B5EF4-FFF2-40B4-BE49-F238E27FC236}">
                  <a16:creationId xmlns:a16="http://schemas.microsoft.com/office/drawing/2014/main" id="{19715FA6-D9B4-9240-B13D-BA384C31E52D}"/>
                </a:ext>
              </a:extLst>
            </p:cNvPr>
            <p:cNvSpPr/>
            <p:nvPr/>
          </p:nvSpPr>
          <p:spPr>
            <a:xfrm>
              <a:off x="5737056" y="441164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09" name="Freeform 308">
              <a:extLst>
                <a:ext uri="{FF2B5EF4-FFF2-40B4-BE49-F238E27FC236}">
                  <a16:creationId xmlns:a16="http://schemas.microsoft.com/office/drawing/2014/main" id="{3EA9B672-7F52-774D-AC4E-53AE9B1B1E99}"/>
                </a:ext>
              </a:extLst>
            </p:cNvPr>
            <p:cNvSpPr/>
            <p:nvPr/>
          </p:nvSpPr>
          <p:spPr>
            <a:xfrm>
              <a:off x="5737056" y="451153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10" name="Freeform 309">
              <a:extLst>
                <a:ext uri="{FF2B5EF4-FFF2-40B4-BE49-F238E27FC236}">
                  <a16:creationId xmlns:a16="http://schemas.microsoft.com/office/drawing/2014/main" id="{54810EB6-A19B-104C-A297-98886648F9A5}"/>
                </a:ext>
              </a:extLst>
            </p:cNvPr>
            <p:cNvSpPr/>
            <p:nvPr/>
          </p:nvSpPr>
          <p:spPr>
            <a:xfrm>
              <a:off x="5737056" y="4608091"/>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11" name="Freeform 310">
              <a:extLst>
                <a:ext uri="{FF2B5EF4-FFF2-40B4-BE49-F238E27FC236}">
                  <a16:creationId xmlns:a16="http://schemas.microsoft.com/office/drawing/2014/main" id="{F2062A31-59B0-CA42-83EF-2DAD8993CC54}"/>
                </a:ext>
              </a:extLst>
            </p:cNvPr>
            <p:cNvSpPr/>
            <p:nvPr/>
          </p:nvSpPr>
          <p:spPr>
            <a:xfrm>
              <a:off x="5737056" y="4754590"/>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12" name="Freeform 311">
              <a:extLst>
                <a:ext uri="{FF2B5EF4-FFF2-40B4-BE49-F238E27FC236}">
                  <a16:creationId xmlns:a16="http://schemas.microsoft.com/office/drawing/2014/main" id="{2BB40ACC-EFA8-2F47-AA7F-C8D4D379AA3C}"/>
                </a:ext>
              </a:extLst>
            </p:cNvPr>
            <p:cNvSpPr/>
            <p:nvPr/>
          </p:nvSpPr>
          <p:spPr>
            <a:xfrm>
              <a:off x="5737056" y="4951033"/>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13" name="Freeform 312">
              <a:extLst>
                <a:ext uri="{FF2B5EF4-FFF2-40B4-BE49-F238E27FC236}">
                  <a16:creationId xmlns:a16="http://schemas.microsoft.com/office/drawing/2014/main" id="{2AA95F72-A602-FA4A-9BC3-053229FA5BA7}"/>
                </a:ext>
              </a:extLst>
            </p:cNvPr>
            <p:cNvSpPr/>
            <p:nvPr/>
          </p:nvSpPr>
          <p:spPr>
            <a:xfrm>
              <a:off x="5737056" y="514414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14" name="Freeform 313">
              <a:extLst>
                <a:ext uri="{FF2B5EF4-FFF2-40B4-BE49-F238E27FC236}">
                  <a16:creationId xmlns:a16="http://schemas.microsoft.com/office/drawing/2014/main" id="{5DAE5ABD-8C05-6343-9FFB-F72BF5C1FCAE}"/>
                </a:ext>
              </a:extLst>
            </p:cNvPr>
            <p:cNvSpPr/>
            <p:nvPr/>
          </p:nvSpPr>
          <p:spPr>
            <a:xfrm>
              <a:off x="5737056" y="519408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15" name="Freeform 314">
              <a:extLst>
                <a:ext uri="{FF2B5EF4-FFF2-40B4-BE49-F238E27FC236}">
                  <a16:creationId xmlns:a16="http://schemas.microsoft.com/office/drawing/2014/main" id="{DDDEA547-F0B6-9A42-BCDE-AEBA072B67A9}"/>
                </a:ext>
              </a:extLst>
            </p:cNvPr>
            <p:cNvSpPr/>
            <p:nvPr/>
          </p:nvSpPr>
          <p:spPr>
            <a:xfrm>
              <a:off x="5737056" y="5390531"/>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16" name="Freeform 315">
              <a:extLst>
                <a:ext uri="{FF2B5EF4-FFF2-40B4-BE49-F238E27FC236}">
                  <a16:creationId xmlns:a16="http://schemas.microsoft.com/office/drawing/2014/main" id="{C83D1C98-2F69-1A44-B029-496AD11FBFAF}"/>
                </a:ext>
              </a:extLst>
            </p:cNvPr>
            <p:cNvSpPr/>
            <p:nvPr/>
          </p:nvSpPr>
          <p:spPr>
            <a:xfrm>
              <a:off x="5737056" y="568353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17" name="Freeform 316">
              <a:extLst>
                <a:ext uri="{FF2B5EF4-FFF2-40B4-BE49-F238E27FC236}">
                  <a16:creationId xmlns:a16="http://schemas.microsoft.com/office/drawing/2014/main" id="{70328973-DEE6-504E-AB26-8E7EE9E6C532}"/>
                </a:ext>
              </a:extLst>
            </p:cNvPr>
            <p:cNvSpPr/>
            <p:nvPr/>
          </p:nvSpPr>
          <p:spPr>
            <a:xfrm>
              <a:off x="5786999" y="4118650"/>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18" name="Freeform 317">
              <a:extLst>
                <a:ext uri="{FF2B5EF4-FFF2-40B4-BE49-F238E27FC236}">
                  <a16:creationId xmlns:a16="http://schemas.microsoft.com/office/drawing/2014/main" id="{8AC990DC-D182-E540-ADFD-201C14D7B6B1}"/>
                </a:ext>
              </a:extLst>
            </p:cNvPr>
            <p:cNvSpPr/>
            <p:nvPr/>
          </p:nvSpPr>
          <p:spPr>
            <a:xfrm>
              <a:off x="5786999" y="4265149"/>
              <a:ext cx="49942" cy="196442"/>
            </a:xfrm>
            <a:custGeom>
              <a:avLst/>
              <a:gdLst>
                <a:gd name="connsiteX0" fmla="*/ 0 w 49942"/>
                <a:gd name="connsiteY0" fmla="*/ 0 h 196442"/>
                <a:gd name="connsiteX1" fmla="*/ 49943 w 49942"/>
                <a:gd name="connsiteY1" fmla="*/ 0 h 196442"/>
                <a:gd name="connsiteX2" fmla="*/ 49943 w 49942"/>
                <a:gd name="connsiteY2" fmla="*/ 196443 h 196442"/>
                <a:gd name="connsiteX3" fmla="*/ 0 w 49942"/>
                <a:gd name="connsiteY3" fmla="*/ 196443 h 196442"/>
              </a:gdLst>
              <a:ahLst/>
              <a:cxnLst>
                <a:cxn ang="0">
                  <a:pos x="connsiteX0" y="connsiteY0"/>
                </a:cxn>
                <a:cxn ang="0">
                  <a:pos x="connsiteX1" y="connsiteY1"/>
                </a:cxn>
                <a:cxn ang="0">
                  <a:pos x="connsiteX2" y="connsiteY2"/>
                </a:cxn>
                <a:cxn ang="0">
                  <a:pos x="connsiteX3" y="connsiteY3"/>
                </a:cxn>
              </a:cxnLst>
              <a:rect l="l" t="t" r="r" b="b"/>
              <a:pathLst>
                <a:path w="49942" h="196442">
                  <a:moveTo>
                    <a:pt x="0" y="0"/>
                  </a:moveTo>
                  <a:lnTo>
                    <a:pt x="49943" y="0"/>
                  </a:lnTo>
                  <a:lnTo>
                    <a:pt x="49943" y="196443"/>
                  </a:lnTo>
                  <a:lnTo>
                    <a:pt x="0" y="1964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19" name="Freeform 318">
              <a:extLst>
                <a:ext uri="{FF2B5EF4-FFF2-40B4-BE49-F238E27FC236}">
                  <a16:creationId xmlns:a16="http://schemas.microsoft.com/office/drawing/2014/main" id="{BAF580FA-18B7-0744-9DEE-CC5A4F3950E8}"/>
                </a:ext>
              </a:extLst>
            </p:cNvPr>
            <p:cNvSpPr/>
            <p:nvPr/>
          </p:nvSpPr>
          <p:spPr>
            <a:xfrm>
              <a:off x="5786999" y="451153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20" name="Freeform 319">
              <a:extLst>
                <a:ext uri="{FF2B5EF4-FFF2-40B4-BE49-F238E27FC236}">
                  <a16:creationId xmlns:a16="http://schemas.microsoft.com/office/drawing/2014/main" id="{0364BD06-C3B8-B441-84AD-1221A0FB7D26}"/>
                </a:ext>
              </a:extLst>
            </p:cNvPr>
            <p:cNvSpPr/>
            <p:nvPr/>
          </p:nvSpPr>
          <p:spPr>
            <a:xfrm>
              <a:off x="5786999" y="4608091"/>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21" name="Freeform 320">
              <a:extLst>
                <a:ext uri="{FF2B5EF4-FFF2-40B4-BE49-F238E27FC236}">
                  <a16:creationId xmlns:a16="http://schemas.microsoft.com/office/drawing/2014/main" id="{00876ABF-C1AC-8F4D-92DD-2B5821AD576C}"/>
                </a:ext>
              </a:extLst>
            </p:cNvPr>
            <p:cNvSpPr/>
            <p:nvPr/>
          </p:nvSpPr>
          <p:spPr>
            <a:xfrm>
              <a:off x="5786999" y="470464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22" name="Freeform 321">
              <a:extLst>
                <a:ext uri="{FF2B5EF4-FFF2-40B4-BE49-F238E27FC236}">
                  <a16:creationId xmlns:a16="http://schemas.microsoft.com/office/drawing/2014/main" id="{4E8C0064-0019-B04B-9D86-8F6E701B3BD9}"/>
                </a:ext>
              </a:extLst>
            </p:cNvPr>
            <p:cNvSpPr/>
            <p:nvPr/>
          </p:nvSpPr>
          <p:spPr>
            <a:xfrm>
              <a:off x="5786999" y="4804533"/>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23" name="Freeform 322">
              <a:extLst>
                <a:ext uri="{FF2B5EF4-FFF2-40B4-BE49-F238E27FC236}">
                  <a16:creationId xmlns:a16="http://schemas.microsoft.com/office/drawing/2014/main" id="{21E9734E-87DC-F140-AC06-6470D8846878}"/>
                </a:ext>
              </a:extLst>
            </p:cNvPr>
            <p:cNvSpPr/>
            <p:nvPr/>
          </p:nvSpPr>
          <p:spPr>
            <a:xfrm>
              <a:off x="5786999" y="490109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24" name="Freeform 323">
              <a:extLst>
                <a:ext uri="{FF2B5EF4-FFF2-40B4-BE49-F238E27FC236}">
                  <a16:creationId xmlns:a16="http://schemas.microsoft.com/office/drawing/2014/main" id="{E69BAAB0-1FE8-EF45-8115-C1138EE74D30}"/>
                </a:ext>
              </a:extLst>
            </p:cNvPr>
            <p:cNvSpPr/>
            <p:nvPr/>
          </p:nvSpPr>
          <p:spPr>
            <a:xfrm>
              <a:off x="5786999" y="499764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25" name="Freeform 324">
              <a:extLst>
                <a:ext uri="{FF2B5EF4-FFF2-40B4-BE49-F238E27FC236}">
                  <a16:creationId xmlns:a16="http://schemas.microsoft.com/office/drawing/2014/main" id="{33A429E6-D792-AB47-ADC1-AC9BBE71E731}"/>
                </a:ext>
              </a:extLst>
            </p:cNvPr>
            <p:cNvSpPr/>
            <p:nvPr/>
          </p:nvSpPr>
          <p:spPr>
            <a:xfrm>
              <a:off x="5786999" y="5097532"/>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26" name="Freeform 325">
              <a:extLst>
                <a:ext uri="{FF2B5EF4-FFF2-40B4-BE49-F238E27FC236}">
                  <a16:creationId xmlns:a16="http://schemas.microsoft.com/office/drawing/2014/main" id="{DFA7994C-446E-AB42-B62D-592AB18EAA11}"/>
                </a:ext>
              </a:extLst>
            </p:cNvPr>
            <p:cNvSpPr/>
            <p:nvPr/>
          </p:nvSpPr>
          <p:spPr>
            <a:xfrm>
              <a:off x="5786999" y="519408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27" name="Freeform 326">
              <a:extLst>
                <a:ext uri="{FF2B5EF4-FFF2-40B4-BE49-F238E27FC236}">
                  <a16:creationId xmlns:a16="http://schemas.microsoft.com/office/drawing/2014/main" id="{63B8BC46-8743-F44A-A095-E21E73A64956}"/>
                </a:ext>
              </a:extLst>
            </p:cNvPr>
            <p:cNvSpPr/>
            <p:nvPr/>
          </p:nvSpPr>
          <p:spPr>
            <a:xfrm>
              <a:off x="5786999" y="5290645"/>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28" name="Freeform 327">
              <a:extLst>
                <a:ext uri="{FF2B5EF4-FFF2-40B4-BE49-F238E27FC236}">
                  <a16:creationId xmlns:a16="http://schemas.microsoft.com/office/drawing/2014/main" id="{2414D745-206E-C64D-B902-5453188921B6}"/>
                </a:ext>
              </a:extLst>
            </p:cNvPr>
            <p:cNvSpPr/>
            <p:nvPr/>
          </p:nvSpPr>
          <p:spPr>
            <a:xfrm>
              <a:off x="5786999" y="5390531"/>
              <a:ext cx="49942" cy="243055"/>
            </a:xfrm>
            <a:custGeom>
              <a:avLst/>
              <a:gdLst>
                <a:gd name="connsiteX0" fmla="*/ 0 w 49942"/>
                <a:gd name="connsiteY0" fmla="*/ 0 h 243055"/>
                <a:gd name="connsiteX1" fmla="*/ 49943 w 49942"/>
                <a:gd name="connsiteY1" fmla="*/ 0 h 243055"/>
                <a:gd name="connsiteX2" fmla="*/ 49943 w 49942"/>
                <a:gd name="connsiteY2" fmla="*/ 243056 h 243055"/>
                <a:gd name="connsiteX3" fmla="*/ 0 w 49942"/>
                <a:gd name="connsiteY3" fmla="*/ 243056 h 243055"/>
              </a:gdLst>
              <a:ahLst/>
              <a:cxnLst>
                <a:cxn ang="0">
                  <a:pos x="connsiteX0" y="connsiteY0"/>
                </a:cxn>
                <a:cxn ang="0">
                  <a:pos x="connsiteX1" y="connsiteY1"/>
                </a:cxn>
                <a:cxn ang="0">
                  <a:pos x="connsiteX2" y="connsiteY2"/>
                </a:cxn>
                <a:cxn ang="0">
                  <a:pos x="connsiteX3" y="connsiteY3"/>
                </a:cxn>
              </a:cxnLst>
              <a:rect l="l" t="t" r="r" b="b"/>
              <a:pathLst>
                <a:path w="49942" h="243055">
                  <a:moveTo>
                    <a:pt x="0" y="0"/>
                  </a:moveTo>
                  <a:lnTo>
                    <a:pt x="49943" y="0"/>
                  </a:lnTo>
                  <a:lnTo>
                    <a:pt x="49943" y="243056"/>
                  </a:lnTo>
                  <a:lnTo>
                    <a:pt x="0" y="2430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29" name="Freeform 328">
              <a:extLst>
                <a:ext uri="{FF2B5EF4-FFF2-40B4-BE49-F238E27FC236}">
                  <a16:creationId xmlns:a16="http://schemas.microsoft.com/office/drawing/2014/main" id="{00BF1021-69E3-5248-91E7-7AD4C17AA855}"/>
                </a:ext>
              </a:extLst>
            </p:cNvPr>
            <p:cNvSpPr/>
            <p:nvPr/>
          </p:nvSpPr>
          <p:spPr>
            <a:xfrm>
              <a:off x="5786999" y="5633587"/>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30" name="Freeform 329">
              <a:extLst>
                <a:ext uri="{FF2B5EF4-FFF2-40B4-BE49-F238E27FC236}">
                  <a16:creationId xmlns:a16="http://schemas.microsoft.com/office/drawing/2014/main" id="{537605A1-ECF9-7F4B-9F2B-415338C810E7}"/>
                </a:ext>
              </a:extLst>
            </p:cNvPr>
            <p:cNvSpPr/>
            <p:nvPr/>
          </p:nvSpPr>
          <p:spPr>
            <a:xfrm>
              <a:off x="5833613" y="451153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31" name="Freeform 330">
              <a:extLst>
                <a:ext uri="{FF2B5EF4-FFF2-40B4-BE49-F238E27FC236}">
                  <a16:creationId xmlns:a16="http://schemas.microsoft.com/office/drawing/2014/main" id="{E2FF3C3D-3A62-9C42-87E2-50A02F7DEE86}"/>
                </a:ext>
              </a:extLst>
            </p:cNvPr>
            <p:cNvSpPr/>
            <p:nvPr/>
          </p:nvSpPr>
          <p:spPr>
            <a:xfrm>
              <a:off x="5833613" y="4658034"/>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32" name="Freeform 331">
              <a:extLst>
                <a:ext uri="{FF2B5EF4-FFF2-40B4-BE49-F238E27FC236}">
                  <a16:creationId xmlns:a16="http://schemas.microsoft.com/office/drawing/2014/main" id="{34D9B99D-AC73-B748-992B-676BE4788D9E}"/>
                </a:ext>
              </a:extLst>
            </p:cNvPr>
            <p:cNvSpPr/>
            <p:nvPr/>
          </p:nvSpPr>
          <p:spPr>
            <a:xfrm>
              <a:off x="5833613" y="4951033"/>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33" name="Freeform 332">
              <a:extLst>
                <a:ext uri="{FF2B5EF4-FFF2-40B4-BE49-F238E27FC236}">
                  <a16:creationId xmlns:a16="http://schemas.microsoft.com/office/drawing/2014/main" id="{58A95131-36A6-584B-A21E-1E587B54102A}"/>
                </a:ext>
              </a:extLst>
            </p:cNvPr>
            <p:cNvSpPr/>
            <p:nvPr/>
          </p:nvSpPr>
          <p:spPr>
            <a:xfrm>
              <a:off x="5833613" y="5097532"/>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34" name="Freeform 333">
              <a:extLst>
                <a:ext uri="{FF2B5EF4-FFF2-40B4-BE49-F238E27FC236}">
                  <a16:creationId xmlns:a16="http://schemas.microsoft.com/office/drawing/2014/main" id="{BF1E4551-099A-314D-9B93-BDD671807DC8}"/>
                </a:ext>
              </a:extLst>
            </p:cNvPr>
            <p:cNvSpPr/>
            <p:nvPr/>
          </p:nvSpPr>
          <p:spPr>
            <a:xfrm>
              <a:off x="5833613" y="5290645"/>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35" name="Freeform 334">
              <a:extLst>
                <a:ext uri="{FF2B5EF4-FFF2-40B4-BE49-F238E27FC236}">
                  <a16:creationId xmlns:a16="http://schemas.microsoft.com/office/drawing/2014/main" id="{52A2DB0B-8F7F-BE41-AFD3-7D3DAEE30B26}"/>
                </a:ext>
              </a:extLst>
            </p:cNvPr>
            <p:cNvSpPr/>
            <p:nvPr/>
          </p:nvSpPr>
          <p:spPr>
            <a:xfrm>
              <a:off x="5883556" y="4118650"/>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36" name="Freeform 335">
              <a:extLst>
                <a:ext uri="{FF2B5EF4-FFF2-40B4-BE49-F238E27FC236}">
                  <a16:creationId xmlns:a16="http://schemas.microsoft.com/office/drawing/2014/main" id="{DA785AAD-5D8D-FF43-868B-7BB8F53BCC81}"/>
                </a:ext>
              </a:extLst>
            </p:cNvPr>
            <p:cNvSpPr/>
            <p:nvPr/>
          </p:nvSpPr>
          <p:spPr>
            <a:xfrm>
              <a:off x="5883556" y="426514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37" name="Freeform 336">
              <a:extLst>
                <a:ext uri="{FF2B5EF4-FFF2-40B4-BE49-F238E27FC236}">
                  <a16:creationId xmlns:a16="http://schemas.microsoft.com/office/drawing/2014/main" id="{42FCB089-7720-E345-89D8-6BB7205C42E1}"/>
                </a:ext>
              </a:extLst>
            </p:cNvPr>
            <p:cNvSpPr/>
            <p:nvPr/>
          </p:nvSpPr>
          <p:spPr>
            <a:xfrm>
              <a:off x="5883556" y="4411648"/>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38" name="Freeform 337">
              <a:extLst>
                <a:ext uri="{FF2B5EF4-FFF2-40B4-BE49-F238E27FC236}">
                  <a16:creationId xmlns:a16="http://schemas.microsoft.com/office/drawing/2014/main" id="{F3743B45-E816-E046-BBE0-D1C143F55BF5}"/>
                </a:ext>
              </a:extLst>
            </p:cNvPr>
            <p:cNvSpPr/>
            <p:nvPr/>
          </p:nvSpPr>
          <p:spPr>
            <a:xfrm>
              <a:off x="5883556" y="465803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39" name="Freeform 338">
              <a:extLst>
                <a:ext uri="{FF2B5EF4-FFF2-40B4-BE49-F238E27FC236}">
                  <a16:creationId xmlns:a16="http://schemas.microsoft.com/office/drawing/2014/main" id="{A76D1AF2-85B7-884F-9BE9-39E75A563546}"/>
                </a:ext>
              </a:extLst>
            </p:cNvPr>
            <p:cNvSpPr/>
            <p:nvPr/>
          </p:nvSpPr>
          <p:spPr>
            <a:xfrm>
              <a:off x="5883556" y="4754590"/>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40" name="Freeform 339">
              <a:extLst>
                <a:ext uri="{FF2B5EF4-FFF2-40B4-BE49-F238E27FC236}">
                  <a16:creationId xmlns:a16="http://schemas.microsoft.com/office/drawing/2014/main" id="{F6CAEC4A-141B-0E4C-A480-B5AA56A4B48A}"/>
                </a:ext>
              </a:extLst>
            </p:cNvPr>
            <p:cNvSpPr/>
            <p:nvPr/>
          </p:nvSpPr>
          <p:spPr>
            <a:xfrm>
              <a:off x="5883556" y="490109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41" name="Freeform 340">
              <a:extLst>
                <a:ext uri="{FF2B5EF4-FFF2-40B4-BE49-F238E27FC236}">
                  <a16:creationId xmlns:a16="http://schemas.microsoft.com/office/drawing/2014/main" id="{C59DB95F-9FE7-2A45-A939-9E28EFB9D31C}"/>
                </a:ext>
              </a:extLst>
            </p:cNvPr>
            <p:cNvSpPr/>
            <p:nvPr/>
          </p:nvSpPr>
          <p:spPr>
            <a:xfrm>
              <a:off x="5883556" y="5194089"/>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42" name="Freeform 341">
              <a:extLst>
                <a:ext uri="{FF2B5EF4-FFF2-40B4-BE49-F238E27FC236}">
                  <a16:creationId xmlns:a16="http://schemas.microsoft.com/office/drawing/2014/main" id="{FDA3A803-F08C-A945-BFD1-33E080AAAAEB}"/>
                </a:ext>
              </a:extLst>
            </p:cNvPr>
            <p:cNvSpPr/>
            <p:nvPr/>
          </p:nvSpPr>
          <p:spPr>
            <a:xfrm>
              <a:off x="5883556" y="534058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43" name="Freeform 342">
              <a:extLst>
                <a:ext uri="{FF2B5EF4-FFF2-40B4-BE49-F238E27FC236}">
                  <a16:creationId xmlns:a16="http://schemas.microsoft.com/office/drawing/2014/main" id="{4299C0F6-CA85-D94D-8F0E-182C9421703D}"/>
                </a:ext>
              </a:extLst>
            </p:cNvPr>
            <p:cNvSpPr/>
            <p:nvPr/>
          </p:nvSpPr>
          <p:spPr>
            <a:xfrm>
              <a:off x="5883556" y="5390531"/>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44" name="Freeform 343">
              <a:extLst>
                <a:ext uri="{FF2B5EF4-FFF2-40B4-BE49-F238E27FC236}">
                  <a16:creationId xmlns:a16="http://schemas.microsoft.com/office/drawing/2014/main" id="{509D2715-56BB-0B42-B5B9-73DD0BDD6EF5}"/>
                </a:ext>
              </a:extLst>
            </p:cNvPr>
            <p:cNvSpPr/>
            <p:nvPr/>
          </p:nvSpPr>
          <p:spPr>
            <a:xfrm>
              <a:off x="5883556" y="5537030"/>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45" name="Freeform 344">
              <a:extLst>
                <a:ext uri="{FF2B5EF4-FFF2-40B4-BE49-F238E27FC236}">
                  <a16:creationId xmlns:a16="http://schemas.microsoft.com/office/drawing/2014/main" id="{A58A5831-6795-7E40-BD5C-086E72880BF5}"/>
                </a:ext>
              </a:extLst>
            </p:cNvPr>
            <p:cNvSpPr/>
            <p:nvPr/>
          </p:nvSpPr>
          <p:spPr>
            <a:xfrm>
              <a:off x="5883556" y="568353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46" name="Freeform 345">
              <a:extLst>
                <a:ext uri="{FF2B5EF4-FFF2-40B4-BE49-F238E27FC236}">
                  <a16:creationId xmlns:a16="http://schemas.microsoft.com/office/drawing/2014/main" id="{6F00927E-8068-854F-82D9-208D66D6D064}"/>
                </a:ext>
              </a:extLst>
            </p:cNvPr>
            <p:cNvSpPr/>
            <p:nvPr/>
          </p:nvSpPr>
          <p:spPr>
            <a:xfrm>
              <a:off x="5933499" y="426514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47" name="Freeform 346">
              <a:extLst>
                <a:ext uri="{FF2B5EF4-FFF2-40B4-BE49-F238E27FC236}">
                  <a16:creationId xmlns:a16="http://schemas.microsoft.com/office/drawing/2014/main" id="{1497CA5A-C72D-7A4B-B1BE-59A7C220EC86}"/>
                </a:ext>
              </a:extLst>
            </p:cNvPr>
            <p:cNvSpPr/>
            <p:nvPr/>
          </p:nvSpPr>
          <p:spPr>
            <a:xfrm>
              <a:off x="5933499" y="4461591"/>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48" name="Freeform 347">
              <a:extLst>
                <a:ext uri="{FF2B5EF4-FFF2-40B4-BE49-F238E27FC236}">
                  <a16:creationId xmlns:a16="http://schemas.microsoft.com/office/drawing/2014/main" id="{5B28FBD8-E254-EF49-8736-2DB8A98B1E8B}"/>
                </a:ext>
              </a:extLst>
            </p:cNvPr>
            <p:cNvSpPr/>
            <p:nvPr/>
          </p:nvSpPr>
          <p:spPr>
            <a:xfrm>
              <a:off x="5933499" y="465803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49" name="Freeform 348">
              <a:extLst>
                <a:ext uri="{FF2B5EF4-FFF2-40B4-BE49-F238E27FC236}">
                  <a16:creationId xmlns:a16="http://schemas.microsoft.com/office/drawing/2014/main" id="{6FEEAE34-4EA7-924B-84F2-FAE3C0A5BD02}"/>
                </a:ext>
              </a:extLst>
            </p:cNvPr>
            <p:cNvSpPr/>
            <p:nvPr/>
          </p:nvSpPr>
          <p:spPr>
            <a:xfrm>
              <a:off x="5933499" y="4804533"/>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50" name="Freeform 349">
              <a:extLst>
                <a:ext uri="{FF2B5EF4-FFF2-40B4-BE49-F238E27FC236}">
                  <a16:creationId xmlns:a16="http://schemas.microsoft.com/office/drawing/2014/main" id="{3F8012FC-A5F2-8141-A20B-755402A80DF2}"/>
                </a:ext>
              </a:extLst>
            </p:cNvPr>
            <p:cNvSpPr/>
            <p:nvPr/>
          </p:nvSpPr>
          <p:spPr>
            <a:xfrm>
              <a:off x="5933499" y="504758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51" name="Freeform 350">
              <a:extLst>
                <a:ext uri="{FF2B5EF4-FFF2-40B4-BE49-F238E27FC236}">
                  <a16:creationId xmlns:a16="http://schemas.microsoft.com/office/drawing/2014/main" id="{7DAACD8B-FED9-F74F-A37B-839433F39D4F}"/>
                </a:ext>
              </a:extLst>
            </p:cNvPr>
            <p:cNvSpPr/>
            <p:nvPr/>
          </p:nvSpPr>
          <p:spPr>
            <a:xfrm>
              <a:off x="5933499" y="514414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52" name="Freeform 351">
              <a:extLst>
                <a:ext uri="{FF2B5EF4-FFF2-40B4-BE49-F238E27FC236}">
                  <a16:creationId xmlns:a16="http://schemas.microsoft.com/office/drawing/2014/main" id="{0447E21D-5262-2A4D-991F-54F00B91E105}"/>
                </a:ext>
              </a:extLst>
            </p:cNvPr>
            <p:cNvSpPr/>
            <p:nvPr/>
          </p:nvSpPr>
          <p:spPr>
            <a:xfrm>
              <a:off x="5933499" y="5390531"/>
              <a:ext cx="49942" cy="196442"/>
            </a:xfrm>
            <a:custGeom>
              <a:avLst/>
              <a:gdLst>
                <a:gd name="connsiteX0" fmla="*/ 0 w 49942"/>
                <a:gd name="connsiteY0" fmla="*/ 0 h 196442"/>
                <a:gd name="connsiteX1" fmla="*/ 49943 w 49942"/>
                <a:gd name="connsiteY1" fmla="*/ 0 h 196442"/>
                <a:gd name="connsiteX2" fmla="*/ 49943 w 49942"/>
                <a:gd name="connsiteY2" fmla="*/ 196442 h 196442"/>
                <a:gd name="connsiteX3" fmla="*/ 0 w 49942"/>
                <a:gd name="connsiteY3" fmla="*/ 196442 h 196442"/>
              </a:gdLst>
              <a:ahLst/>
              <a:cxnLst>
                <a:cxn ang="0">
                  <a:pos x="connsiteX0" y="connsiteY0"/>
                </a:cxn>
                <a:cxn ang="0">
                  <a:pos x="connsiteX1" y="connsiteY1"/>
                </a:cxn>
                <a:cxn ang="0">
                  <a:pos x="connsiteX2" y="connsiteY2"/>
                </a:cxn>
                <a:cxn ang="0">
                  <a:pos x="connsiteX3" y="connsiteY3"/>
                </a:cxn>
              </a:cxnLst>
              <a:rect l="l" t="t" r="r" b="b"/>
              <a:pathLst>
                <a:path w="49942" h="196442">
                  <a:moveTo>
                    <a:pt x="0" y="0"/>
                  </a:moveTo>
                  <a:lnTo>
                    <a:pt x="49943" y="0"/>
                  </a:lnTo>
                  <a:lnTo>
                    <a:pt x="49943" y="196442"/>
                  </a:lnTo>
                  <a:lnTo>
                    <a:pt x="0" y="196442"/>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53" name="Freeform 352">
              <a:extLst>
                <a:ext uri="{FF2B5EF4-FFF2-40B4-BE49-F238E27FC236}">
                  <a16:creationId xmlns:a16="http://schemas.microsoft.com/office/drawing/2014/main" id="{AEF5FE16-8236-8B4B-A79C-C509C9D7C8FC}"/>
                </a:ext>
              </a:extLst>
            </p:cNvPr>
            <p:cNvSpPr/>
            <p:nvPr/>
          </p:nvSpPr>
          <p:spPr>
            <a:xfrm>
              <a:off x="5933499" y="5633587"/>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54" name="Freeform 353">
              <a:extLst>
                <a:ext uri="{FF2B5EF4-FFF2-40B4-BE49-F238E27FC236}">
                  <a16:creationId xmlns:a16="http://schemas.microsoft.com/office/drawing/2014/main" id="{774C0F8E-7CD2-6C4C-9182-C46B6957E3AA}"/>
                </a:ext>
              </a:extLst>
            </p:cNvPr>
            <p:cNvSpPr/>
            <p:nvPr/>
          </p:nvSpPr>
          <p:spPr>
            <a:xfrm>
              <a:off x="5980112" y="4168593"/>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55" name="Freeform 354">
              <a:extLst>
                <a:ext uri="{FF2B5EF4-FFF2-40B4-BE49-F238E27FC236}">
                  <a16:creationId xmlns:a16="http://schemas.microsoft.com/office/drawing/2014/main" id="{4BB8CCE8-5670-BD4D-A9AF-8E132F09132B}"/>
                </a:ext>
              </a:extLst>
            </p:cNvPr>
            <p:cNvSpPr/>
            <p:nvPr/>
          </p:nvSpPr>
          <p:spPr>
            <a:xfrm>
              <a:off x="5980112" y="4411648"/>
              <a:ext cx="49942" cy="292998"/>
            </a:xfrm>
            <a:custGeom>
              <a:avLst/>
              <a:gdLst>
                <a:gd name="connsiteX0" fmla="*/ 0 w 49942"/>
                <a:gd name="connsiteY0" fmla="*/ 0 h 292998"/>
                <a:gd name="connsiteX1" fmla="*/ 49943 w 49942"/>
                <a:gd name="connsiteY1" fmla="*/ 0 h 292998"/>
                <a:gd name="connsiteX2" fmla="*/ 49943 w 49942"/>
                <a:gd name="connsiteY2" fmla="*/ 292999 h 292998"/>
                <a:gd name="connsiteX3" fmla="*/ 0 w 49942"/>
                <a:gd name="connsiteY3" fmla="*/ 292999 h 292998"/>
              </a:gdLst>
              <a:ahLst/>
              <a:cxnLst>
                <a:cxn ang="0">
                  <a:pos x="connsiteX0" y="connsiteY0"/>
                </a:cxn>
                <a:cxn ang="0">
                  <a:pos x="connsiteX1" y="connsiteY1"/>
                </a:cxn>
                <a:cxn ang="0">
                  <a:pos x="connsiteX2" y="connsiteY2"/>
                </a:cxn>
                <a:cxn ang="0">
                  <a:pos x="connsiteX3" y="connsiteY3"/>
                </a:cxn>
              </a:cxnLst>
              <a:rect l="l" t="t" r="r" b="b"/>
              <a:pathLst>
                <a:path w="49942" h="292998">
                  <a:moveTo>
                    <a:pt x="0" y="0"/>
                  </a:moveTo>
                  <a:lnTo>
                    <a:pt x="49943" y="0"/>
                  </a:lnTo>
                  <a:lnTo>
                    <a:pt x="49943" y="292999"/>
                  </a:lnTo>
                  <a:lnTo>
                    <a:pt x="0" y="2929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56" name="Freeform 355">
              <a:extLst>
                <a:ext uri="{FF2B5EF4-FFF2-40B4-BE49-F238E27FC236}">
                  <a16:creationId xmlns:a16="http://schemas.microsoft.com/office/drawing/2014/main" id="{62280B8F-54E3-F543-BEF5-5191D019FAC6}"/>
                </a:ext>
              </a:extLst>
            </p:cNvPr>
            <p:cNvSpPr/>
            <p:nvPr/>
          </p:nvSpPr>
          <p:spPr>
            <a:xfrm>
              <a:off x="5980112" y="4901090"/>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57" name="Freeform 356">
              <a:extLst>
                <a:ext uri="{FF2B5EF4-FFF2-40B4-BE49-F238E27FC236}">
                  <a16:creationId xmlns:a16="http://schemas.microsoft.com/office/drawing/2014/main" id="{2C67BED4-E4AB-5446-B30B-94AB74145A9D}"/>
                </a:ext>
              </a:extLst>
            </p:cNvPr>
            <p:cNvSpPr/>
            <p:nvPr/>
          </p:nvSpPr>
          <p:spPr>
            <a:xfrm>
              <a:off x="5980112" y="5047589"/>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58" name="Freeform 357">
              <a:extLst>
                <a:ext uri="{FF2B5EF4-FFF2-40B4-BE49-F238E27FC236}">
                  <a16:creationId xmlns:a16="http://schemas.microsoft.com/office/drawing/2014/main" id="{F7E42468-4397-6F4E-A932-123F24447E2A}"/>
                </a:ext>
              </a:extLst>
            </p:cNvPr>
            <p:cNvSpPr/>
            <p:nvPr/>
          </p:nvSpPr>
          <p:spPr>
            <a:xfrm>
              <a:off x="5980112" y="5244032"/>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59" name="Freeform 358">
              <a:extLst>
                <a:ext uri="{FF2B5EF4-FFF2-40B4-BE49-F238E27FC236}">
                  <a16:creationId xmlns:a16="http://schemas.microsoft.com/office/drawing/2014/main" id="{0A80EB67-F758-3944-8BF4-B3508BBE6B51}"/>
                </a:ext>
              </a:extLst>
            </p:cNvPr>
            <p:cNvSpPr/>
            <p:nvPr/>
          </p:nvSpPr>
          <p:spPr>
            <a:xfrm>
              <a:off x="5980112" y="5390531"/>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60" name="Freeform 359">
              <a:extLst>
                <a:ext uri="{FF2B5EF4-FFF2-40B4-BE49-F238E27FC236}">
                  <a16:creationId xmlns:a16="http://schemas.microsoft.com/office/drawing/2014/main" id="{3CED99BE-C782-1A4B-9768-8D825B4AAC20}"/>
                </a:ext>
              </a:extLst>
            </p:cNvPr>
            <p:cNvSpPr/>
            <p:nvPr/>
          </p:nvSpPr>
          <p:spPr>
            <a:xfrm>
              <a:off x="5980112" y="5487087"/>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61" name="Freeform 360">
              <a:extLst>
                <a:ext uri="{FF2B5EF4-FFF2-40B4-BE49-F238E27FC236}">
                  <a16:creationId xmlns:a16="http://schemas.microsoft.com/office/drawing/2014/main" id="{5AF3849C-6A3B-A74D-B265-5F725B3CC85C}"/>
                </a:ext>
              </a:extLst>
            </p:cNvPr>
            <p:cNvSpPr/>
            <p:nvPr/>
          </p:nvSpPr>
          <p:spPr>
            <a:xfrm>
              <a:off x="6030055" y="4168593"/>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62" name="Freeform 361">
              <a:extLst>
                <a:ext uri="{FF2B5EF4-FFF2-40B4-BE49-F238E27FC236}">
                  <a16:creationId xmlns:a16="http://schemas.microsoft.com/office/drawing/2014/main" id="{22BA8496-2900-EA46-B15E-8BD5F76C19E0}"/>
                </a:ext>
              </a:extLst>
            </p:cNvPr>
            <p:cNvSpPr/>
            <p:nvPr/>
          </p:nvSpPr>
          <p:spPr>
            <a:xfrm>
              <a:off x="6030055" y="4365035"/>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63" name="Freeform 362">
              <a:extLst>
                <a:ext uri="{FF2B5EF4-FFF2-40B4-BE49-F238E27FC236}">
                  <a16:creationId xmlns:a16="http://schemas.microsoft.com/office/drawing/2014/main" id="{E8036407-5804-E745-9000-C291BB51321F}"/>
                </a:ext>
              </a:extLst>
            </p:cNvPr>
            <p:cNvSpPr/>
            <p:nvPr/>
          </p:nvSpPr>
          <p:spPr>
            <a:xfrm>
              <a:off x="6030055" y="4511534"/>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64" name="Freeform 363">
              <a:extLst>
                <a:ext uri="{FF2B5EF4-FFF2-40B4-BE49-F238E27FC236}">
                  <a16:creationId xmlns:a16="http://schemas.microsoft.com/office/drawing/2014/main" id="{92E0BD40-4195-6242-810A-2E752971B118}"/>
                </a:ext>
              </a:extLst>
            </p:cNvPr>
            <p:cNvSpPr/>
            <p:nvPr/>
          </p:nvSpPr>
          <p:spPr>
            <a:xfrm>
              <a:off x="6030055" y="465803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65" name="Freeform 364">
              <a:extLst>
                <a:ext uri="{FF2B5EF4-FFF2-40B4-BE49-F238E27FC236}">
                  <a16:creationId xmlns:a16="http://schemas.microsoft.com/office/drawing/2014/main" id="{7B2CF543-1A69-7F44-8887-EB811FF5DBD9}"/>
                </a:ext>
              </a:extLst>
            </p:cNvPr>
            <p:cNvSpPr/>
            <p:nvPr/>
          </p:nvSpPr>
          <p:spPr>
            <a:xfrm>
              <a:off x="6030055" y="4754590"/>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66" name="Freeform 365">
              <a:extLst>
                <a:ext uri="{FF2B5EF4-FFF2-40B4-BE49-F238E27FC236}">
                  <a16:creationId xmlns:a16="http://schemas.microsoft.com/office/drawing/2014/main" id="{59FC771E-9AE5-CD4C-B1FD-B0E793B5E199}"/>
                </a:ext>
              </a:extLst>
            </p:cNvPr>
            <p:cNvSpPr/>
            <p:nvPr/>
          </p:nvSpPr>
          <p:spPr>
            <a:xfrm>
              <a:off x="6030055" y="490109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67" name="Freeform 366">
              <a:extLst>
                <a:ext uri="{FF2B5EF4-FFF2-40B4-BE49-F238E27FC236}">
                  <a16:creationId xmlns:a16="http://schemas.microsoft.com/office/drawing/2014/main" id="{C1E1C45F-71BD-5B41-B8C9-64BA60E51AD4}"/>
                </a:ext>
              </a:extLst>
            </p:cNvPr>
            <p:cNvSpPr/>
            <p:nvPr/>
          </p:nvSpPr>
          <p:spPr>
            <a:xfrm>
              <a:off x="6030055" y="4997646"/>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68" name="Freeform 367">
              <a:extLst>
                <a:ext uri="{FF2B5EF4-FFF2-40B4-BE49-F238E27FC236}">
                  <a16:creationId xmlns:a16="http://schemas.microsoft.com/office/drawing/2014/main" id="{FE11A64D-4B87-C24C-875A-C999B9BBEB64}"/>
                </a:ext>
              </a:extLst>
            </p:cNvPr>
            <p:cNvSpPr/>
            <p:nvPr/>
          </p:nvSpPr>
          <p:spPr>
            <a:xfrm>
              <a:off x="6030055" y="514414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69" name="Freeform 368">
              <a:extLst>
                <a:ext uri="{FF2B5EF4-FFF2-40B4-BE49-F238E27FC236}">
                  <a16:creationId xmlns:a16="http://schemas.microsoft.com/office/drawing/2014/main" id="{74C7B439-3F41-534A-A7D3-70923247DB44}"/>
                </a:ext>
              </a:extLst>
            </p:cNvPr>
            <p:cNvSpPr/>
            <p:nvPr/>
          </p:nvSpPr>
          <p:spPr>
            <a:xfrm>
              <a:off x="6030055" y="5290645"/>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70" name="Freeform 369">
              <a:extLst>
                <a:ext uri="{FF2B5EF4-FFF2-40B4-BE49-F238E27FC236}">
                  <a16:creationId xmlns:a16="http://schemas.microsoft.com/office/drawing/2014/main" id="{93797B68-6B73-2944-99B3-5165993B9C4A}"/>
                </a:ext>
              </a:extLst>
            </p:cNvPr>
            <p:cNvSpPr/>
            <p:nvPr/>
          </p:nvSpPr>
          <p:spPr>
            <a:xfrm>
              <a:off x="6030055" y="5390531"/>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71" name="Freeform 370">
              <a:extLst>
                <a:ext uri="{FF2B5EF4-FFF2-40B4-BE49-F238E27FC236}">
                  <a16:creationId xmlns:a16="http://schemas.microsoft.com/office/drawing/2014/main" id="{D2AC6F57-43FA-E049-92F6-30596D584181}"/>
                </a:ext>
              </a:extLst>
            </p:cNvPr>
            <p:cNvSpPr/>
            <p:nvPr/>
          </p:nvSpPr>
          <p:spPr>
            <a:xfrm>
              <a:off x="6030055" y="548708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72" name="Freeform 371">
              <a:extLst>
                <a:ext uri="{FF2B5EF4-FFF2-40B4-BE49-F238E27FC236}">
                  <a16:creationId xmlns:a16="http://schemas.microsoft.com/office/drawing/2014/main" id="{EC7DA0C5-81AF-C74C-8120-4CAD45EABC03}"/>
                </a:ext>
              </a:extLst>
            </p:cNvPr>
            <p:cNvSpPr/>
            <p:nvPr/>
          </p:nvSpPr>
          <p:spPr>
            <a:xfrm>
              <a:off x="6079998" y="421853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73" name="Freeform 372">
              <a:extLst>
                <a:ext uri="{FF2B5EF4-FFF2-40B4-BE49-F238E27FC236}">
                  <a16:creationId xmlns:a16="http://schemas.microsoft.com/office/drawing/2014/main" id="{88F0D127-7406-484D-AE50-D92587F8977D}"/>
                </a:ext>
              </a:extLst>
            </p:cNvPr>
            <p:cNvSpPr/>
            <p:nvPr/>
          </p:nvSpPr>
          <p:spPr>
            <a:xfrm>
              <a:off x="6079998" y="4265149"/>
              <a:ext cx="49942" cy="196442"/>
            </a:xfrm>
            <a:custGeom>
              <a:avLst/>
              <a:gdLst>
                <a:gd name="connsiteX0" fmla="*/ 0 w 49942"/>
                <a:gd name="connsiteY0" fmla="*/ 0 h 196442"/>
                <a:gd name="connsiteX1" fmla="*/ 49943 w 49942"/>
                <a:gd name="connsiteY1" fmla="*/ 0 h 196442"/>
                <a:gd name="connsiteX2" fmla="*/ 49943 w 49942"/>
                <a:gd name="connsiteY2" fmla="*/ 196443 h 196442"/>
                <a:gd name="connsiteX3" fmla="*/ 0 w 49942"/>
                <a:gd name="connsiteY3" fmla="*/ 196443 h 196442"/>
              </a:gdLst>
              <a:ahLst/>
              <a:cxnLst>
                <a:cxn ang="0">
                  <a:pos x="connsiteX0" y="connsiteY0"/>
                </a:cxn>
                <a:cxn ang="0">
                  <a:pos x="connsiteX1" y="connsiteY1"/>
                </a:cxn>
                <a:cxn ang="0">
                  <a:pos x="connsiteX2" y="connsiteY2"/>
                </a:cxn>
                <a:cxn ang="0">
                  <a:pos x="connsiteX3" y="connsiteY3"/>
                </a:cxn>
              </a:cxnLst>
              <a:rect l="l" t="t" r="r" b="b"/>
              <a:pathLst>
                <a:path w="49942" h="196442">
                  <a:moveTo>
                    <a:pt x="0" y="0"/>
                  </a:moveTo>
                  <a:lnTo>
                    <a:pt x="49943" y="0"/>
                  </a:lnTo>
                  <a:lnTo>
                    <a:pt x="49943" y="196443"/>
                  </a:lnTo>
                  <a:lnTo>
                    <a:pt x="0" y="1964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74" name="Freeform 373">
              <a:extLst>
                <a:ext uri="{FF2B5EF4-FFF2-40B4-BE49-F238E27FC236}">
                  <a16:creationId xmlns:a16="http://schemas.microsoft.com/office/drawing/2014/main" id="{8D0CC74C-3885-2847-B372-0DE62D0B6A41}"/>
                </a:ext>
              </a:extLst>
            </p:cNvPr>
            <p:cNvSpPr/>
            <p:nvPr/>
          </p:nvSpPr>
          <p:spPr>
            <a:xfrm>
              <a:off x="6079998" y="451153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75" name="Freeform 374">
              <a:extLst>
                <a:ext uri="{FF2B5EF4-FFF2-40B4-BE49-F238E27FC236}">
                  <a16:creationId xmlns:a16="http://schemas.microsoft.com/office/drawing/2014/main" id="{A50D3142-81E1-1340-964A-AE317937C8D8}"/>
                </a:ext>
              </a:extLst>
            </p:cNvPr>
            <p:cNvSpPr/>
            <p:nvPr/>
          </p:nvSpPr>
          <p:spPr>
            <a:xfrm>
              <a:off x="6079998" y="4608091"/>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76" name="Freeform 375">
              <a:extLst>
                <a:ext uri="{FF2B5EF4-FFF2-40B4-BE49-F238E27FC236}">
                  <a16:creationId xmlns:a16="http://schemas.microsoft.com/office/drawing/2014/main" id="{00905FFD-35F5-2E45-8E1E-ABDCD61C7BE7}"/>
                </a:ext>
              </a:extLst>
            </p:cNvPr>
            <p:cNvSpPr/>
            <p:nvPr/>
          </p:nvSpPr>
          <p:spPr>
            <a:xfrm>
              <a:off x="6079998" y="490109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77" name="Freeform 376">
              <a:extLst>
                <a:ext uri="{FF2B5EF4-FFF2-40B4-BE49-F238E27FC236}">
                  <a16:creationId xmlns:a16="http://schemas.microsoft.com/office/drawing/2014/main" id="{8C030E05-0B68-4D45-BD63-1BF37E8B059B}"/>
                </a:ext>
              </a:extLst>
            </p:cNvPr>
            <p:cNvSpPr/>
            <p:nvPr/>
          </p:nvSpPr>
          <p:spPr>
            <a:xfrm>
              <a:off x="6079998" y="514414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78" name="Freeform 377">
              <a:extLst>
                <a:ext uri="{FF2B5EF4-FFF2-40B4-BE49-F238E27FC236}">
                  <a16:creationId xmlns:a16="http://schemas.microsoft.com/office/drawing/2014/main" id="{46F07E6B-AE40-7448-9154-64035507DFAA}"/>
                </a:ext>
              </a:extLst>
            </p:cNvPr>
            <p:cNvSpPr/>
            <p:nvPr/>
          </p:nvSpPr>
          <p:spPr>
            <a:xfrm>
              <a:off x="6079998" y="5244032"/>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79" name="Freeform 378">
              <a:extLst>
                <a:ext uri="{FF2B5EF4-FFF2-40B4-BE49-F238E27FC236}">
                  <a16:creationId xmlns:a16="http://schemas.microsoft.com/office/drawing/2014/main" id="{C1ACDEEF-CC55-CA4B-8726-647470F94885}"/>
                </a:ext>
              </a:extLst>
            </p:cNvPr>
            <p:cNvSpPr/>
            <p:nvPr/>
          </p:nvSpPr>
          <p:spPr>
            <a:xfrm>
              <a:off x="6079998" y="553703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80" name="Freeform 379">
              <a:extLst>
                <a:ext uri="{FF2B5EF4-FFF2-40B4-BE49-F238E27FC236}">
                  <a16:creationId xmlns:a16="http://schemas.microsoft.com/office/drawing/2014/main" id="{EC767B4D-F695-884E-803A-D981D32E58A2}"/>
                </a:ext>
              </a:extLst>
            </p:cNvPr>
            <p:cNvSpPr/>
            <p:nvPr/>
          </p:nvSpPr>
          <p:spPr>
            <a:xfrm>
              <a:off x="6079998" y="568353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81" name="Freeform 380">
              <a:extLst>
                <a:ext uri="{FF2B5EF4-FFF2-40B4-BE49-F238E27FC236}">
                  <a16:creationId xmlns:a16="http://schemas.microsoft.com/office/drawing/2014/main" id="{222E5F06-166C-1140-BF21-3F002077D979}"/>
                </a:ext>
              </a:extLst>
            </p:cNvPr>
            <p:cNvSpPr/>
            <p:nvPr/>
          </p:nvSpPr>
          <p:spPr>
            <a:xfrm>
              <a:off x="6126612" y="4118650"/>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82" name="Freeform 381">
              <a:extLst>
                <a:ext uri="{FF2B5EF4-FFF2-40B4-BE49-F238E27FC236}">
                  <a16:creationId xmlns:a16="http://schemas.microsoft.com/office/drawing/2014/main" id="{35AB90C7-F821-DF48-A45F-967B33ED60DD}"/>
                </a:ext>
              </a:extLst>
            </p:cNvPr>
            <p:cNvSpPr/>
            <p:nvPr/>
          </p:nvSpPr>
          <p:spPr>
            <a:xfrm>
              <a:off x="6126612" y="4365035"/>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83" name="Freeform 382">
              <a:extLst>
                <a:ext uri="{FF2B5EF4-FFF2-40B4-BE49-F238E27FC236}">
                  <a16:creationId xmlns:a16="http://schemas.microsoft.com/office/drawing/2014/main" id="{DE307D6E-BB7C-C041-82CA-0C529369E531}"/>
                </a:ext>
              </a:extLst>
            </p:cNvPr>
            <p:cNvSpPr/>
            <p:nvPr/>
          </p:nvSpPr>
          <p:spPr>
            <a:xfrm>
              <a:off x="6126612" y="465803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84" name="Freeform 383">
              <a:extLst>
                <a:ext uri="{FF2B5EF4-FFF2-40B4-BE49-F238E27FC236}">
                  <a16:creationId xmlns:a16="http://schemas.microsoft.com/office/drawing/2014/main" id="{E4373F06-2F35-6C4A-AF62-588F0178BF88}"/>
                </a:ext>
              </a:extLst>
            </p:cNvPr>
            <p:cNvSpPr/>
            <p:nvPr/>
          </p:nvSpPr>
          <p:spPr>
            <a:xfrm>
              <a:off x="6126612" y="475459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85" name="Freeform 384">
              <a:extLst>
                <a:ext uri="{FF2B5EF4-FFF2-40B4-BE49-F238E27FC236}">
                  <a16:creationId xmlns:a16="http://schemas.microsoft.com/office/drawing/2014/main" id="{98F6A2DE-6C52-754B-B253-0F2ECB6402A0}"/>
                </a:ext>
              </a:extLst>
            </p:cNvPr>
            <p:cNvSpPr/>
            <p:nvPr/>
          </p:nvSpPr>
          <p:spPr>
            <a:xfrm>
              <a:off x="6126612" y="485114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86" name="Freeform 385">
              <a:extLst>
                <a:ext uri="{FF2B5EF4-FFF2-40B4-BE49-F238E27FC236}">
                  <a16:creationId xmlns:a16="http://schemas.microsoft.com/office/drawing/2014/main" id="{5D31331B-09BE-B946-9138-93BA87727C49}"/>
                </a:ext>
              </a:extLst>
            </p:cNvPr>
            <p:cNvSpPr/>
            <p:nvPr/>
          </p:nvSpPr>
          <p:spPr>
            <a:xfrm>
              <a:off x="6126612" y="4951033"/>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87" name="Freeform 386">
              <a:extLst>
                <a:ext uri="{FF2B5EF4-FFF2-40B4-BE49-F238E27FC236}">
                  <a16:creationId xmlns:a16="http://schemas.microsoft.com/office/drawing/2014/main" id="{0145EFD3-74FB-E042-B9E4-F5164E5E9985}"/>
                </a:ext>
              </a:extLst>
            </p:cNvPr>
            <p:cNvSpPr/>
            <p:nvPr/>
          </p:nvSpPr>
          <p:spPr>
            <a:xfrm>
              <a:off x="6126612" y="5097532"/>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88" name="Freeform 387">
              <a:extLst>
                <a:ext uri="{FF2B5EF4-FFF2-40B4-BE49-F238E27FC236}">
                  <a16:creationId xmlns:a16="http://schemas.microsoft.com/office/drawing/2014/main" id="{44AC79D4-22DD-B84B-BE94-1CB2CE7C0120}"/>
                </a:ext>
              </a:extLst>
            </p:cNvPr>
            <p:cNvSpPr/>
            <p:nvPr/>
          </p:nvSpPr>
          <p:spPr>
            <a:xfrm>
              <a:off x="6126612" y="519408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89" name="Freeform 388">
              <a:extLst>
                <a:ext uri="{FF2B5EF4-FFF2-40B4-BE49-F238E27FC236}">
                  <a16:creationId xmlns:a16="http://schemas.microsoft.com/office/drawing/2014/main" id="{573B8AC1-CF3A-664F-97D2-61052AC48F7E}"/>
                </a:ext>
              </a:extLst>
            </p:cNvPr>
            <p:cNvSpPr/>
            <p:nvPr/>
          </p:nvSpPr>
          <p:spPr>
            <a:xfrm>
              <a:off x="6126612" y="5390531"/>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90" name="Freeform 389">
              <a:extLst>
                <a:ext uri="{FF2B5EF4-FFF2-40B4-BE49-F238E27FC236}">
                  <a16:creationId xmlns:a16="http://schemas.microsoft.com/office/drawing/2014/main" id="{E9700DDA-4647-1D46-B5F7-A68CA015C5B9}"/>
                </a:ext>
              </a:extLst>
            </p:cNvPr>
            <p:cNvSpPr/>
            <p:nvPr/>
          </p:nvSpPr>
          <p:spPr>
            <a:xfrm>
              <a:off x="6126612" y="558364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91" name="Freeform 390">
              <a:extLst>
                <a:ext uri="{FF2B5EF4-FFF2-40B4-BE49-F238E27FC236}">
                  <a16:creationId xmlns:a16="http://schemas.microsoft.com/office/drawing/2014/main" id="{25F0D6D6-1123-EC47-9611-B83C98C00D26}"/>
                </a:ext>
              </a:extLst>
            </p:cNvPr>
            <p:cNvSpPr/>
            <p:nvPr/>
          </p:nvSpPr>
          <p:spPr>
            <a:xfrm>
              <a:off x="6126612" y="568353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92" name="Freeform 391">
              <a:extLst>
                <a:ext uri="{FF2B5EF4-FFF2-40B4-BE49-F238E27FC236}">
                  <a16:creationId xmlns:a16="http://schemas.microsoft.com/office/drawing/2014/main" id="{2589F127-0057-DD4D-99AA-72B83335B9E5}"/>
                </a:ext>
              </a:extLst>
            </p:cNvPr>
            <p:cNvSpPr/>
            <p:nvPr/>
          </p:nvSpPr>
          <p:spPr>
            <a:xfrm>
              <a:off x="6176555" y="4265149"/>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93" name="Freeform 392">
              <a:extLst>
                <a:ext uri="{FF2B5EF4-FFF2-40B4-BE49-F238E27FC236}">
                  <a16:creationId xmlns:a16="http://schemas.microsoft.com/office/drawing/2014/main" id="{01CA0C40-B209-604F-A7EB-A46ED6857A04}"/>
                </a:ext>
              </a:extLst>
            </p:cNvPr>
            <p:cNvSpPr/>
            <p:nvPr/>
          </p:nvSpPr>
          <p:spPr>
            <a:xfrm>
              <a:off x="6176555" y="441164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94" name="Freeform 393">
              <a:extLst>
                <a:ext uri="{FF2B5EF4-FFF2-40B4-BE49-F238E27FC236}">
                  <a16:creationId xmlns:a16="http://schemas.microsoft.com/office/drawing/2014/main" id="{98328BBC-6E0C-154C-A33F-DFE05443823A}"/>
                </a:ext>
              </a:extLst>
            </p:cNvPr>
            <p:cNvSpPr/>
            <p:nvPr/>
          </p:nvSpPr>
          <p:spPr>
            <a:xfrm>
              <a:off x="6176555" y="451153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95" name="Freeform 394">
              <a:extLst>
                <a:ext uri="{FF2B5EF4-FFF2-40B4-BE49-F238E27FC236}">
                  <a16:creationId xmlns:a16="http://schemas.microsoft.com/office/drawing/2014/main" id="{27155A29-6DEA-1048-9BD3-4F22E7A0928A}"/>
                </a:ext>
              </a:extLst>
            </p:cNvPr>
            <p:cNvSpPr/>
            <p:nvPr/>
          </p:nvSpPr>
          <p:spPr>
            <a:xfrm>
              <a:off x="6176555" y="4608091"/>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96" name="Freeform 395">
              <a:extLst>
                <a:ext uri="{FF2B5EF4-FFF2-40B4-BE49-F238E27FC236}">
                  <a16:creationId xmlns:a16="http://schemas.microsoft.com/office/drawing/2014/main" id="{FC5CE8BA-F42B-B347-A682-550F7CEDB555}"/>
                </a:ext>
              </a:extLst>
            </p:cNvPr>
            <p:cNvSpPr/>
            <p:nvPr/>
          </p:nvSpPr>
          <p:spPr>
            <a:xfrm>
              <a:off x="6176555" y="4804533"/>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97" name="Freeform 396">
              <a:extLst>
                <a:ext uri="{FF2B5EF4-FFF2-40B4-BE49-F238E27FC236}">
                  <a16:creationId xmlns:a16="http://schemas.microsoft.com/office/drawing/2014/main" id="{A25FC3A0-C6B9-4944-89E9-ADD8D480CDDA}"/>
                </a:ext>
              </a:extLst>
            </p:cNvPr>
            <p:cNvSpPr/>
            <p:nvPr/>
          </p:nvSpPr>
          <p:spPr>
            <a:xfrm>
              <a:off x="6176555" y="4951033"/>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98" name="Freeform 397">
              <a:extLst>
                <a:ext uri="{FF2B5EF4-FFF2-40B4-BE49-F238E27FC236}">
                  <a16:creationId xmlns:a16="http://schemas.microsoft.com/office/drawing/2014/main" id="{4AED17E9-31A0-F643-98D5-B05A52099D6D}"/>
                </a:ext>
              </a:extLst>
            </p:cNvPr>
            <p:cNvSpPr/>
            <p:nvPr/>
          </p:nvSpPr>
          <p:spPr>
            <a:xfrm>
              <a:off x="6176555" y="519408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399" name="Freeform 398">
              <a:extLst>
                <a:ext uri="{FF2B5EF4-FFF2-40B4-BE49-F238E27FC236}">
                  <a16:creationId xmlns:a16="http://schemas.microsoft.com/office/drawing/2014/main" id="{2CE4AFD4-C1EF-5043-841C-230C5AFFB04A}"/>
                </a:ext>
              </a:extLst>
            </p:cNvPr>
            <p:cNvSpPr/>
            <p:nvPr/>
          </p:nvSpPr>
          <p:spPr>
            <a:xfrm>
              <a:off x="6176555" y="534058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00" name="Freeform 399">
              <a:extLst>
                <a:ext uri="{FF2B5EF4-FFF2-40B4-BE49-F238E27FC236}">
                  <a16:creationId xmlns:a16="http://schemas.microsoft.com/office/drawing/2014/main" id="{600E8683-5B8B-5444-AB08-51E18FC1F1FA}"/>
                </a:ext>
              </a:extLst>
            </p:cNvPr>
            <p:cNvSpPr/>
            <p:nvPr/>
          </p:nvSpPr>
          <p:spPr>
            <a:xfrm>
              <a:off x="6176555" y="5390531"/>
              <a:ext cx="49942" cy="196442"/>
            </a:xfrm>
            <a:custGeom>
              <a:avLst/>
              <a:gdLst>
                <a:gd name="connsiteX0" fmla="*/ 0 w 49942"/>
                <a:gd name="connsiteY0" fmla="*/ 0 h 196442"/>
                <a:gd name="connsiteX1" fmla="*/ 49943 w 49942"/>
                <a:gd name="connsiteY1" fmla="*/ 0 h 196442"/>
                <a:gd name="connsiteX2" fmla="*/ 49943 w 49942"/>
                <a:gd name="connsiteY2" fmla="*/ 196442 h 196442"/>
                <a:gd name="connsiteX3" fmla="*/ 0 w 49942"/>
                <a:gd name="connsiteY3" fmla="*/ 196442 h 196442"/>
              </a:gdLst>
              <a:ahLst/>
              <a:cxnLst>
                <a:cxn ang="0">
                  <a:pos x="connsiteX0" y="connsiteY0"/>
                </a:cxn>
                <a:cxn ang="0">
                  <a:pos x="connsiteX1" y="connsiteY1"/>
                </a:cxn>
                <a:cxn ang="0">
                  <a:pos x="connsiteX2" y="connsiteY2"/>
                </a:cxn>
                <a:cxn ang="0">
                  <a:pos x="connsiteX3" y="connsiteY3"/>
                </a:cxn>
              </a:cxnLst>
              <a:rect l="l" t="t" r="r" b="b"/>
              <a:pathLst>
                <a:path w="49942" h="196442">
                  <a:moveTo>
                    <a:pt x="0" y="0"/>
                  </a:moveTo>
                  <a:lnTo>
                    <a:pt x="49943" y="0"/>
                  </a:lnTo>
                  <a:lnTo>
                    <a:pt x="49943" y="196442"/>
                  </a:lnTo>
                  <a:lnTo>
                    <a:pt x="0" y="196442"/>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01" name="Freeform 400">
              <a:extLst>
                <a:ext uri="{FF2B5EF4-FFF2-40B4-BE49-F238E27FC236}">
                  <a16:creationId xmlns:a16="http://schemas.microsoft.com/office/drawing/2014/main" id="{0F119087-0A67-FF4A-9659-F09E8F17DD2F}"/>
                </a:ext>
              </a:extLst>
            </p:cNvPr>
            <p:cNvSpPr/>
            <p:nvPr/>
          </p:nvSpPr>
          <p:spPr>
            <a:xfrm>
              <a:off x="6176555" y="563358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02" name="Freeform 401">
              <a:extLst>
                <a:ext uri="{FF2B5EF4-FFF2-40B4-BE49-F238E27FC236}">
                  <a16:creationId xmlns:a16="http://schemas.microsoft.com/office/drawing/2014/main" id="{0E3828BA-7B2F-CB4D-9E01-94743E3F6FAF}"/>
                </a:ext>
              </a:extLst>
            </p:cNvPr>
            <p:cNvSpPr/>
            <p:nvPr/>
          </p:nvSpPr>
          <p:spPr>
            <a:xfrm>
              <a:off x="6226498" y="426514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03" name="Freeform 402">
              <a:extLst>
                <a:ext uri="{FF2B5EF4-FFF2-40B4-BE49-F238E27FC236}">
                  <a16:creationId xmlns:a16="http://schemas.microsoft.com/office/drawing/2014/main" id="{0B991188-0C9D-0140-946B-A9AF2B9FBFC1}"/>
                </a:ext>
              </a:extLst>
            </p:cNvPr>
            <p:cNvSpPr/>
            <p:nvPr/>
          </p:nvSpPr>
          <p:spPr>
            <a:xfrm>
              <a:off x="6226498" y="4804533"/>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04" name="Freeform 403">
              <a:extLst>
                <a:ext uri="{FF2B5EF4-FFF2-40B4-BE49-F238E27FC236}">
                  <a16:creationId xmlns:a16="http://schemas.microsoft.com/office/drawing/2014/main" id="{15BB0077-2EA9-FF40-9BA8-CD7E486C5D89}"/>
                </a:ext>
              </a:extLst>
            </p:cNvPr>
            <p:cNvSpPr/>
            <p:nvPr/>
          </p:nvSpPr>
          <p:spPr>
            <a:xfrm>
              <a:off x="6226498" y="4901090"/>
              <a:ext cx="49942" cy="292998"/>
            </a:xfrm>
            <a:custGeom>
              <a:avLst/>
              <a:gdLst>
                <a:gd name="connsiteX0" fmla="*/ 0 w 49942"/>
                <a:gd name="connsiteY0" fmla="*/ 0 h 292998"/>
                <a:gd name="connsiteX1" fmla="*/ 49943 w 49942"/>
                <a:gd name="connsiteY1" fmla="*/ 0 h 292998"/>
                <a:gd name="connsiteX2" fmla="*/ 49943 w 49942"/>
                <a:gd name="connsiteY2" fmla="*/ 292999 h 292998"/>
                <a:gd name="connsiteX3" fmla="*/ 0 w 49942"/>
                <a:gd name="connsiteY3" fmla="*/ 292999 h 292998"/>
              </a:gdLst>
              <a:ahLst/>
              <a:cxnLst>
                <a:cxn ang="0">
                  <a:pos x="connsiteX0" y="connsiteY0"/>
                </a:cxn>
                <a:cxn ang="0">
                  <a:pos x="connsiteX1" y="connsiteY1"/>
                </a:cxn>
                <a:cxn ang="0">
                  <a:pos x="connsiteX2" y="connsiteY2"/>
                </a:cxn>
                <a:cxn ang="0">
                  <a:pos x="connsiteX3" y="connsiteY3"/>
                </a:cxn>
              </a:cxnLst>
              <a:rect l="l" t="t" r="r" b="b"/>
              <a:pathLst>
                <a:path w="49942" h="292998">
                  <a:moveTo>
                    <a:pt x="0" y="0"/>
                  </a:moveTo>
                  <a:lnTo>
                    <a:pt x="49943" y="0"/>
                  </a:lnTo>
                  <a:lnTo>
                    <a:pt x="49943" y="292999"/>
                  </a:lnTo>
                  <a:lnTo>
                    <a:pt x="0" y="2929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05" name="Freeform 404">
              <a:extLst>
                <a:ext uri="{FF2B5EF4-FFF2-40B4-BE49-F238E27FC236}">
                  <a16:creationId xmlns:a16="http://schemas.microsoft.com/office/drawing/2014/main" id="{7DD7C37A-47BA-B046-B316-B383A2C583D5}"/>
                </a:ext>
              </a:extLst>
            </p:cNvPr>
            <p:cNvSpPr/>
            <p:nvPr/>
          </p:nvSpPr>
          <p:spPr>
            <a:xfrm>
              <a:off x="6226498" y="5244032"/>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06" name="Freeform 405">
              <a:extLst>
                <a:ext uri="{FF2B5EF4-FFF2-40B4-BE49-F238E27FC236}">
                  <a16:creationId xmlns:a16="http://schemas.microsoft.com/office/drawing/2014/main" id="{F4982F3D-119C-0E47-9ABE-481C51398029}"/>
                </a:ext>
              </a:extLst>
            </p:cNvPr>
            <p:cNvSpPr/>
            <p:nvPr/>
          </p:nvSpPr>
          <p:spPr>
            <a:xfrm>
              <a:off x="6226498" y="534058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07" name="Freeform 406">
              <a:extLst>
                <a:ext uri="{FF2B5EF4-FFF2-40B4-BE49-F238E27FC236}">
                  <a16:creationId xmlns:a16="http://schemas.microsoft.com/office/drawing/2014/main" id="{D014EC0F-211C-FD42-8A7D-DC47A95722F8}"/>
                </a:ext>
              </a:extLst>
            </p:cNvPr>
            <p:cNvSpPr/>
            <p:nvPr/>
          </p:nvSpPr>
          <p:spPr>
            <a:xfrm>
              <a:off x="6226498" y="5537030"/>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08" name="Freeform 407">
              <a:extLst>
                <a:ext uri="{FF2B5EF4-FFF2-40B4-BE49-F238E27FC236}">
                  <a16:creationId xmlns:a16="http://schemas.microsoft.com/office/drawing/2014/main" id="{6A158E32-5435-9644-A4DF-2754324DD861}"/>
                </a:ext>
              </a:extLst>
            </p:cNvPr>
            <p:cNvSpPr/>
            <p:nvPr/>
          </p:nvSpPr>
          <p:spPr>
            <a:xfrm>
              <a:off x="6226498" y="5633587"/>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09" name="Freeform 408">
              <a:extLst>
                <a:ext uri="{FF2B5EF4-FFF2-40B4-BE49-F238E27FC236}">
                  <a16:creationId xmlns:a16="http://schemas.microsoft.com/office/drawing/2014/main" id="{597D2694-F055-6840-9FCF-EBB2F01A33C0}"/>
                </a:ext>
              </a:extLst>
            </p:cNvPr>
            <p:cNvSpPr/>
            <p:nvPr/>
          </p:nvSpPr>
          <p:spPr>
            <a:xfrm>
              <a:off x="6273111" y="411865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10" name="Freeform 409">
              <a:extLst>
                <a:ext uri="{FF2B5EF4-FFF2-40B4-BE49-F238E27FC236}">
                  <a16:creationId xmlns:a16="http://schemas.microsoft.com/office/drawing/2014/main" id="{572208BB-2075-4E41-81E8-FD3F52098622}"/>
                </a:ext>
              </a:extLst>
            </p:cNvPr>
            <p:cNvSpPr/>
            <p:nvPr/>
          </p:nvSpPr>
          <p:spPr>
            <a:xfrm>
              <a:off x="6273111" y="421853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11" name="Freeform 410">
              <a:extLst>
                <a:ext uri="{FF2B5EF4-FFF2-40B4-BE49-F238E27FC236}">
                  <a16:creationId xmlns:a16="http://schemas.microsoft.com/office/drawing/2014/main" id="{B3795981-8417-CD40-B46C-0B63D6692F0D}"/>
                </a:ext>
              </a:extLst>
            </p:cNvPr>
            <p:cNvSpPr/>
            <p:nvPr/>
          </p:nvSpPr>
          <p:spPr>
            <a:xfrm>
              <a:off x="6273111" y="426514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12" name="Freeform 411">
              <a:extLst>
                <a:ext uri="{FF2B5EF4-FFF2-40B4-BE49-F238E27FC236}">
                  <a16:creationId xmlns:a16="http://schemas.microsoft.com/office/drawing/2014/main" id="{0D0B7AB0-E36D-8842-A8C2-FDA59B8F8841}"/>
                </a:ext>
              </a:extLst>
            </p:cNvPr>
            <p:cNvSpPr/>
            <p:nvPr/>
          </p:nvSpPr>
          <p:spPr>
            <a:xfrm>
              <a:off x="6273111" y="441164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13" name="Freeform 412">
              <a:extLst>
                <a:ext uri="{FF2B5EF4-FFF2-40B4-BE49-F238E27FC236}">
                  <a16:creationId xmlns:a16="http://schemas.microsoft.com/office/drawing/2014/main" id="{A5C03B08-4398-074B-9B9F-06BFCAE47EC7}"/>
                </a:ext>
              </a:extLst>
            </p:cNvPr>
            <p:cNvSpPr/>
            <p:nvPr/>
          </p:nvSpPr>
          <p:spPr>
            <a:xfrm>
              <a:off x="6273111" y="4558148"/>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14" name="Freeform 413">
              <a:extLst>
                <a:ext uri="{FF2B5EF4-FFF2-40B4-BE49-F238E27FC236}">
                  <a16:creationId xmlns:a16="http://schemas.microsoft.com/office/drawing/2014/main" id="{ED8CB339-D7BB-7646-A3A7-4E5B8A155EE5}"/>
                </a:ext>
              </a:extLst>
            </p:cNvPr>
            <p:cNvSpPr/>
            <p:nvPr/>
          </p:nvSpPr>
          <p:spPr>
            <a:xfrm>
              <a:off x="6273111" y="4754590"/>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15" name="Freeform 414">
              <a:extLst>
                <a:ext uri="{FF2B5EF4-FFF2-40B4-BE49-F238E27FC236}">
                  <a16:creationId xmlns:a16="http://schemas.microsoft.com/office/drawing/2014/main" id="{78E1B024-0CC5-8E4C-8A26-DE129A7A5FE0}"/>
                </a:ext>
              </a:extLst>
            </p:cNvPr>
            <p:cNvSpPr/>
            <p:nvPr/>
          </p:nvSpPr>
          <p:spPr>
            <a:xfrm>
              <a:off x="6273111" y="4997646"/>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16" name="Freeform 415">
              <a:extLst>
                <a:ext uri="{FF2B5EF4-FFF2-40B4-BE49-F238E27FC236}">
                  <a16:creationId xmlns:a16="http://schemas.microsoft.com/office/drawing/2014/main" id="{0872CE68-2D98-264F-A6B1-810A8A413AC3}"/>
                </a:ext>
              </a:extLst>
            </p:cNvPr>
            <p:cNvSpPr/>
            <p:nvPr/>
          </p:nvSpPr>
          <p:spPr>
            <a:xfrm>
              <a:off x="6273111" y="519408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17" name="Freeform 416">
              <a:extLst>
                <a:ext uri="{FF2B5EF4-FFF2-40B4-BE49-F238E27FC236}">
                  <a16:creationId xmlns:a16="http://schemas.microsoft.com/office/drawing/2014/main" id="{F0FA4C16-9328-CF49-84C6-BA66EB113FC2}"/>
                </a:ext>
              </a:extLst>
            </p:cNvPr>
            <p:cNvSpPr/>
            <p:nvPr/>
          </p:nvSpPr>
          <p:spPr>
            <a:xfrm>
              <a:off x="6273111" y="534058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18" name="Freeform 417">
              <a:extLst>
                <a:ext uri="{FF2B5EF4-FFF2-40B4-BE49-F238E27FC236}">
                  <a16:creationId xmlns:a16="http://schemas.microsoft.com/office/drawing/2014/main" id="{705B50E5-1CB4-CC45-BFA2-627C376EF4BC}"/>
                </a:ext>
              </a:extLst>
            </p:cNvPr>
            <p:cNvSpPr/>
            <p:nvPr/>
          </p:nvSpPr>
          <p:spPr>
            <a:xfrm>
              <a:off x="6273111" y="5537030"/>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19" name="Freeform 418">
              <a:extLst>
                <a:ext uri="{FF2B5EF4-FFF2-40B4-BE49-F238E27FC236}">
                  <a16:creationId xmlns:a16="http://schemas.microsoft.com/office/drawing/2014/main" id="{2FFAADFC-8790-5241-8CD7-52AC280B1276}"/>
                </a:ext>
              </a:extLst>
            </p:cNvPr>
            <p:cNvSpPr/>
            <p:nvPr/>
          </p:nvSpPr>
          <p:spPr>
            <a:xfrm>
              <a:off x="6273111" y="568353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20" name="Freeform 419">
              <a:extLst>
                <a:ext uri="{FF2B5EF4-FFF2-40B4-BE49-F238E27FC236}">
                  <a16:creationId xmlns:a16="http://schemas.microsoft.com/office/drawing/2014/main" id="{6493771B-E9DC-BA40-AB75-69D589744329}"/>
                </a:ext>
              </a:extLst>
            </p:cNvPr>
            <p:cNvSpPr/>
            <p:nvPr/>
          </p:nvSpPr>
          <p:spPr>
            <a:xfrm>
              <a:off x="6323054" y="411865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21" name="Freeform 420">
              <a:extLst>
                <a:ext uri="{FF2B5EF4-FFF2-40B4-BE49-F238E27FC236}">
                  <a16:creationId xmlns:a16="http://schemas.microsoft.com/office/drawing/2014/main" id="{D53DB92F-A5ED-9C47-99AD-0C1D153EDA6F}"/>
                </a:ext>
              </a:extLst>
            </p:cNvPr>
            <p:cNvSpPr/>
            <p:nvPr/>
          </p:nvSpPr>
          <p:spPr>
            <a:xfrm>
              <a:off x="6323054" y="4265149"/>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22" name="Freeform 421">
              <a:extLst>
                <a:ext uri="{FF2B5EF4-FFF2-40B4-BE49-F238E27FC236}">
                  <a16:creationId xmlns:a16="http://schemas.microsoft.com/office/drawing/2014/main" id="{74CF0880-E77C-BC4C-B4AE-E88B47255431}"/>
                </a:ext>
              </a:extLst>
            </p:cNvPr>
            <p:cNvSpPr/>
            <p:nvPr/>
          </p:nvSpPr>
          <p:spPr>
            <a:xfrm>
              <a:off x="6323054" y="4461591"/>
              <a:ext cx="49942" cy="196442"/>
            </a:xfrm>
            <a:custGeom>
              <a:avLst/>
              <a:gdLst>
                <a:gd name="connsiteX0" fmla="*/ 0 w 49942"/>
                <a:gd name="connsiteY0" fmla="*/ 0 h 196442"/>
                <a:gd name="connsiteX1" fmla="*/ 49943 w 49942"/>
                <a:gd name="connsiteY1" fmla="*/ 0 h 196442"/>
                <a:gd name="connsiteX2" fmla="*/ 49943 w 49942"/>
                <a:gd name="connsiteY2" fmla="*/ 196443 h 196442"/>
                <a:gd name="connsiteX3" fmla="*/ 0 w 49942"/>
                <a:gd name="connsiteY3" fmla="*/ 196443 h 196442"/>
              </a:gdLst>
              <a:ahLst/>
              <a:cxnLst>
                <a:cxn ang="0">
                  <a:pos x="connsiteX0" y="connsiteY0"/>
                </a:cxn>
                <a:cxn ang="0">
                  <a:pos x="connsiteX1" y="connsiteY1"/>
                </a:cxn>
                <a:cxn ang="0">
                  <a:pos x="connsiteX2" y="connsiteY2"/>
                </a:cxn>
                <a:cxn ang="0">
                  <a:pos x="connsiteX3" y="connsiteY3"/>
                </a:cxn>
              </a:cxnLst>
              <a:rect l="l" t="t" r="r" b="b"/>
              <a:pathLst>
                <a:path w="49942" h="196442">
                  <a:moveTo>
                    <a:pt x="0" y="0"/>
                  </a:moveTo>
                  <a:lnTo>
                    <a:pt x="49943" y="0"/>
                  </a:lnTo>
                  <a:lnTo>
                    <a:pt x="49943" y="196443"/>
                  </a:lnTo>
                  <a:lnTo>
                    <a:pt x="0" y="1964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23" name="Freeform 422">
              <a:extLst>
                <a:ext uri="{FF2B5EF4-FFF2-40B4-BE49-F238E27FC236}">
                  <a16:creationId xmlns:a16="http://schemas.microsoft.com/office/drawing/2014/main" id="{EC5854EB-00E0-7D46-9DB3-3B26E39BE4A6}"/>
                </a:ext>
              </a:extLst>
            </p:cNvPr>
            <p:cNvSpPr/>
            <p:nvPr/>
          </p:nvSpPr>
          <p:spPr>
            <a:xfrm>
              <a:off x="6323054" y="470464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24" name="Freeform 423">
              <a:extLst>
                <a:ext uri="{FF2B5EF4-FFF2-40B4-BE49-F238E27FC236}">
                  <a16:creationId xmlns:a16="http://schemas.microsoft.com/office/drawing/2014/main" id="{CB8CB4CC-CF0D-5249-943A-5396352D11A3}"/>
                </a:ext>
              </a:extLst>
            </p:cNvPr>
            <p:cNvSpPr/>
            <p:nvPr/>
          </p:nvSpPr>
          <p:spPr>
            <a:xfrm>
              <a:off x="6323054" y="4804533"/>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25" name="Freeform 424">
              <a:extLst>
                <a:ext uri="{FF2B5EF4-FFF2-40B4-BE49-F238E27FC236}">
                  <a16:creationId xmlns:a16="http://schemas.microsoft.com/office/drawing/2014/main" id="{D19B9A7F-77A1-9649-BCF2-E3A6F9529ADA}"/>
                </a:ext>
              </a:extLst>
            </p:cNvPr>
            <p:cNvSpPr/>
            <p:nvPr/>
          </p:nvSpPr>
          <p:spPr>
            <a:xfrm>
              <a:off x="6323054" y="5047589"/>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26" name="Freeform 425">
              <a:extLst>
                <a:ext uri="{FF2B5EF4-FFF2-40B4-BE49-F238E27FC236}">
                  <a16:creationId xmlns:a16="http://schemas.microsoft.com/office/drawing/2014/main" id="{EC6E7D99-A93C-6841-BC5C-6AB56635EA5E}"/>
                </a:ext>
              </a:extLst>
            </p:cNvPr>
            <p:cNvSpPr/>
            <p:nvPr/>
          </p:nvSpPr>
          <p:spPr>
            <a:xfrm>
              <a:off x="6323054" y="519408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27" name="Freeform 426">
              <a:extLst>
                <a:ext uri="{FF2B5EF4-FFF2-40B4-BE49-F238E27FC236}">
                  <a16:creationId xmlns:a16="http://schemas.microsoft.com/office/drawing/2014/main" id="{8FB8DB45-876A-834C-86C1-234B289E2DFB}"/>
                </a:ext>
              </a:extLst>
            </p:cNvPr>
            <p:cNvSpPr/>
            <p:nvPr/>
          </p:nvSpPr>
          <p:spPr>
            <a:xfrm>
              <a:off x="6323054" y="5290645"/>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28" name="Freeform 427">
              <a:extLst>
                <a:ext uri="{FF2B5EF4-FFF2-40B4-BE49-F238E27FC236}">
                  <a16:creationId xmlns:a16="http://schemas.microsoft.com/office/drawing/2014/main" id="{342DDC2A-3901-8849-B0DD-A958EF9017EF}"/>
                </a:ext>
              </a:extLst>
            </p:cNvPr>
            <p:cNvSpPr/>
            <p:nvPr/>
          </p:nvSpPr>
          <p:spPr>
            <a:xfrm>
              <a:off x="6323054" y="5390531"/>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29" name="Freeform 428">
              <a:extLst>
                <a:ext uri="{FF2B5EF4-FFF2-40B4-BE49-F238E27FC236}">
                  <a16:creationId xmlns:a16="http://schemas.microsoft.com/office/drawing/2014/main" id="{ED307E57-7059-D64A-B57F-8D3F36568138}"/>
                </a:ext>
              </a:extLst>
            </p:cNvPr>
            <p:cNvSpPr/>
            <p:nvPr/>
          </p:nvSpPr>
          <p:spPr>
            <a:xfrm>
              <a:off x="6323054" y="5537030"/>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30" name="Freeform 429">
              <a:extLst>
                <a:ext uri="{FF2B5EF4-FFF2-40B4-BE49-F238E27FC236}">
                  <a16:creationId xmlns:a16="http://schemas.microsoft.com/office/drawing/2014/main" id="{E674431A-6AB1-324A-B63E-A64B21589813}"/>
                </a:ext>
              </a:extLst>
            </p:cNvPr>
            <p:cNvSpPr/>
            <p:nvPr/>
          </p:nvSpPr>
          <p:spPr>
            <a:xfrm>
              <a:off x="6323054" y="5633587"/>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31" name="Freeform 430">
              <a:extLst>
                <a:ext uri="{FF2B5EF4-FFF2-40B4-BE49-F238E27FC236}">
                  <a16:creationId xmlns:a16="http://schemas.microsoft.com/office/drawing/2014/main" id="{6FE35BE3-7653-5A48-8A97-EC35010DE296}"/>
                </a:ext>
              </a:extLst>
            </p:cNvPr>
            <p:cNvSpPr/>
            <p:nvPr/>
          </p:nvSpPr>
          <p:spPr>
            <a:xfrm>
              <a:off x="6372997" y="4118650"/>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32" name="Freeform 431">
              <a:extLst>
                <a:ext uri="{FF2B5EF4-FFF2-40B4-BE49-F238E27FC236}">
                  <a16:creationId xmlns:a16="http://schemas.microsoft.com/office/drawing/2014/main" id="{4A16FEAF-2274-3544-9BDA-F33AE573531E}"/>
                </a:ext>
              </a:extLst>
            </p:cNvPr>
            <p:cNvSpPr/>
            <p:nvPr/>
          </p:nvSpPr>
          <p:spPr>
            <a:xfrm>
              <a:off x="6372997" y="4411648"/>
              <a:ext cx="49942" cy="292998"/>
            </a:xfrm>
            <a:custGeom>
              <a:avLst/>
              <a:gdLst>
                <a:gd name="connsiteX0" fmla="*/ 0 w 49942"/>
                <a:gd name="connsiteY0" fmla="*/ 0 h 292998"/>
                <a:gd name="connsiteX1" fmla="*/ 49943 w 49942"/>
                <a:gd name="connsiteY1" fmla="*/ 0 h 292998"/>
                <a:gd name="connsiteX2" fmla="*/ 49943 w 49942"/>
                <a:gd name="connsiteY2" fmla="*/ 292999 h 292998"/>
                <a:gd name="connsiteX3" fmla="*/ 0 w 49942"/>
                <a:gd name="connsiteY3" fmla="*/ 292999 h 292998"/>
              </a:gdLst>
              <a:ahLst/>
              <a:cxnLst>
                <a:cxn ang="0">
                  <a:pos x="connsiteX0" y="connsiteY0"/>
                </a:cxn>
                <a:cxn ang="0">
                  <a:pos x="connsiteX1" y="connsiteY1"/>
                </a:cxn>
                <a:cxn ang="0">
                  <a:pos x="connsiteX2" y="connsiteY2"/>
                </a:cxn>
                <a:cxn ang="0">
                  <a:pos x="connsiteX3" y="connsiteY3"/>
                </a:cxn>
              </a:cxnLst>
              <a:rect l="l" t="t" r="r" b="b"/>
              <a:pathLst>
                <a:path w="49942" h="292998">
                  <a:moveTo>
                    <a:pt x="0" y="0"/>
                  </a:moveTo>
                  <a:lnTo>
                    <a:pt x="49943" y="0"/>
                  </a:lnTo>
                  <a:lnTo>
                    <a:pt x="49943" y="292999"/>
                  </a:lnTo>
                  <a:lnTo>
                    <a:pt x="0" y="2929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33" name="Freeform 432">
              <a:extLst>
                <a:ext uri="{FF2B5EF4-FFF2-40B4-BE49-F238E27FC236}">
                  <a16:creationId xmlns:a16="http://schemas.microsoft.com/office/drawing/2014/main" id="{B3338461-25BD-C546-8673-AFC61798E86A}"/>
                </a:ext>
              </a:extLst>
            </p:cNvPr>
            <p:cNvSpPr/>
            <p:nvPr/>
          </p:nvSpPr>
          <p:spPr>
            <a:xfrm>
              <a:off x="6372997" y="4804533"/>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34" name="Freeform 433">
              <a:extLst>
                <a:ext uri="{FF2B5EF4-FFF2-40B4-BE49-F238E27FC236}">
                  <a16:creationId xmlns:a16="http://schemas.microsoft.com/office/drawing/2014/main" id="{320CCE6C-1219-FC42-9224-C2C698D0F079}"/>
                </a:ext>
              </a:extLst>
            </p:cNvPr>
            <p:cNvSpPr/>
            <p:nvPr/>
          </p:nvSpPr>
          <p:spPr>
            <a:xfrm>
              <a:off x="6372997" y="490109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35" name="Freeform 434">
              <a:extLst>
                <a:ext uri="{FF2B5EF4-FFF2-40B4-BE49-F238E27FC236}">
                  <a16:creationId xmlns:a16="http://schemas.microsoft.com/office/drawing/2014/main" id="{8D0D8D91-3E93-5C4B-8ABF-64F1C2E2038D}"/>
                </a:ext>
              </a:extLst>
            </p:cNvPr>
            <p:cNvSpPr/>
            <p:nvPr/>
          </p:nvSpPr>
          <p:spPr>
            <a:xfrm>
              <a:off x="6372997" y="4997646"/>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36" name="Freeform 435">
              <a:extLst>
                <a:ext uri="{FF2B5EF4-FFF2-40B4-BE49-F238E27FC236}">
                  <a16:creationId xmlns:a16="http://schemas.microsoft.com/office/drawing/2014/main" id="{183D8482-F2B5-1949-9AE3-93AEAC492B9E}"/>
                </a:ext>
              </a:extLst>
            </p:cNvPr>
            <p:cNvSpPr/>
            <p:nvPr/>
          </p:nvSpPr>
          <p:spPr>
            <a:xfrm>
              <a:off x="6372997" y="5194089"/>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37" name="Freeform 436">
              <a:extLst>
                <a:ext uri="{FF2B5EF4-FFF2-40B4-BE49-F238E27FC236}">
                  <a16:creationId xmlns:a16="http://schemas.microsoft.com/office/drawing/2014/main" id="{4794B2E2-F6F2-0047-90C2-0497FA3BF5E3}"/>
                </a:ext>
              </a:extLst>
            </p:cNvPr>
            <p:cNvSpPr/>
            <p:nvPr/>
          </p:nvSpPr>
          <p:spPr>
            <a:xfrm>
              <a:off x="6372997" y="5437144"/>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38" name="Freeform 437">
              <a:extLst>
                <a:ext uri="{FF2B5EF4-FFF2-40B4-BE49-F238E27FC236}">
                  <a16:creationId xmlns:a16="http://schemas.microsoft.com/office/drawing/2014/main" id="{ABEE52E3-5F87-C643-8A89-DFFA98635251}"/>
                </a:ext>
              </a:extLst>
            </p:cNvPr>
            <p:cNvSpPr/>
            <p:nvPr/>
          </p:nvSpPr>
          <p:spPr>
            <a:xfrm>
              <a:off x="6372997" y="5633587"/>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39" name="Freeform 438">
              <a:extLst>
                <a:ext uri="{FF2B5EF4-FFF2-40B4-BE49-F238E27FC236}">
                  <a16:creationId xmlns:a16="http://schemas.microsoft.com/office/drawing/2014/main" id="{F745EBB6-86E7-D149-9F2F-9940A645B873}"/>
                </a:ext>
              </a:extLst>
            </p:cNvPr>
            <p:cNvSpPr/>
            <p:nvPr/>
          </p:nvSpPr>
          <p:spPr>
            <a:xfrm>
              <a:off x="6419611" y="411865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40" name="Freeform 439">
              <a:extLst>
                <a:ext uri="{FF2B5EF4-FFF2-40B4-BE49-F238E27FC236}">
                  <a16:creationId xmlns:a16="http://schemas.microsoft.com/office/drawing/2014/main" id="{04DDA3AB-5F43-B142-90BC-3F6BAEECFB4A}"/>
                </a:ext>
              </a:extLst>
            </p:cNvPr>
            <p:cNvSpPr/>
            <p:nvPr/>
          </p:nvSpPr>
          <p:spPr>
            <a:xfrm>
              <a:off x="6419611" y="4265149"/>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41" name="Freeform 440">
              <a:extLst>
                <a:ext uri="{FF2B5EF4-FFF2-40B4-BE49-F238E27FC236}">
                  <a16:creationId xmlns:a16="http://schemas.microsoft.com/office/drawing/2014/main" id="{D597B8CD-B3C9-AC46-8BD4-98AB00BE9273}"/>
                </a:ext>
              </a:extLst>
            </p:cNvPr>
            <p:cNvSpPr/>
            <p:nvPr/>
          </p:nvSpPr>
          <p:spPr>
            <a:xfrm>
              <a:off x="6419611" y="4511534"/>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42" name="Freeform 441">
              <a:extLst>
                <a:ext uri="{FF2B5EF4-FFF2-40B4-BE49-F238E27FC236}">
                  <a16:creationId xmlns:a16="http://schemas.microsoft.com/office/drawing/2014/main" id="{7960D483-8CAF-C649-89D2-813C68BD8423}"/>
                </a:ext>
              </a:extLst>
            </p:cNvPr>
            <p:cNvSpPr/>
            <p:nvPr/>
          </p:nvSpPr>
          <p:spPr>
            <a:xfrm>
              <a:off x="6419611" y="4704647"/>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43" name="Freeform 442">
              <a:extLst>
                <a:ext uri="{FF2B5EF4-FFF2-40B4-BE49-F238E27FC236}">
                  <a16:creationId xmlns:a16="http://schemas.microsoft.com/office/drawing/2014/main" id="{917B9819-D2F6-EA42-8F59-407E08C84338}"/>
                </a:ext>
              </a:extLst>
            </p:cNvPr>
            <p:cNvSpPr/>
            <p:nvPr/>
          </p:nvSpPr>
          <p:spPr>
            <a:xfrm>
              <a:off x="6419611" y="514414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44" name="Freeform 443">
              <a:extLst>
                <a:ext uri="{FF2B5EF4-FFF2-40B4-BE49-F238E27FC236}">
                  <a16:creationId xmlns:a16="http://schemas.microsoft.com/office/drawing/2014/main" id="{B76D3F97-668B-2449-846F-3ED937ED1224}"/>
                </a:ext>
              </a:extLst>
            </p:cNvPr>
            <p:cNvSpPr/>
            <p:nvPr/>
          </p:nvSpPr>
          <p:spPr>
            <a:xfrm>
              <a:off x="6419611" y="5244032"/>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45" name="Freeform 444">
              <a:extLst>
                <a:ext uri="{FF2B5EF4-FFF2-40B4-BE49-F238E27FC236}">
                  <a16:creationId xmlns:a16="http://schemas.microsoft.com/office/drawing/2014/main" id="{B1A857CE-A44F-8245-A6AB-EC4990BC495A}"/>
                </a:ext>
              </a:extLst>
            </p:cNvPr>
            <p:cNvSpPr/>
            <p:nvPr/>
          </p:nvSpPr>
          <p:spPr>
            <a:xfrm>
              <a:off x="6419611" y="5390531"/>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46" name="Freeform 445">
              <a:extLst>
                <a:ext uri="{FF2B5EF4-FFF2-40B4-BE49-F238E27FC236}">
                  <a16:creationId xmlns:a16="http://schemas.microsoft.com/office/drawing/2014/main" id="{DB21C82F-56AC-104C-BBC1-A9FD9DBFA3AC}"/>
                </a:ext>
              </a:extLst>
            </p:cNvPr>
            <p:cNvSpPr/>
            <p:nvPr/>
          </p:nvSpPr>
          <p:spPr>
            <a:xfrm>
              <a:off x="6469554" y="4118650"/>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47" name="Freeform 446">
              <a:extLst>
                <a:ext uri="{FF2B5EF4-FFF2-40B4-BE49-F238E27FC236}">
                  <a16:creationId xmlns:a16="http://schemas.microsoft.com/office/drawing/2014/main" id="{4A1B71D7-0A72-8D4F-B913-35B21FBD406A}"/>
                </a:ext>
              </a:extLst>
            </p:cNvPr>
            <p:cNvSpPr/>
            <p:nvPr/>
          </p:nvSpPr>
          <p:spPr>
            <a:xfrm>
              <a:off x="6469554" y="4365035"/>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48" name="Freeform 447">
              <a:extLst>
                <a:ext uri="{FF2B5EF4-FFF2-40B4-BE49-F238E27FC236}">
                  <a16:creationId xmlns:a16="http://schemas.microsoft.com/office/drawing/2014/main" id="{C8374692-F176-1A42-BAA2-28F7239547E9}"/>
                </a:ext>
              </a:extLst>
            </p:cNvPr>
            <p:cNvSpPr/>
            <p:nvPr/>
          </p:nvSpPr>
          <p:spPr>
            <a:xfrm>
              <a:off x="6469554" y="4608091"/>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49" name="Freeform 448">
              <a:extLst>
                <a:ext uri="{FF2B5EF4-FFF2-40B4-BE49-F238E27FC236}">
                  <a16:creationId xmlns:a16="http://schemas.microsoft.com/office/drawing/2014/main" id="{549898F5-9668-1C4E-97F1-1F838AF5471A}"/>
                </a:ext>
              </a:extLst>
            </p:cNvPr>
            <p:cNvSpPr/>
            <p:nvPr/>
          </p:nvSpPr>
          <p:spPr>
            <a:xfrm>
              <a:off x="6469554" y="4851147"/>
              <a:ext cx="49942" cy="243055"/>
            </a:xfrm>
            <a:custGeom>
              <a:avLst/>
              <a:gdLst>
                <a:gd name="connsiteX0" fmla="*/ 0 w 49942"/>
                <a:gd name="connsiteY0" fmla="*/ 0 h 243055"/>
                <a:gd name="connsiteX1" fmla="*/ 49943 w 49942"/>
                <a:gd name="connsiteY1" fmla="*/ 0 h 243055"/>
                <a:gd name="connsiteX2" fmla="*/ 49943 w 49942"/>
                <a:gd name="connsiteY2" fmla="*/ 243056 h 243055"/>
                <a:gd name="connsiteX3" fmla="*/ 0 w 49942"/>
                <a:gd name="connsiteY3" fmla="*/ 243056 h 243055"/>
              </a:gdLst>
              <a:ahLst/>
              <a:cxnLst>
                <a:cxn ang="0">
                  <a:pos x="connsiteX0" y="connsiteY0"/>
                </a:cxn>
                <a:cxn ang="0">
                  <a:pos x="connsiteX1" y="connsiteY1"/>
                </a:cxn>
                <a:cxn ang="0">
                  <a:pos x="connsiteX2" y="connsiteY2"/>
                </a:cxn>
                <a:cxn ang="0">
                  <a:pos x="connsiteX3" y="connsiteY3"/>
                </a:cxn>
              </a:cxnLst>
              <a:rect l="l" t="t" r="r" b="b"/>
              <a:pathLst>
                <a:path w="49942" h="243055">
                  <a:moveTo>
                    <a:pt x="0" y="0"/>
                  </a:moveTo>
                  <a:lnTo>
                    <a:pt x="49943" y="0"/>
                  </a:lnTo>
                  <a:lnTo>
                    <a:pt x="49943" y="243056"/>
                  </a:lnTo>
                  <a:lnTo>
                    <a:pt x="0" y="2430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50" name="Freeform 449">
              <a:extLst>
                <a:ext uri="{FF2B5EF4-FFF2-40B4-BE49-F238E27FC236}">
                  <a16:creationId xmlns:a16="http://schemas.microsoft.com/office/drawing/2014/main" id="{B26A6E8D-3C53-614D-ADF8-B17D6E2722DE}"/>
                </a:ext>
              </a:extLst>
            </p:cNvPr>
            <p:cNvSpPr/>
            <p:nvPr/>
          </p:nvSpPr>
          <p:spPr>
            <a:xfrm>
              <a:off x="6469554" y="514414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51" name="Freeform 450">
              <a:extLst>
                <a:ext uri="{FF2B5EF4-FFF2-40B4-BE49-F238E27FC236}">
                  <a16:creationId xmlns:a16="http://schemas.microsoft.com/office/drawing/2014/main" id="{3384FEFA-108B-7F48-8F52-CE48169BD8DE}"/>
                </a:ext>
              </a:extLst>
            </p:cNvPr>
            <p:cNvSpPr/>
            <p:nvPr/>
          </p:nvSpPr>
          <p:spPr>
            <a:xfrm>
              <a:off x="6469554" y="5244032"/>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52" name="Freeform 451">
              <a:extLst>
                <a:ext uri="{FF2B5EF4-FFF2-40B4-BE49-F238E27FC236}">
                  <a16:creationId xmlns:a16="http://schemas.microsoft.com/office/drawing/2014/main" id="{663DFF6A-BC4A-0A48-819E-00B83E680055}"/>
                </a:ext>
              </a:extLst>
            </p:cNvPr>
            <p:cNvSpPr/>
            <p:nvPr/>
          </p:nvSpPr>
          <p:spPr>
            <a:xfrm>
              <a:off x="6469554" y="5437144"/>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53" name="Freeform 452">
              <a:extLst>
                <a:ext uri="{FF2B5EF4-FFF2-40B4-BE49-F238E27FC236}">
                  <a16:creationId xmlns:a16="http://schemas.microsoft.com/office/drawing/2014/main" id="{4EA93342-4B20-D644-875F-4B39C8A56388}"/>
                </a:ext>
              </a:extLst>
            </p:cNvPr>
            <p:cNvSpPr/>
            <p:nvPr/>
          </p:nvSpPr>
          <p:spPr>
            <a:xfrm>
              <a:off x="6469554" y="558364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54" name="Freeform 453">
              <a:extLst>
                <a:ext uri="{FF2B5EF4-FFF2-40B4-BE49-F238E27FC236}">
                  <a16:creationId xmlns:a16="http://schemas.microsoft.com/office/drawing/2014/main" id="{2D20DC5C-391F-764C-A135-1DA7BEFAB82B}"/>
                </a:ext>
              </a:extLst>
            </p:cNvPr>
            <p:cNvSpPr/>
            <p:nvPr/>
          </p:nvSpPr>
          <p:spPr>
            <a:xfrm>
              <a:off x="6519497" y="411865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55" name="Freeform 454">
              <a:extLst>
                <a:ext uri="{FF2B5EF4-FFF2-40B4-BE49-F238E27FC236}">
                  <a16:creationId xmlns:a16="http://schemas.microsoft.com/office/drawing/2014/main" id="{6428C1E1-1154-CF4A-8436-F8363B19E7EE}"/>
                </a:ext>
              </a:extLst>
            </p:cNvPr>
            <p:cNvSpPr/>
            <p:nvPr/>
          </p:nvSpPr>
          <p:spPr>
            <a:xfrm>
              <a:off x="6519497" y="4315092"/>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56" name="Freeform 455">
              <a:extLst>
                <a:ext uri="{FF2B5EF4-FFF2-40B4-BE49-F238E27FC236}">
                  <a16:creationId xmlns:a16="http://schemas.microsoft.com/office/drawing/2014/main" id="{26A0BCC7-CEB6-DC4F-9481-01C6E43349B6}"/>
                </a:ext>
              </a:extLst>
            </p:cNvPr>
            <p:cNvSpPr/>
            <p:nvPr/>
          </p:nvSpPr>
          <p:spPr>
            <a:xfrm>
              <a:off x="6519497" y="4511534"/>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57" name="Freeform 456">
              <a:extLst>
                <a:ext uri="{FF2B5EF4-FFF2-40B4-BE49-F238E27FC236}">
                  <a16:creationId xmlns:a16="http://schemas.microsoft.com/office/drawing/2014/main" id="{F2A09D64-1828-0840-8E84-185AAF104CA9}"/>
                </a:ext>
              </a:extLst>
            </p:cNvPr>
            <p:cNvSpPr/>
            <p:nvPr/>
          </p:nvSpPr>
          <p:spPr>
            <a:xfrm>
              <a:off x="6519497" y="4754590"/>
              <a:ext cx="49942" cy="243055"/>
            </a:xfrm>
            <a:custGeom>
              <a:avLst/>
              <a:gdLst>
                <a:gd name="connsiteX0" fmla="*/ 0 w 49942"/>
                <a:gd name="connsiteY0" fmla="*/ 0 h 243055"/>
                <a:gd name="connsiteX1" fmla="*/ 49943 w 49942"/>
                <a:gd name="connsiteY1" fmla="*/ 0 h 243055"/>
                <a:gd name="connsiteX2" fmla="*/ 49943 w 49942"/>
                <a:gd name="connsiteY2" fmla="*/ 243056 h 243055"/>
                <a:gd name="connsiteX3" fmla="*/ 0 w 49942"/>
                <a:gd name="connsiteY3" fmla="*/ 243056 h 243055"/>
              </a:gdLst>
              <a:ahLst/>
              <a:cxnLst>
                <a:cxn ang="0">
                  <a:pos x="connsiteX0" y="connsiteY0"/>
                </a:cxn>
                <a:cxn ang="0">
                  <a:pos x="connsiteX1" y="connsiteY1"/>
                </a:cxn>
                <a:cxn ang="0">
                  <a:pos x="connsiteX2" y="connsiteY2"/>
                </a:cxn>
                <a:cxn ang="0">
                  <a:pos x="connsiteX3" y="connsiteY3"/>
                </a:cxn>
              </a:cxnLst>
              <a:rect l="l" t="t" r="r" b="b"/>
              <a:pathLst>
                <a:path w="49942" h="243055">
                  <a:moveTo>
                    <a:pt x="0" y="0"/>
                  </a:moveTo>
                  <a:lnTo>
                    <a:pt x="49943" y="0"/>
                  </a:lnTo>
                  <a:lnTo>
                    <a:pt x="49943" y="243056"/>
                  </a:lnTo>
                  <a:lnTo>
                    <a:pt x="0" y="2430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58" name="Freeform 457">
              <a:extLst>
                <a:ext uri="{FF2B5EF4-FFF2-40B4-BE49-F238E27FC236}">
                  <a16:creationId xmlns:a16="http://schemas.microsoft.com/office/drawing/2014/main" id="{3813F34C-CEA8-8D4B-8508-74FE19D18CB1}"/>
                </a:ext>
              </a:extLst>
            </p:cNvPr>
            <p:cNvSpPr/>
            <p:nvPr/>
          </p:nvSpPr>
          <p:spPr>
            <a:xfrm>
              <a:off x="6519497" y="5097532"/>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59" name="Freeform 458">
              <a:extLst>
                <a:ext uri="{FF2B5EF4-FFF2-40B4-BE49-F238E27FC236}">
                  <a16:creationId xmlns:a16="http://schemas.microsoft.com/office/drawing/2014/main" id="{76F03852-29B8-324D-A6C4-BDCBC956EEE7}"/>
                </a:ext>
              </a:extLst>
            </p:cNvPr>
            <p:cNvSpPr/>
            <p:nvPr/>
          </p:nvSpPr>
          <p:spPr>
            <a:xfrm>
              <a:off x="6519497" y="519408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60" name="Freeform 459">
              <a:extLst>
                <a:ext uri="{FF2B5EF4-FFF2-40B4-BE49-F238E27FC236}">
                  <a16:creationId xmlns:a16="http://schemas.microsoft.com/office/drawing/2014/main" id="{00C8B8B4-E721-3A4C-B485-91474BAAAD75}"/>
                </a:ext>
              </a:extLst>
            </p:cNvPr>
            <p:cNvSpPr/>
            <p:nvPr/>
          </p:nvSpPr>
          <p:spPr>
            <a:xfrm>
              <a:off x="6519497" y="534058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61" name="Freeform 460">
              <a:extLst>
                <a:ext uri="{FF2B5EF4-FFF2-40B4-BE49-F238E27FC236}">
                  <a16:creationId xmlns:a16="http://schemas.microsoft.com/office/drawing/2014/main" id="{D876DD6B-ECAB-A049-9FD0-304A328C80B0}"/>
                </a:ext>
              </a:extLst>
            </p:cNvPr>
            <p:cNvSpPr/>
            <p:nvPr/>
          </p:nvSpPr>
          <p:spPr>
            <a:xfrm>
              <a:off x="6519497" y="5437144"/>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62" name="Freeform 461">
              <a:extLst>
                <a:ext uri="{FF2B5EF4-FFF2-40B4-BE49-F238E27FC236}">
                  <a16:creationId xmlns:a16="http://schemas.microsoft.com/office/drawing/2014/main" id="{7CF0C36A-FA72-D64D-854B-52BA9E510125}"/>
                </a:ext>
              </a:extLst>
            </p:cNvPr>
            <p:cNvSpPr/>
            <p:nvPr/>
          </p:nvSpPr>
          <p:spPr>
            <a:xfrm>
              <a:off x="6519497" y="558364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63" name="Freeform 462">
              <a:extLst>
                <a:ext uri="{FF2B5EF4-FFF2-40B4-BE49-F238E27FC236}">
                  <a16:creationId xmlns:a16="http://schemas.microsoft.com/office/drawing/2014/main" id="{91F74E19-79BD-484E-B2E2-05D847F665CF}"/>
                </a:ext>
              </a:extLst>
            </p:cNvPr>
            <p:cNvSpPr/>
            <p:nvPr/>
          </p:nvSpPr>
          <p:spPr>
            <a:xfrm>
              <a:off x="6519497" y="568353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64" name="Freeform 463">
              <a:extLst>
                <a:ext uri="{FF2B5EF4-FFF2-40B4-BE49-F238E27FC236}">
                  <a16:creationId xmlns:a16="http://schemas.microsoft.com/office/drawing/2014/main" id="{BCBBBAF2-A82D-7348-B06C-DB1CF5C70398}"/>
                </a:ext>
              </a:extLst>
            </p:cNvPr>
            <p:cNvSpPr/>
            <p:nvPr/>
          </p:nvSpPr>
          <p:spPr>
            <a:xfrm>
              <a:off x="6566110" y="4168593"/>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65" name="Freeform 464">
              <a:extLst>
                <a:ext uri="{FF2B5EF4-FFF2-40B4-BE49-F238E27FC236}">
                  <a16:creationId xmlns:a16="http://schemas.microsoft.com/office/drawing/2014/main" id="{890E638D-330E-8A48-B5B9-580D7A139ECC}"/>
                </a:ext>
              </a:extLst>
            </p:cNvPr>
            <p:cNvSpPr/>
            <p:nvPr/>
          </p:nvSpPr>
          <p:spPr>
            <a:xfrm>
              <a:off x="6566110" y="426514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66" name="Freeform 465">
              <a:extLst>
                <a:ext uri="{FF2B5EF4-FFF2-40B4-BE49-F238E27FC236}">
                  <a16:creationId xmlns:a16="http://schemas.microsoft.com/office/drawing/2014/main" id="{73077BF7-36B6-C84F-B588-93C3D6146F7A}"/>
                </a:ext>
              </a:extLst>
            </p:cNvPr>
            <p:cNvSpPr/>
            <p:nvPr/>
          </p:nvSpPr>
          <p:spPr>
            <a:xfrm>
              <a:off x="6566110" y="4365035"/>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67" name="Freeform 466">
              <a:extLst>
                <a:ext uri="{FF2B5EF4-FFF2-40B4-BE49-F238E27FC236}">
                  <a16:creationId xmlns:a16="http://schemas.microsoft.com/office/drawing/2014/main" id="{7FAA0C99-D46E-D54E-BC62-FF4827D9450B}"/>
                </a:ext>
              </a:extLst>
            </p:cNvPr>
            <p:cNvSpPr/>
            <p:nvPr/>
          </p:nvSpPr>
          <p:spPr>
            <a:xfrm>
              <a:off x="6566110" y="4608091"/>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68" name="Freeform 467">
              <a:extLst>
                <a:ext uri="{FF2B5EF4-FFF2-40B4-BE49-F238E27FC236}">
                  <a16:creationId xmlns:a16="http://schemas.microsoft.com/office/drawing/2014/main" id="{83BC0058-A65D-F740-9754-F6C1295EC66F}"/>
                </a:ext>
              </a:extLst>
            </p:cNvPr>
            <p:cNvSpPr/>
            <p:nvPr/>
          </p:nvSpPr>
          <p:spPr>
            <a:xfrm>
              <a:off x="6566110" y="470464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69" name="Freeform 468">
              <a:extLst>
                <a:ext uri="{FF2B5EF4-FFF2-40B4-BE49-F238E27FC236}">
                  <a16:creationId xmlns:a16="http://schemas.microsoft.com/office/drawing/2014/main" id="{7EC42E1E-4F87-414A-8A64-9E4F5D2EF000}"/>
                </a:ext>
              </a:extLst>
            </p:cNvPr>
            <p:cNvSpPr/>
            <p:nvPr/>
          </p:nvSpPr>
          <p:spPr>
            <a:xfrm>
              <a:off x="6566110" y="4901090"/>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70" name="Freeform 469">
              <a:extLst>
                <a:ext uri="{FF2B5EF4-FFF2-40B4-BE49-F238E27FC236}">
                  <a16:creationId xmlns:a16="http://schemas.microsoft.com/office/drawing/2014/main" id="{1FE5B02F-68D6-B340-A91B-626F804A8E0A}"/>
                </a:ext>
              </a:extLst>
            </p:cNvPr>
            <p:cNvSpPr/>
            <p:nvPr/>
          </p:nvSpPr>
          <p:spPr>
            <a:xfrm>
              <a:off x="6566110" y="5097532"/>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71" name="Freeform 470">
              <a:extLst>
                <a:ext uri="{FF2B5EF4-FFF2-40B4-BE49-F238E27FC236}">
                  <a16:creationId xmlns:a16="http://schemas.microsoft.com/office/drawing/2014/main" id="{DB1DFF07-5D7F-564F-90AC-2A5E2C9EFF16}"/>
                </a:ext>
              </a:extLst>
            </p:cNvPr>
            <p:cNvSpPr/>
            <p:nvPr/>
          </p:nvSpPr>
          <p:spPr>
            <a:xfrm>
              <a:off x="6566110" y="5290645"/>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72" name="Freeform 471">
              <a:extLst>
                <a:ext uri="{FF2B5EF4-FFF2-40B4-BE49-F238E27FC236}">
                  <a16:creationId xmlns:a16="http://schemas.microsoft.com/office/drawing/2014/main" id="{C06A3CFF-590A-EC45-BBAA-BF679ADB26F2}"/>
                </a:ext>
              </a:extLst>
            </p:cNvPr>
            <p:cNvSpPr/>
            <p:nvPr/>
          </p:nvSpPr>
          <p:spPr>
            <a:xfrm>
              <a:off x="6566110" y="543714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73" name="Freeform 472">
              <a:extLst>
                <a:ext uri="{FF2B5EF4-FFF2-40B4-BE49-F238E27FC236}">
                  <a16:creationId xmlns:a16="http://schemas.microsoft.com/office/drawing/2014/main" id="{6E0A5195-41A7-B446-8B55-4C5C403174AE}"/>
                </a:ext>
              </a:extLst>
            </p:cNvPr>
            <p:cNvSpPr/>
            <p:nvPr/>
          </p:nvSpPr>
          <p:spPr>
            <a:xfrm>
              <a:off x="6566110" y="5537030"/>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74" name="Freeform 473">
              <a:extLst>
                <a:ext uri="{FF2B5EF4-FFF2-40B4-BE49-F238E27FC236}">
                  <a16:creationId xmlns:a16="http://schemas.microsoft.com/office/drawing/2014/main" id="{FB9251D9-9695-C046-A17E-D0A7EFC0DE20}"/>
                </a:ext>
              </a:extLst>
            </p:cNvPr>
            <p:cNvSpPr/>
            <p:nvPr/>
          </p:nvSpPr>
          <p:spPr>
            <a:xfrm>
              <a:off x="6566110" y="563358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75" name="Freeform 474">
              <a:extLst>
                <a:ext uri="{FF2B5EF4-FFF2-40B4-BE49-F238E27FC236}">
                  <a16:creationId xmlns:a16="http://schemas.microsoft.com/office/drawing/2014/main" id="{210BA119-6539-3140-9D89-F8AE3DF328E7}"/>
                </a:ext>
              </a:extLst>
            </p:cNvPr>
            <p:cNvSpPr/>
            <p:nvPr/>
          </p:nvSpPr>
          <p:spPr>
            <a:xfrm>
              <a:off x="6616053" y="4118650"/>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76" name="Freeform 475">
              <a:extLst>
                <a:ext uri="{FF2B5EF4-FFF2-40B4-BE49-F238E27FC236}">
                  <a16:creationId xmlns:a16="http://schemas.microsoft.com/office/drawing/2014/main" id="{C589E528-E8A0-F24B-BD93-241C316A0824}"/>
                </a:ext>
              </a:extLst>
            </p:cNvPr>
            <p:cNvSpPr/>
            <p:nvPr/>
          </p:nvSpPr>
          <p:spPr>
            <a:xfrm>
              <a:off x="6616053" y="426514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77" name="Freeform 476">
              <a:extLst>
                <a:ext uri="{FF2B5EF4-FFF2-40B4-BE49-F238E27FC236}">
                  <a16:creationId xmlns:a16="http://schemas.microsoft.com/office/drawing/2014/main" id="{C5868525-6BE5-E14A-9BA2-ABF27CF859BD}"/>
                </a:ext>
              </a:extLst>
            </p:cNvPr>
            <p:cNvSpPr/>
            <p:nvPr/>
          </p:nvSpPr>
          <p:spPr>
            <a:xfrm>
              <a:off x="6616053" y="4558148"/>
              <a:ext cx="49942" cy="196442"/>
            </a:xfrm>
            <a:custGeom>
              <a:avLst/>
              <a:gdLst>
                <a:gd name="connsiteX0" fmla="*/ 0 w 49942"/>
                <a:gd name="connsiteY0" fmla="*/ 0 h 196442"/>
                <a:gd name="connsiteX1" fmla="*/ 49943 w 49942"/>
                <a:gd name="connsiteY1" fmla="*/ 0 h 196442"/>
                <a:gd name="connsiteX2" fmla="*/ 49943 w 49942"/>
                <a:gd name="connsiteY2" fmla="*/ 196442 h 196442"/>
                <a:gd name="connsiteX3" fmla="*/ 0 w 49942"/>
                <a:gd name="connsiteY3" fmla="*/ 196442 h 196442"/>
              </a:gdLst>
              <a:ahLst/>
              <a:cxnLst>
                <a:cxn ang="0">
                  <a:pos x="connsiteX0" y="connsiteY0"/>
                </a:cxn>
                <a:cxn ang="0">
                  <a:pos x="connsiteX1" y="connsiteY1"/>
                </a:cxn>
                <a:cxn ang="0">
                  <a:pos x="connsiteX2" y="connsiteY2"/>
                </a:cxn>
                <a:cxn ang="0">
                  <a:pos x="connsiteX3" y="connsiteY3"/>
                </a:cxn>
              </a:cxnLst>
              <a:rect l="l" t="t" r="r" b="b"/>
              <a:pathLst>
                <a:path w="49942" h="196442">
                  <a:moveTo>
                    <a:pt x="0" y="0"/>
                  </a:moveTo>
                  <a:lnTo>
                    <a:pt x="49943" y="0"/>
                  </a:lnTo>
                  <a:lnTo>
                    <a:pt x="49943" y="196442"/>
                  </a:lnTo>
                  <a:lnTo>
                    <a:pt x="0" y="196442"/>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78" name="Freeform 477">
              <a:extLst>
                <a:ext uri="{FF2B5EF4-FFF2-40B4-BE49-F238E27FC236}">
                  <a16:creationId xmlns:a16="http://schemas.microsoft.com/office/drawing/2014/main" id="{13196DBB-DE17-B44B-A7D6-5A045A82AD55}"/>
                </a:ext>
              </a:extLst>
            </p:cNvPr>
            <p:cNvSpPr/>
            <p:nvPr/>
          </p:nvSpPr>
          <p:spPr>
            <a:xfrm>
              <a:off x="6616053" y="4851147"/>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79" name="Freeform 478">
              <a:extLst>
                <a:ext uri="{FF2B5EF4-FFF2-40B4-BE49-F238E27FC236}">
                  <a16:creationId xmlns:a16="http://schemas.microsoft.com/office/drawing/2014/main" id="{2F525D7E-3895-BD49-8D05-D49761260B25}"/>
                </a:ext>
              </a:extLst>
            </p:cNvPr>
            <p:cNvSpPr/>
            <p:nvPr/>
          </p:nvSpPr>
          <p:spPr>
            <a:xfrm>
              <a:off x="6616053" y="514414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80" name="Freeform 479">
              <a:extLst>
                <a:ext uri="{FF2B5EF4-FFF2-40B4-BE49-F238E27FC236}">
                  <a16:creationId xmlns:a16="http://schemas.microsoft.com/office/drawing/2014/main" id="{30D5219D-1D0E-0E49-89AA-F480EF11E0BA}"/>
                </a:ext>
              </a:extLst>
            </p:cNvPr>
            <p:cNvSpPr/>
            <p:nvPr/>
          </p:nvSpPr>
          <p:spPr>
            <a:xfrm>
              <a:off x="6616053" y="519408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81" name="Freeform 480">
              <a:extLst>
                <a:ext uri="{FF2B5EF4-FFF2-40B4-BE49-F238E27FC236}">
                  <a16:creationId xmlns:a16="http://schemas.microsoft.com/office/drawing/2014/main" id="{17EE625A-1257-AC4C-A6F5-F1E0EB7B225B}"/>
                </a:ext>
              </a:extLst>
            </p:cNvPr>
            <p:cNvSpPr/>
            <p:nvPr/>
          </p:nvSpPr>
          <p:spPr>
            <a:xfrm>
              <a:off x="6616053" y="5290645"/>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82" name="Freeform 481">
              <a:extLst>
                <a:ext uri="{FF2B5EF4-FFF2-40B4-BE49-F238E27FC236}">
                  <a16:creationId xmlns:a16="http://schemas.microsoft.com/office/drawing/2014/main" id="{8F675A5F-EE71-CE47-B46D-10C7CC426418}"/>
                </a:ext>
              </a:extLst>
            </p:cNvPr>
            <p:cNvSpPr/>
            <p:nvPr/>
          </p:nvSpPr>
          <p:spPr>
            <a:xfrm>
              <a:off x="6616053" y="5390531"/>
              <a:ext cx="49942" cy="243055"/>
            </a:xfrm>
            <a:custGeom>
              <a:avLst/>
              <a:gdLst>
                <a:gd name="connsiteX0" fmla="*/ 0 w 49942"/>
                <a:gd name="connsiteY0" fmla="*/ 0 h 243055"/>
                <a:gd name="connsiteX1" fmla="*/ 49943 w 49942"/>
                <a:gd name="connsiteY1" fmla="*/ 0 h 243055"/>
                <a:gd name="connsiteX2" fmla="*/ 49943 w 49942"/>
                <a:gd name="connsiteY2" fmla="*/ 243056 h 243055"/>
                <a:gd name="connsiteX3" fmla="*/ 0 w 49942"/>
                <a:gd name="connsiteY3" fmla="*/ 243056 h 243055"/>
              </a:gdLst>
              <a:ahLst/>
              <a:cxnLst>
                <a:cxn ang="0">
                  <a:pos x="connsiteX0" y="connsiteY0"/>
                </a:cxn>
                <a:cxn ang="0">
                  <a:pos x="connsiteX1" y="connsiteY1"/>
                </a:cxn>
                <a:cxn ang="0">
                  <a:pos x="connsiteX2" y="connsiteY2"/>
                </a:cxn>
                <a:cxn ang="0">
                  <a:pos x="connsiteX3" y="connsiteY3"/>
                </a:cxn>
              </a:cxnLst>
              <a:rect l="l" t="t" r="r" b="b"/>
              <a:pathLst>
                <a:path w="49942" h="243055">
                  <a:moveTo>
                    <a:pt x="0" y="0"/>
                  </a:moveTo>
                  <a:lnTo>
                    <a:pt x="49943" y="0"/>
                  </a:lnTo>
                  <a:lnTo>
                    <a:pt x="49943" y="243056"/>
                  </a:lnTo>
                  <a:lnTo>
                    <a:pt x="0" y="2430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83" name="Freeform 482">
              <a:extLst>
                <a:ext uri="{FF2B5EF4-FFF2-40B4-BE49-F238E27FC236}">
                  <a16:creationId xmlns:a16="http://schemas.microsoft.com/office/drawing/2014/main" id="{26B22209-457A-B444-8A33-B1762222F505}"/>
                </a:ext>
              </a:extLst>
            </p:cNvPr>
            <p:cNvSpPr/>
            <p:nvPr/>
          </p:nvSpPr>
          <p:spPr>
            <a:xfrm>
              <a:off x="6616053" y="563358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84" name="Freeform 483">
              <a:extLst>
                <a:ext uri="{FF2B5EF4-FFF2-40B4-BE49-F238E27FC236}">
                  <a16:creationId xmlns:a16="http://schemas.microsoft.com/office/drawing/2014/main" id="{C4F56193-42FA-7C42-B6FB-9FBDAC5A18E9}"/>
                </a:ext>
              </a:extLst>
            </p:cNvPr>
            <p:cNvSpPr/>
            <p:nvPr/>
          </p:nvSpPr>
          <p:spPr>
            <a:xfrm>
              <a:off x="6665996" y="421853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85" name="Freeform 484">
              <a:extLst>
                <a:ext uri="{FF2B5EF4-FFF2-40B4-BE49-F238E27FC236}">
                  <a16:creationId xmlns:a16="http://schemas.microsoft.com/office/drawing/2014/main" id="{63C774E4-59AF-514D-831F-6B474B60AA85}"/>
                </a:ext>
              </a:extLst>
            </p:cNvPr>
            <p:cNvSpPr/>
            <p:nvPr/>
          </p:nvSpPr>
          <p:spPr>
            <a:xfrm>
              <a:off x="6665996" y="4265149"/>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86" name="Freeform 485">
              <a:extLst>
                <a:ext uri="{FF2B5EF4-FFF2-40B4-BE49-F238E27FC236}">
                  <a16:creationId xmlns:a16="http://schemas.microsoft.com/office/drawing/2014/main" id="{070927BB-6EB8-1F45-A829-590E88B12BC9}"/>
                </a:ext>
              </a:extLst>
            </p:cNvPr>
            <p:cNvSpPr/>
            <p:nvPr/>
          </p:nvSpPr>
          <p:spPr>
            <a:xfrm>
              <a:off x="6665996" y="441164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87" name="Freeform 486">
              <a:extLst>
                <a:ext uri="{FF2B5EF4-FFF2-40B4-BE49-F238E27FC236}">
                  <a16:creationId xmlns:a16="http://schemas.microsoft.com/office/drawing/2014/main" id="{880F08FA-4487-4943-83C5-BEA1F48981D8}"/>
                </a:ext>
              </a:extLst>
            </p:cNvPr>
            <p:cNvSpPr/>
            <p:nvPr/>
          </p:nvSpPr>
          <p:spPr>
            <a:xfrm>
              <a:off x="6665996" y="465803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88" name="Freeform 487">
              <a:extLst>
                <a:ext uri="{FF2B5EF4-FFF2-40B4-BE49-F238E27FC236}">
                  <a16:creationId xmlns:a16="http://schemas.microsoft.com/office/drawing/2014/main" id="{EFCA27E5-BEA7-274A-9EC6-DF862D27C41F}"/>
                </a:ext>
              </a:extLst>
            </p:cNvPr>
            <p:cNvSpPr/>
            <p:nvPr/>
          </p:nvSpPr>
          <p:spPr>
            <a:xfrm>
              <a:off x="6665996" y="4754590"/>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89" name="Freeform 488">
              <a:extLst>
                <a:ext uri="{FF2B5EF4-FFF2-40B4-BE49-F238E27FC236}">
                  <a16:creationId xmlns:a16="http://schemas.microsoft.com/office/drawing/2014/main" id="{2504FC05-E1ED-764D-BD58-8A99315AE763}"/>
                </a:ext>
              </a:extLst>
            </p:cNvPr>
            <p:cNvSpPr/>
            <p:nvPr/>
          </p:nvSpPr>
          <p:spPr>
            <a:xfrm>
              <a:off x="6665996" y="504758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90" name="Freeform 489">
              <a:extLst>
                <a:ext uri="{FF2B5EF4-FFF2-40B4-BE49-F238E27FC236}">
                  <a16:creationId xmlns:a16="http://schemas.microsoft.com/office/drawing/2014/main" id="{E0EA27D5-93D5-FD4F-8220-E63E645C56C6}"/>
                </a:ext>
              </a:extLst>
            </p:cNvPr>
            <p:cNvSpPr/>
            <p:nvPr/>
          </p:nvSpPr>
          <p:spPr>
            <a:xfrm>
              <a:off x="6665996" y="5194089"/>
              <a:ext cx="49942" cy="196442"/>
            </a:xfrm>
            <a:custGeom>
              <a:avLst/>
              <a:gdLst>
                <a:gd name="connsiteX0" fmla="*/ 0 w 49942"/>
                <a:gd name="connsiteY0" fmla="*/ 0 h 196442"/>
                <a:gd name="connsiteX1" fmla="*/ 49943 w 49942"/>
                <a:gd name="connsiteY1" fmla="*/ 0 h 196442"/>
                <a:gd name="connsiteX2" fmla="*/ 49943 w 49942"/>
                <a:gd name="connsiteY2" fmla="*/ 196443 h 196442"/>
                <a:gd name="connsiteX3" fmla="*/ 0 w 49942"/>
                <a:gd name="connsiteY3" fmla="*/ 196443 h 196442"/>
              </a:gdLst>
              <a:ahLst/>
              <a:cxnLst>
                <a:cxn ang="0">
                  <a:pos x="connsiteX0" y="connsiteY0"/>
                </a:cxn>
                <a:cxn ang="0">
                  <a:pos x="connsiteX1" y="connsiteY1"/>
                </a:cxn>
                <a:cxn ang="0">
                  <a:pos x="connsiteX2" y="connsiteY2"/>
                </a:cxn>
                <a:cxn ang="0">
                  <a:pos x="connsiteX3" y="connsiteY3"/>
                </a:cxn>
              </a:cxnLst>
              <a:rect l="l" t="t" r="r" b="b"/>
              <a:pathLst>
                <a:path w="49942" h="196442">
                  <a:moveTo>
                    <a:pt x="0" y="0"/>
                  </a:moveTo>
                  <a:lnTo>
                    <a:pt x="49943" y="0"/>
                  </a:lnTo>
                  <a:lnTo>
                    <a:pt x="49943" y="196443"/>
                  </a:lnTo>
                  <a:lnTo>
                    <a:pt x="0" y="1964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91" name="Freeform 490">
              <a:extLst>
                <a:ext uri="{FF2B5EF4-FFF2-40B4-BE49-F238E27FC236}">
                  <a16:creationId xmlns:a16="http://schemas.microsoft.com/office/drawing/2014/main" id="{1D745CB6-9EBC-EE41-A3E2-8FD59DB63AB8}"/>
                </a:ext>
              </a:extLst>
            </p:cNvPr>
            <p:cNvSpPr/>
            <p:nvPr/>
          </p:nvSpPr>
          <p:spPr>
            <a:xfrm>
              <a:off x="6665996" y="5390531"/>
              <a:ext cx="49942" cy="243055"/>
            </a:xfrm>
            <a:custGeom>
              <a:avLst/>
              <a:gdLst>
                <a:gd name="connsiteX0" fmla="*/ 0 w 49942"/>
                <a:gd name="connsiteY0" fmla="*/ 0 h 243055"/>
                <a:gd name="connsiteX1" fmla="*/ 49943 w 49942"/>
                <a:gd name="connsiteY1" fmla="*/ 0 h 243055"/>
                <a:gd name="connsiteX2" fmla="*/ 49943 w 49942"/>
                <a:gd name="connsiteY2" fmla="*/ 243056 h 243055"/>
                <a:gd name="connsiteX3" fmla="*/ 0 w 49942"/>
                <a:gd name="connsiteY3" fmla="*/ 243056 h 243055"/>
              </a:gdLst>
              <a:ahLst/>
              <a:cxnLst>
                <a:cxn ang="0">
                  <a:pos x="connsiteX0" y="connsiteY0"/>
                </a:cxn>
                <a:cxn ang="0">
                  <a:pos x="connsiteX1" y="connsiteY1"/>
                </a:cxn>
                <a:cxn ang="0">
                  <a:pos x="connsiteX2" y="connsiteY2"/>
                </a:cxn>
                <a:cxn ang="0">
                  <a:pos x="connsiteX3" y="connsiteY3"/>
                </a:cxn>
              </a:cxnLst>
              <a:rect l="l" t="t" r="r" b="b"/>
              <a:pathLst>
                <a:path w="49942" h="243055">
                  <a:moveTo>
                    <a:pt x="0" y="0"/>
                  </a:moveTo>
                  <a:lnTo>
                    <a:pt x="49943" y="0"/>
                  </a:lnTo>
                  <a:lnTo>
                    <a:pt x="49943" y="243056"/>
                  </a:lnTo>
                  <a:lnTo>
                    <a:pt x="0" y="2430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92" name="Freeform 491">
              <a:extLst>
                <a:ext uri="{FF2B5EF4-FFF2-40B4-BE49-F238E27FC236}">
                  <a16:creationId xmlns:a16="http://schemas.microsoft.com/office/drawing/2014/main" id="{9695EB8A-692A-704E-9A92-DD071DAA4761}"/>
                </a:ext>
              </a:extLst>
            </p:cNvPr>
            <p:cNvSpPr/>
            <p:nvPr/>
          </p:nvSpPr>
          <p:spPr>
            <a:xfrm>
              <a:off x="6665996" y="563358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93" name="Freeform 492">
              <a:extLst>
                <a:ext uri="{FF2B5EF4-FFF2-40B4-BE49-F238E27FC236}">
                  <a16:creationId xmlns:a16="http://schemas.microsoft.com/office/drawing/2014/main" id="{B580FFA9-88C5-9E46-BB5D-2FF091987426}"/>
                </a:ext>
              </a:extLst>
            </p:cNvPr>
            <p:cNvSpPr/>
            <p:nvPr/>
          </p:nvSpPr>
          <p:spPr>
            <a:xfrm>
              <a:off x="6712609" y="4608091"/>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94" name="Freeform 493">
              <a:extLst>
                <a:ext uri="{FF2B5EF4-FFF2-40B4-BE49-F238E27FC236}">
                  <a16:creationId xmlns:a16="http://schemas.microsoft.com/office/drawing/2014/main" id="{FCAD0D04-94DB-DA45-A7A6-B076321A7B2D}"/>
                </a:ext>
              </a:extLst>
            </p:cNvPr>
            <p:cNvSpPr/>
            <p:nvPr/>
          </p:nvSpPr>
          <p:spPr>
            <a:xfrm>
              <a:off x="6712609" y="470464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95" name="Freeform 494">
              <a:extLst>
                <a:ext uri="{FF2B5EF4-FFF2-40B4-BE49-F238E27FC236}">
                  <a16:creationId xmlns:a16="http://schemas.microsoft.com/office/drawing/2014/main" id="{E5298B6A-D4FA-3242-86C3-3098B1DBBFE2}"/>
                </a:ext>
              </a:extLst>
            </p:cNvPr>
            <p:cNvSpPr/>
            <p:nvPr/>
          </p:nvSpPr>
          <p:spPr>
            <a:xfrm>
              <a:off x="6712609" y="4851147"/>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96" name="Freeform 495">
              <a:extLst>
                <a:ext uri="{FF2B5EF4-FFF2-40B4-BE49-F238E27FC236}">
                  <a16:creationId xmlns:a16="http://schemas.microsoft.com/office/drawing/2014/main" id="{DA44D194-4164-504E-BD0C-843DE3CC9411}"/>
                </a:ext>
              </a:extLst>
            </p:cNvPr>
            <p:cNvSpPr/>
            <p:nvPr/>
          </p:nvSpPr>
          <p:spPr>
            <a:xfrm>
              <a:off x="6712609" y="4997646"/>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97" name="Freeform 496">
              <a:extLst>
                <a:ext uri="{FF2B5EF4-FFF2-40B4-BE49-F238E27FC236}">
                  <a16:creationId xmlns:a16="http://schemas.microsoft.com/office/drawing/2014/main" id="{E67FEF3F-86FF-3145-B6D7-C68736122C25}"/>
                </a:ext>
              </a:extLst>
            </p:cNvPr>
            <p:cNvSpPr/>
            <p:nvPr/>
          </p:nvSpPr>
          <p:spPr>
            <a:xfrm>
              <a:off x="6712609" y="5194089"/>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98" name="Freeform 497">
              <a:extLst>
                <a:ext uri="{FF2B5EF4-FFF2-40B4-BE49-F238E27FC236}">
                  <a16:creationId xmlns:a16="http://schemas.microsoft.com/office/drawing/2014/main" id="{D80526B9-4A23-754A-A249-70BB65AD16CD}"/>
                </a:ext>
              </a:extLst>
            </p:cNvPr>
            <p:cNvSpPr/>
            <p:nvPr/>
          </p:nvSpPr>
          <p:spPr>
            <a:xfrm>
              <a:off x="6712609" y="5290645"/>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499" name="Freeform 498">
              <a:extLst>
                <a:ext uri="{FF2B5EF4-FFF2-40B4-BE49-F238E27FC236}">
                  <a16:creationId xmlns:a16="http://schemas.microsoft.com/office/drawing/2014/main" id="{C556536C-E671-114F-840D-43FC4D112354}"/>
                </a:ext>
              </a:extLst>
            </p:cNvPr>
            <p:cNvSpPr/>
            <p:nvPr/>
          </p:nvSpPr>
          <p:spPr>
            <a:xfrm>
              <a:off x="6712609" y="548708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00" name="Freeform 499">
              <a:extLst>
                <a:ext uri="{FF2B5EF4-FFF2-40B4-BE49-F238E27FC236}">
                  <a16:creationId xmlns:a16="http://schemas.microsoft.com/office/drawing/2014/main" id="{D7A54A20-CB30-3A43-A840-6ABE314331A0}"/>
                </a:ext>
              </a:extLst>
            </p:cNvPr>
            <p:cNvSpPr/>
            <p:nvPr/>
          </p:nvSpPr>
          <p:spPr>
            <a:xfrm>
              <a:off x="6712609" y="558364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01" name="Freeform 500">
              <a:extLst>
                <a:ext uri="{FF2B5EF4-FFF2-40B4-BE49-F238E27FC236}">
                  <a16:creationId xmlns:a16="http://schemas.microsoft.com/office/drawing/2014/main" id="{E901AE42-E7FF-D747-89D8-49BB8EEB5D94}"/>
                </a:ext>
              </a:extLst>
            </p:cNvPr>
            <p:cNvSpPr/>
            <p:nvPr/>
          </p:nvSpPr>
          <p:spPr>
            <a:xfrm>
              <a:off x="6712609" y="5633587"/>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02" name="Freeform 501">
              <a:extLst>
                <a:ext uri="{FF2B5EF4-FFF2-40B4-BE49-F238E27FC236}">
                  <a16:creationId xmlns:a16="http://schemas.microsoft.com/office/drawing/2014/main" id="{22424C32-4838-EE41-BB9C-3315350541CB}"/>
                </a:ext>
              </a:extLst>
            </p:cNvPr>
            <p:cNvSpPr/>
            <p:nvPr/>
          </p:nvSpPr>
          <p:spPr>
            <a:xfrm>
              <a:off x="6762552" y="4118650"/>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03" name="Freeform 502">
              <a:extLst>
                <a:ext uri="{FF2B5EF4-FFF2-40B4-BE49-F238E27FC236}">
                  <a16:creationId xmlns:a16="http://schemas.microsoft.com/office/drawing/2014/main" id="{22D187E9-A328-BE47-9484-78D085E46CA8}"/>
                </a:ext>
              </a:extLst>
            </p:cNvPr>
            <p:cNvSpPr/>
            <p:nvPr/>
          </p:nvSpPr>
          <p:spPr>
            <a:xfrm>
              <a:off x="6762552" y="4265149"/>
              <a:ext cx="49942" cy="196442"/>
            </a:xfrm>
            <a:custGeom>
              <a:avLst/>
              <a:gdLst>
                <a:gd name="connsiteX0" fmla="*/ 0 w 49942"/>
                <a:gd name="connsiteY0" fmla="*/ 0 h 196442"/>
                <a:gd name="connsiteX1" fmla="*/ 49943 w 49942"/>
                <a:gd name="connsiteY1" fmla="*/ 0 h 196442"/>
                <a:gd name="connsiteX2" fmla="*/ 49943 w 49942"/>
                <a:gd name="connsiteY2" fmla="*/ 196443 h 196442"/>
                <a:gd name="connsiteX3" fmla="*/ 0 w 49942"/>
                <a:gd name="connsiteY3" fmla="*/ 196443 h 196442"/>
              </a:gdLst>
              <a:ahLst/>
              <a:cxnLst>
                <a:cxn ang="0">
                  <a:pos x="connsiteX0" y="connsiteY0"/>
                </a:cxn>
                <a:cxn ang="0">
                  <a:pos x="connsiteX1" y="connsiteY1"/>
                </a:cxn>
                <a:cxn ang="0">
                  <a:pos x="connsiteX2" y="connsiteY2"/>
                </a:cxn>
                <a:cxn ang="0">
                  <a:pos x="connsiteX3" y="connsiteY3"/>
                </a:cxn>
              </a:cxnLst>
              <a:rect l="l" t="t" r="r" b="b"/>
              <a:pathLst>
                <a:path w="49942" h="196442">
                  <a:moveTo>
                    <a:pt x="0" y="0"/>
                  </a:moveTo>
                  <a:lnTo>
                    <a:pt x="49943" y="0"/>
                  </a:lnTo>
                  <a:lnTo>
                    <a:pt x="49943" y="196443"/>
                  </a:lnTo>
                  <a:lnTo>
                    <a:pt x="0" y="1964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04" name="Freeform 503">
              <a:extLst>
                <a:ext uri="{FF2B5EF4-FFF2-40B4-BE49-F238E27FC236}">
                  <a16:creationId xmlns:a16="http://schemas.microsoft.com/office/drawing/2014/main" id="{17FCE753-3107-024B-A438-CDFBAC4D5D0B}"/>
                </a:ext>
              </a:extLst>
            </p:cNvPr>
            <p:cNvSpPr/>
            <p:nvPr/>
          </p:nvSpPr>
          <p:spPr>
            <a:xfrm>
              <a:off x="6762552" y="4511534"/>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05" name="Freeform 504">
              <a:extLst>
                <a:ext uri="{FF2B5EF4-FFF2-40B4-BE49-F238E27FC236}">
                  <a16:creationId xmlns:a16="http://schemas.microsoft.com/office/drawing/2014/main" id="{1DE72407-8A29-BA42-943D-DDE1397346D6}"/>
                </a:ext>
              </a:extLst>
            </p:cNvPr>
            <p:cNvSpPr/>
            <p:nvPr/>
          </p:nvSpPr>
          <p:spPr>
            <a:xfrm>
              <a:off x="6762552" y="4804533"/>
              <a:ext cx="49942" cy="243055"/>
            </a:xfrm>
            <a:custGeom>
              <a:avLst/>
              <a:gdLst>
                <a:gd name="connsiteX0" fmla="*/ 0 w 49942"/>
                <a:gd name="connsiteY0" fmla="*/ 0 h 243055"/>
                <a:gd name="connsiteX1" fmla="*/ 49943 w 49942"/>
                <a:gd name="connsiteY1" fmla="*/ 0 h 243055"/>
                <a:gd name="connsiteX2" fmla="*/ 49943 w 49942"/>
                <a:gd name="connsiteY2" fmla="*/ 243056 h 243055"/>
                <a:gd name="connsiteX3" fmla="*/ 0 w 49942"/>
                <a:gd name="connsiteY3" fmla="*/ 243056 h 243055"/>
              </a:gdLst>
              <a:ahLst/>
              <a:cxnLst>
                <a:cxn ang="0">
                  <a:pos x="connsiteX0" y="connsiteY0"/>
                </a:cxn>
                <a:cxn ang="0">
                  <a:pos x="connsiteX1" y="connsiteY1"/>
                </a:cxn>
                <a:cxn ang="0">
                  <a:pos x="connsiteX2" y="connsiteY2"/>
                </a:cxn>
                <a:cxn ang="0">
                  <a:pos x="connsiteX3" y="connsiteY3"/>
                </a:cxn>
              </a:cxnLst>
              <a:rect l="l" t="t" r="r" b="b"/>
              <a:pathLst>
                <a:path w="49942" h="243055">
                  <a:moveTo>
                    <a:pt x="0" y="0"/>
                  </a:moveTo>
                  <a:lnTo>
                    <a:pt x="49943" y="0"/>
                  </a:lnTo>
                  <a:lnTo>
                    <a:pt x="49943" y="243056"/>
                  </a:lnTo>
                  <a:lnTo>
                    <a:pt x="0" y="2430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06" name="Freeform 505">
              <a:extLst>
                <a:ext uri="{FF2B5EF4-FFF2-40B4-BE49-F238E27FC236}">
                  <a16:creationId xmlns:a16="http://schemas.microsoft.com/office/drawing/2014/main" id="{6857E999-FF09-6A48-B6DB-A88F5CA570AA}"/>
                </a:ext>
              </a:extLst>
            </p:cNvPr>
            <p:cNvSpPr/>
            <p:nvPr/>
          </p:nvSpPr>
          <p:spPr>
            <a:xfrm>
              <a:off x="6762552" y="514414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07" name="Freeform 506">
              <a:extLst>
                <a:ext uri="{FF2B5EF4-FFF2-40B4-BE49-F238E27FC236}">
                  <a16:creationId xmlns:a16="http://schemas.microsoft.com/office/drawing/2014/main" id="{41A5EFE1-5731-4A44-AC99-900B27E51AF9}"/>
                </a:ext>
              </a:extLst>
            </p:cNvPr>
            <p:cNvSpPr/>
            <p:nvPr/>
          </p:nvSpPr>
          <p:spPr>
            <a:xfrm>
              <a:off x="6762552" y="5194089"/>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08" name="Freeform 507">
              <a:extLst>
                <a:ext uri="{FF2B5EF4-FFF2-40B4-BE49-F238E27FC236}">
                  <a16:creationId xmlns:a16="http://schemas.microsoft.com/office/drawing/2014/main" id="{E19EDC81-9218-FD42-A053-51F27104C1A6}"/>
                </a:ext>
              </a:extLst>
            </p:cNvPr>
            <p:cNvSpPr/>
            <p:nvPr/>
          </p:nvSpPr>
          <p:spPr>
            <a:xfrm>
              <a:off x="6762552" y="5390531"/>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09" name="Freeform 508">
              <a:extLst>
                <a:ext uri="{FF2B5EF4-FFF2-40B4-BE49-F238E27FC236}">
                  <a16:creationId xmlns:a16="http://schemas.microsoft.com/office/drawing/2014/main" id="{E58CE408-4C10-A944-BBAB-72C809CFE953}"/>
                </a:ext>
              </a:extLst>
            </p:cNvPr>
            <p:cNvSpPr/>
            <p:nvPr/>
          </p:nvSpPr>
          <p:spPr>
            <a:xfrm>
              <a:off x="6762552" y="548708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10" name="Freeform 509">
              <a:extLst>
                <a:ext uri="{FF2B5EF4-FFF2-40B4-BE49-F238E27FC236}">
                  <a16:creationId xmlns:a16="http://schemas.microsoft.com/office/drawing/2014/main" id="{8C35B052-A0A5-0246-80EE-8664CC6546E5}"/>
                </a:ext>
              </a:extLst>
            </p:cNvPr>
            <p:cNvSpPr/>
            <p:nvPr/>
          </p:nvSpPr>
          <p:spPr>
            <a:xfrm>
              <a:off x="6762552" y="558364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11" name="Freeform 510">
              <a:extLst>
                <a:ext uri="{FF2B5EF4-FFF2-40B4-BE49-F238E27FC236}">
                  <a16:creationId xmlns:a16="http://schemas.microsoft.com/office/drawing/2014/main" id="{18F0A5E6-E208-0445-9368-06896CE5D800}"/>
                </a:ext>
              </a:extLst>
            </p:cNvPr>
            <p:cNvSpPr/>
            <p:nvPr/>
          </p:nvSpPr>
          <p:spPr>
            <a:xfrm>
              <a:off x="6762552" y="5633587"/>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12" name="Freeform 511">
              <a:extLst>
                <a:ext uri="{FF2B5EF4-FFF2-40B4-BE49-F238E27FC236}">
                  <a16:creationId xmlns:a16="http://schemas.microsoft.com/office/drawing/2014/main" id="{00AB5431-84EE-2A48-93BD-5670479206C2}"/>
                </a:ext>
              </a:extLst>
            </p:cNvPr>
            <p:cNvSpPr/>
            <p:nvPr/>
          </p:nvSpPr>
          <p:spPr>
            <a:xfrm>
              <a:off x="6812495" y="411865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13" name="Freeform 512">
              <a:extLst>
                <a:ext uri="{FF2B5EF4-FFF2-40B4-BE49-F238E27FC236}">
                  <a16:creationId xmlns:a16="http://schemas.microsoft.com/office/drawing/2014/main" id="{6A4AC8CA-0EB7-F242-883D-31E23DC03588}"/>
                </a:ext>
              </a:extLst>
            </p:cNvPr>
            <p:cNvSpPr/>
            <p:nvPr/>
          </p:nvSpPr>
          <p:spPr>
            <a:xfrm>
              <a:off x="6812495" y="441164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14" name="Freeform 513">
              <a:extLst>
                <a:ext uri="{FF2B5EF4-FFF2-40B4-BE49-F238E27FC236}">
                  <a16:creationId xmlns:a16="http://schemas.microsoft.com/office/drawing/2014/main" id="{C567726B-6C08-F44D-B0F7-D86063D02D92}"/>
                </a:ext>
              </a:extLst>
            </p:cNvPr>
            <p:cNvSpPr/>
            <p:nvPr/>
          </p:nvSpPr>
          <p:spPr>
            <a:xfrm>
              <a:off x="6812495" y="4558148"/>
              <a:ext cx="49942" cy="196442"/>
            </a:xfrm>
            <a:custGeom>
              <a:avLst/>
              <a:gdLst>
                <a:gd name="connsiteX0" fmla="*/ 0 w 49942"/>
                <a:gd name="connsiteY0" fmla="*/ 0 h 196442"/>
                <a:gd name="connsiteX1" fmla="*/ 49943 w 49942"/>
                <a:gd name="connsiteY1" fmla="*/ 0 h 196442"/>
                <a:gd name="connsiteX2" fmla="*/ 49943 w 49942"/>
                <a:gd name="connsiteY2" fmla="*/ 196442 h 196442"/>
                <a:gd name="connsiteX3" fmla="*/ 0 w 49942"/>
                <a:gd name="connsiteY3" fmla="*/ 196442 h 196442"/>
              </a:gdLst>
              <a:ahLst/>
              <a:cxnLst>
                <a:cxn ang="0">
                  <a:pos x="connsiteX0" y="connsiteY0"/>
                </a:cxn>
                <a:cxn ang="0">
                  <a:pos x="connsiteX1" y="connsiteY1"/>
                </a:cxn>
                <a:cxn ang="0">
                  <a:pos x="connsiteX2" y="connsiteY2"/>
                </a:cxn>
                <a:cxn ang="0">
                  <a:pos x="connsiteX3" y="connsiteY3"/>
                </a:cxn>
              </a:cxnLst>
              <a:rect l="l" t="t" r="r" b="b"/>
              <a:pathLst>
                <a:path w="49942" h="196442">
                  <a:moveTo>
                    <a:pt x="0" y="0"/>
                  </a:moveTo>
                  <a:lnTo>
                    <a:pt x="49943" y="0"/>
                  </a:lnTo>
                  <a:lnTo>
                    <a:pt x="49943" y="196442"/>
                  </a:lnTo>
                  <a:lnTo>
                    <a:pt x="0" y="196442"/>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15" name="Freeform 514">
              <a:extLst>
                <a:ext uri="{FF2B5EF4-FFF2-40B4-BE49-F238E27FC236}">
                  <a16:creationId xmlns:a16="http://schemas.microsoft.com/office/drawing/2014/main" id="{F1FB1ADD-54E7-794B-BA1C-9E2E50454633}"/>
                </a:ext>
              </a:extLst>
            </p:cNvPr>
            <p:cNvSpPr/>
            <p:nvPr/>
          </p:nvSpPr>
          <p:spPr>
            <a:xfrm>
              <a:off x="6812495" y="4804533"/>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16" name="Freeform 515">
              <a:extLst>
                <a:ext uri="{FF2B5EF4-FFF2-40B4-BE49-F238E27FC236}">
                  <a16:creationId xmlns:a16="http://schemas.microsoft.com/office/drawing/2014/main" id="{C98049E2-8296-184D-90E2-3478D86A9DBA}"/>
                </a:ext>
              </a:extLst>
            </p:cNvPr>
            <p:cNvSpPr/>
            <p:nvPr/>
          </p:nvSpPr>
          <p:spPr>
            <a:xfrm>
              <a:off x="6812495" y="499764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17" name="Freeform 516">
              <a:extLst>
                <a:ext uri="{FF2B5EF4-FFF2-40B4-BE49-F238E27FC236}">
                  <a16:creationId xmlns:a16="http://schemas.microsoft.com/office/drawing/2014/main" id="{E72A6713-1A54-5C46-9EE3-93C84A56CB6F}"/>
                </a:ext>
              </a:extLst>
            </p:cNvPr>
            <p:cNvSpPr/>
            <p:nvPr/>
          </p:nvSpPr>
          <p:spPr>
            <a:xfrm>
              <a:off x="6812495" y="5244032"/>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18" name="Freeform 517">
              <a:extLst>
                <a:ext uri="{FF2B5EF4-FFF2-40B4-BE49-F238E27FC236}">
                  <a16:creationId xmlns:a16="http://schemas.microsoft.com/office/drawing/2014/main" id="{471DC198-2A20-F14D-8367-25C86E3722E8}"/>
                </a:ext>
              </a:extLst>
            </p:cNvPr>
            <p:cNvSpPr/>
            <p:nvPr/>
          </p:nvSpPr>
          <p:spPr>
            <a:xfrm>
              <a:off x="6812495" y="5487087"/>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19" name="Freeform 518">
              <a:extLst>
                <a:ext uri="{FF2B5EF4-FFF2-40B4-BE49-F238E27FC236}">
                  <a16:creationId xmlns:a16="http://schemas.microsoft.com/office/drawing/2014/main" id="{250EF224-27C1-8D4F-811E-F37C8F75E468}"/>
                </a:ext>
              </a:extLst>
            </p:cNvPr>
            <p:cNvSpPr/>
            <p:nvPr/>
          </p:nvSpPr>
          <p:spPr>
            <a:xfrm>
              <a:off x="6812495" y="563358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20" name="Freeform 519">
              <a:extLst>
                <a:ext uri="{FF2B5EF4-FFF2-40B4-BE49-F238E27FC236}">
                  <a16:creationId xmlns:a16="http://schemas.microsoft.com/office/drawing/2014/main" id="{958F5E6B-775E-104F-ADBA-36104890559A}"/>
                </a:ext>
              </a:extLst>
            </p:cNvPr>
            <p:cNvSpPr/>
            <p:nvPr/>
          </p:nvSpPr>
          <p:spPr>
            <a:xfrm>
              <a:off x="6859109" y="411865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21" name="Freeform 520">
              <a:extLst>
                <a:ext uri="{FF2B5EF4-FFF2-40B4-BE49-F238E27FC236}">
                  <a16:creationId xmlns:a16="http://schemas.microsoft.com/office/drawing/2014/main" id="{C3FC642F-59CA-254E-AAA2-C86F6C168360}"/>
                </a:ext>
              </a:extLst>
            </p:cNvPr>
            <p:cNvSpPr/>
            <p:nvPr/>
          </p:nvSpPr>
          <p:spPr>
            <a:xfrm>
              <a:off x="6859109" y="421853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22" name="Freeform 521">
              <a:extLst>
                <a:ext uri="{FF2B5EF4-FFF2-40B4-BE49-F238E27FC236}">
                  <a16:creationId xmlns:a16="http://schemas.microsoft.com/office/drawing/2014/main" id="{36A357D0-874C-9F4C-B632-4328A0EC8A45}"/>
                </a:ext>
              </a:extLst>
            </p:cNvPr>
            <p:cNvSpPr/>
            <p:nvPr/>
          </p:nvSpPr>
          <p:spPr>
            <a:xfrm>
              <a:off x="6859109" y="4265149"/>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23" name="Freeform 522">
              <a:extLst>
                <a:ext uri="{FF2B5EF4-FFF2-40B4-BE49-F238E27FC236}">
                  <a16:creationId xmlns:a16="http://schemas.microsoft.com/office/drawing/2014/main" id="{EEA40C8C-075D-E44F-8154-80DF30B36839}"/>
                </a:ext>
              </a:extLst>
            </p:cNvPr>
            <p:cNvSpPr/>
            <p:nvPr/>
          </p:nvSpPr>
          <p:spPr>
            <a:xfrm>
              <a:off x="6859109" y="441164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24" name="Freeform 523">
              <a:extLst>
                <a:ext uri="{FF2B5EF4-FFF2-40B4-BE49-F238E27FC236}">
                  <a16:creationId xmlns:a16="http://schemas.microsoft.com/office/drawing/2014/main" id="{AC4C78DE-CB79-8D4A-BDCB-4AFBD0A0E3CA}"/>
                </a:ext>
              </a:extLst>
            </p:cNvPr>
            <p:cNvSpPr/>
            <p:nvPr/>
          </p:nvSpPr>
          <p:spPr>
            <a:xfrm>
              <a:off x="6859109" y="4608091"/>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25" name="Freeform 524">
              <a:extLst>
                <a:ext uri="{FF2B5EF4-FFF2-40B4-BE49-F238E27FC236}">
                  <a16:creationId xmlns:a16="http://schemas.microsoft.com/office/drawing/2014/main" id="{DE20F39A-D98C-284E-A086-29B2A8CC2E50}"/>
                </a:ext>
              </a:extLst>
            </p:cNvPr>
            <p:cNvSpPr/>
            <p:nvPr/>
          </p:nvSpPr>
          <p:spPr>
            <a:xfrm>
              <a:off x="6859109" y="470464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26" name="Freeform 525">
              <a:extLst>
                <a:ext uri="{FF2B5EF4-FFF2-40B4-BE49-F238E27FC236}">
                  <a16:creationId xmlns:a16="http://schemas.microsoft.com/office/drawing/2014/main" id="{52A27E91-8E0A-3445-B19C-2C88ED1A7ADE}"/>
                </a:ext>
              </a:extLst>
            </p:cNvPr>
            <p:cNvSpPr/>
            <p:nvPr/>
          </p:nvSpPr>
          <p:spPr>
            <a:xfrm>
              <a:off x="6859109" y="4804533"/>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27" name="Freeform 526">
              <a:extLst>
                <a:ext uri="{FF2B5EF4-FFF2-40B4-BE49-F238E27FC236}">
                  <a16:creationId xmlns:a16="http://schemas.microsoft.com/office/drawing/2014/main" id="{90D0BBCE-1459-0142-A08B-63661CA62AC3}"/>
                </a:ext>
              </a:extLst>
            </p:cNvPr>
            <p:cNvSpPr/>
            <p:nvPr/>
          </p:nvSpPr>
          <p:spPr>
            <a:xfrm>
              <a:off x="6859109" y="4901090"/>
              <a:ext cx="49942" cy="196442"/>
            </a:xfrm>
            <a:custGeom>
              <a:avLst/>
              <a:gdLst>
                <a:gd name="connsiteX0" fmla="*/ 0 w 49942"/>
                <a:gd name="connsiteY0" fmla="*/ 0 h 196442"/>
                <a:gd name="connsiteX1" fmla="*/ 49943 w 49942"/>
                <a:gd name="connsiteY1" fmla="*/ 0 h 196442"/>
                <a:gd name="connsiteX2" fmla="*/ 49943 w 49942"/>
                <a:gd name="connsiteY2" fmla="*/ 196442 h 196442"/>
                <a:gd name="connsiteX3" fmla="*/ 0 w 49942"/>
                <a:gd name="connsiteY3" fmla="*/ 196442 h 196442"/>
              </a:gdLst>
              <a:ahLst/>
              <a:cxnLst>
                <a:cxn ang="0">
                  <a:pos x="connsiteX0" y="connsiteY0"/>
                </a:cxn>
                <a:cxn ang="0">
                  <a:pos x="connsiteX1" y="connsiteY1"/>
                </a:cxn>
                <a:cxn ang="0">
                  <a:pos x="connsiteX2" y="connsiteY2"/>
                </a:cxn>
                <a:cxn ang="0">
                  <a:pos x="connsiteX3" y="connsiteY3"/>
                </a:cxn>
              </a:cxnLst>
              <a:rect l="l" t="t" r="r" b="b"/>
              <a:pathLst>
                <a:path w="49942" h="196442">
                  <a:moveTo>
                    <a:pt x="0" y="0"/>
                  </a:moveTo>
                  <a:lnTo>
                    <a:pt x="49943" y="0"/>
                  </a:lnTo>
                  <a:lnTo>
                    <a:pt x="49943" y="196442"/>
                  </a:lnTo>
                  <a:lnTo>
                    <a:pt x="0" y="196442"/>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28" name="Freeform 527">
              <a:extLst>
                <a:ext uri="{FF2B5EF4-FFF2-40B4-BE49-F238E27FC236}">
                  <a16:creationId xmlns:a16="http://schemas.microsoft.com/office/drawing/2014/main" id="{D4F01B63-78CF-A34F-8E22-8F83FE05199C}"/>
                </a:ext>
              </a:extLst>
            </p:cNvPr>
            <p:cNvSpPr/>
            <p:nvPr/>
          </p:nvSpPr>
          <p:spPr>
            <a:xfrm>
              <a:off x="6859109" y="5244032"/>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29" name="Freeform 528">
              <a:extLst>
                <a:ext uri="{FF2B5EF4-FFF2-40B4-BE49-F238E27FC236}">
                  <a16:creationId xmlns:a16="http://schemas.microsoft.com/office/drawing/2014/main" id="{9B7FA6D3-0968-9842-AF6D-DA037B3F4621}"/>
                </a:ext>
              </a:extLst>
            </p:cNvPr>
            <p:cNvSpPr/>
            <p:nvPr/>
          </p:nvSpPr>
          <p:spPr>
            <a:xfrm>
              <a:off x="6859109" y="5390531"/>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30" name="Freeform 529">
              <a:extLst>
                <a:ext uri="{FF2B5EF4-FFF2-40B4-BE49-F238E27FC236}">
                  <a16:creationId xmlns:a16="http://schemas.microsoft.com/office/drawing/2014/main" id="{96D01AED-C6CB-0243-893D-A108B01386DF}"/>
                </a:ext>
              </a:extLst>
            </p:cNvPr>
            <p:cNvSpPr/>
            <p:nvPr/>
          </p:nvSpPr>
          <p:spPr>
            <a:xfrm>
              <a:off x="6859109" y="5633587"/>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31" name="Freeform 530">
              <a:extLst>
                <a:ext uri="{FF2B5EF4-FFF2-40B4-BE49-F238E27FC236}">
                  <a16:creationId xmlns:a16="http://schemas.microsoft.com/office/drawing/2014/main" id="{11875164-9BFD-7044-8039-B324C006FC27}"/>
                </a:ext>
              </a:extLst>
            </p:cNvPr>
            <p:cNvSpPr/>
            <p:nvPr/>
          </p:nvSpPr>
          <p:spPr>
            <a:xfrm>
              <a:off x="6909052" y="411865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32" name="Freeform 531">
              <a:extLst>
                <a:ext uri="{FF2B5EF4-FFF2-40B4-BE49-F238E27FC236}">
                  <a16:creationId xmlns:a16="http://schemas.microsoft.com/office/drawing/2014/main" id="{3A550BC9-B711-1E45-9444-FE6AA0EF151B}"/>
                </a:ext>
              </a:extLst>
            </p:cNvPr>
            <p:cNvSpPr/>
            <p:nvPr/>
          </p:nvSpPr>
          <p:spPr>
            <a:xfrm>
              <a:off x="6909052" y="421853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33" name="Freeform 532">
              <a:extLst>
                <a:ext uri="{FF2B5EF4-FFF2-40B4-BE49-F238E27FC236}">
                  <a16:creationId xmlns:a16="http://schemas.microsoft.com/office/drawing/2014/main" id="{BB56CDFC-6B3B-8F44-B5D6-EBD337F26251}"/>
                </a:ext>
              </a:extLst>
            </p:cNvPr>
            <p:cNvSpPr/>
            <p:nvPr/>
          </p:nvSpPr>
          <p:spPr>
            <a:xfrm>
              <a:off x="6909052" y="4265149"/>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34" name="Freeform 533">
              <a:extLst>
                <a:ext uri="{FF2B5EF4-FFF2-40B4-BE49-F238E27FC236}">
                  <a16:creationId xmlns:a16="http://schemas.microsoft.com/office/drawing/2014/main" id="{640AC4AF-371F-B243-AECA-80D34E8E98BC}"/>
                </a:ext>
              </a:extLst>
            </p:cNvPr>
            <p:cNvSpPr/>
            <p:nvPr/>
          </p:nvSpPr>
          <p:spPr>
            <a:xfrm>
              <a:off x="6909052" y="441164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35" name="Freeform 534">
              <a:extLst>
                <a:ext uri="{FF2B5EF4-FFF2-40B4-BE49-F238E27FC236}">
                  <a16:creationId xmlns:a16="http://schemas.microsoft.com/office/drawing/2014/main" id="{6EAE9746-2D53-9F45-B4DC-B3D2AD63F3BC}"/>
                </a:ext>
              </a:extLst>
            </p:cNvPr>
            <p:cNvSpPr/>
            <p:nvPr/>
          </p:nvSpPr>
          <p:spPr>
            <a:xfrm>
              <a:off x="6909052" y="4511534"/>
              <a:ext cx="49942" cy="389555"/>
            </a:xfrm>
            <a:custGeom>
              <a:avLst/>
              <a:gdLst>
                <a:gd name="connsiteX0" fmla="*/ 0 w 49942"/>
                <a:gd name="connsiteY0" fmla="*/ 0 h 389555"/>
                <a:gd name="connsiteX1" fmla="*/ 49943 w 49942"/>
                <a:gd name="connsiteY1" fmla="*/ 0 h 389555"/>
                <a:gd name="connsiteX2" fmla="*/ 49943 w 49942"/>
                <a:gd name="connsiteY2" fmla="*/ 389555 h 389555"/>
                <a:gd name="connsiteX3" fmla="*/ 0 w 49942"/>
                <a:gd name="connsiteY3" fmla="*/ 389555 h 389555"/>
              </a:gdLst>
              <a:ahLst/>
              <a:cxnLst>
                <a:cxn ang="0">
                  <a:pos x="connsiteX0" y="connsiteY0"/>
                </a:cxn>
                <a:cxn ang="0">
                  <a:pos x="connsiteX1" y="connsiteY1"/>
                </a:cxn>
                <a:cxn ang="0">
                  <a:pos x="connsiteX2" y="connsiteY2"/>
                </a:cxn>
                <a:cxn ang="0">
                  <a:pos x="connsiteX3" y="connsiteY3"/>
                </a:cxn>
              </a:cxnLst>
              <a:rect l="l" t="t" r="r" b="b"/>
              <a:pathLst>
                <a:path w="49942" h="389555">
                  <a:moveTo>
                    <a:pt x="0" y="0"/>
                  </a:moveTo>
                  <a:lnTo>
                    <a:pt x="49943" y="0"/>
                  </a:lnTo>
                  <a:lnTo>
                    <a:pt x="49943" y="389555"/>
                  </a:lnTo>
                  <a:lnTo>
                    <a:pt x="0" y="389555"/>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36" name="Freeform 535">
              <a:extLst>
                <a:ext uri="{FF2B5EF4-FFF2-40B4-BE49-F238E27FC236}">
                  <a16:creationId xmlns:a16="http://schemas.microsoft.com/office/drawing/2014/main" id="{D7AF0D68-0A8B-AB46-BD3F-5BC5532D8E2B}"/>
                </a:ext>
              </a:extLst>
            </p:cNvPr>
            <p:cNvSpPr/>
            <p:nvPr/>
          </p:nvSpPr>
          <p:spPr>
            <a:xfrm>
              <a:off x="6909052" y="4951033"/>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37" name="Freeform 536">
              <a:extLst>
                <a:ext uri="{FF2B5EF4-FFF2-40B4-BE49-F238E27FC236}">
                  <a16:creationId xmlns:a16="http://schemas.microsoft.com/office/drawing/2014/main" id="{89148D39-F0F7-2647-859B-6358CE9D3AF6}"/>
                </a:ext>
              </a:extLst>
            </p:cNvPr>
            <p:cNvSpPr/>
            <p:nvPr/>
          </p:nvSpPr>
          <p:spPr>
            <a:xfrm>
              <a:off x="6909052" y="5097532"/>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38" name="Freeform 537">
              <a:extLst>
                <a:ext uri="{FF2B5EF4-FFF2-40B4-BE49-F238E27FC236}">
                  <a16:creationId xmlns:a16="http://schemas.microsoft.com/office/drawing/2014/main" id="{B152C323-F758-484F-9F38-29B170C3CF59}"/>
                </a:ext>
              </a:extLst>
            </p:cNvPr>
            <p:cNvSpPr/>
            <p:nvPr/>
          </p:nvSpPr>
          <p:spPr>
            <a:xfrm>
              <a:off x="6909052" y="5194089"/>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39" name="Freeform 538">
              <a:extLst>
                <a:ext uri="{FF2B5EF4-FFF2-40B4-BE49-F238E27FC236}">
                  <a16:creationId xmlns:a16="http://schemas.microsoft.com/office/drawing/2014/main" id="{76B4536A-69E7-C547-9F8B-9D9A2F41D73F}"/>
                </a:ext>
              </a:extLst>
            </p:cNvPr>
            <p:cNvSpPr/>
            <p:nvPr/>
          </p:nvSpPr>
          <p:spPr>
            <a:xfrm>
              <a:off x="6909052" y="534058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40" name="Freeform 539">
              <a:extLst>
                <a:ext uri="{FF2B5EF4-FFF2-40B4-BE49-F238E27FC236}">
                  <a16:creationId xmlns:a16="http://schemas.microsoft.com/office/drawing/2014/main" id="{3D9F9A39-5C76-C74A-9C81-DD2AEE3967FD}"/>
                </a:ext>
              </a:extLst>
            </p:cNvPr>
            <p:cNvSpPr/>
            <p:nvPr/>
          </p:nvSpPr>
          <p:spPr>
            <a:xfrm>
              <a:off x="6909052" y="543714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41" name="Freeform 540">
              <a:extLst>
                <a:ext uri="{FF2B5EF4-FFF2-40B4-BE49-F238E27FC236}">
                  <a16:creationId xmlns:a16="http://schemas.microsoft.com/office/drawing/2014/main" id="{52C1C648-412F-0F46-8789-D3721CF8FCF8}"/>
                </a:ext>
              </a:extLst>
            </p:cNvPr>
            <p:cNvSpPr/>
            <p:nvPr/>
          </p:nvSpPr>
          <p:spPr>
            <a:xfrm>
              <a:off x="6909052" y="558364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42" name="Freeform 541">
              <a:extLst>
                <a:ext uri="{FF2B5EF4-FFF2-40B4-BE49-F238E27FC236}">
                  <a16:creationId xmlns:a16="http://schemas.microsoft.com/office/drawing/2014/main" id="{A0BF4A03-A1EF-E74A-B299-DA6F0A719D92}"/>
                </a:ext>
              </a:extLst>
            </p:cNvPr>
            <p:cNvSpPr/>
            <p:nvPr/>
          </p:nvSpPr>
          <p:spPr>
            <a:xfrm>
              <a:off x="6909052" y="568353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43" name="Freeform 542">
              <a:extLst>
                <a:ext uri="{FF2B5EF4-FFF2-40B4-BE49-F238E27FC236}">
                  <a16:creationId xmlns:a16="http://schemas.microsoft.com/office/drawing/2014/main" id="{687F317B-8F8A-8D45-80E9-DEFADF393BF4}"/>
                </a:ext>
              </a:extLst>
            </p:cNvPr>
            <p:cNvSpPr/>
            <p:nvPr/>
          </p:nvSpPr>
          <p:spPr>
            <a:xfrm>
              <a:off x="6958995" y="411865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44" name="Freeform 543">
              <a:extLst>
                <a:ext uri="{FF2B5EF4-FFF2-40B4-BE49-F238E27FC236}">
                  <a16:creationId xmlns:a16="http://schemas.microsoft.com/office/drawing/2014/main" id="{5A12213D-ECFF-CB4F-A750-5EA244CD2567}"/>
                </a:ext>
              </a:extLst>
            </p:cNvPr>
            <p:cNvSpPr/>
            <p:nvPr/>
          </p:nvSpPr>
          <p:spPr>
            <a:xfrm>
              <a:off x="6958995" y="421853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45" name="Freeform 544">
              <a:extLst>
                <a:ext uri="{FF2B5EF4-FFF2-40B4-BE49-F238E27FC236}">
                  <a16:creationId xmlns:a16="http://schemas.microsoft.com/office/drawing/2014/main" id="{31015250-D8CF-D441-8463-E0EF7CA92FC7}"/>
                </a:ext>
              </a:extLst>
            </p:cNvPr>
            <p:cNvSpPr/>
            <p:nvPr/>
          </p:nvSpPr>
          <p:spPr>
            <a:xfrm>
              <a:off x="6958995" y="4265149"/>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46" name="Freeform 545">
              <a:extLst>
                <a:ext uri="{FF2B5EF4-FFF2-40B4-BE49-F238E27FC236}">
                  <a16:creationId xmlns:a16="http://schemas.microsoft.com/office/drawing/2014/main" id="{8BE9B34C-003E-F64C-B046-0AA1F39C27BE}"/>
                </a:ext>
              </a:extLst>
            </p:cNvPr>
            <p:cNvSpPr/>
            <p:nvPr/>
          </p:nvSpPr>
          <p:spPr>
            <a:xfrm>
              <a:off x="6958995" y="441164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47" name="Freeform 546">
              <a:extLst>
                <a:ext uri="{FF2B5EF4-FFF2-40B4-BE49-F238E27FC236}">
                  <a16:creationId xmlns:a16="http://schemas.microsoft.com/office/drawing/2014/main" id="{0ACFF4FF-81E3-8C46-A64D-561222B4499D}"/>
                </a:ext>
              </a:extLst>
            </p:cNvPr>
            <p:cNvSpPr/>
            <p:nvPr/>
          </p:nvSpPr>
          <p:spPr>
            <a:xfrm>
              <a:off x="6958995" y="455814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48" name="Freeform 547">
              <a:extLst>
                <a:ext uri="{FF2B5EF4-FFF2-40B4-BE49-F238E27FC236}">
                  <a16:creationId xmlns:a16="http://schemas.microsoft.com/office/drawing/2014/main" id="{C4147584-AA43-184E-AA3B-DF1A8E1455F3}"/>
                </a:ext>
              </a:extLst>
            </p:cNvPr>
            <p:cNvSpPr/>
            <p:nvPr/>
          </p:nvSpPr>
          <p:spPr>
            <a:xfrm>
              <a:off x="6958995" y="4804533"/>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49" name="Freeform 548">
              <a:extLst>
                <a:ext uri="{FF2B5EF4-FFF2-40B4-BE49-F238E27FC236}">
                  <a16:creationId xmlns:a16="http://schemas.microsoft.com/office/drawing/2014/main" id="{553213D5-4AE3-CE4B-9537-6C565665878A}"/>
                </a:ext>
              </a:extLst>
            </p:cNvPr>
            <p:cNvSpPr/>
            <p:nvPr/>
          </p:nvSpPr>
          <p:spPr>
            <a:xfrm>
              <a:off x="6958995" y="4997646"/>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50" name="Freeform 549">
              <a:extLst>
                <a:ext uri="{FF2B5EF4-FFF2-40B4-BE49-F238E27FC236}">
                  <a16:creationId xmlns:a16="http://schemas.microsoft.com/office/drawing/2014/main" id="{4B02407D-BEC8-5440-9258-4598A22FB909}"/>
                </a:ext>
              </a:extLst>
            </p:cNvPr>
            <p:cNvSpPr/>
            <p:nvPr/>
          </p:nvSpPr>
          <p:spPr>
            <a:xfrm>
              <a:off x="6958995" y="5097532"/>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51" name="Freeform 550">
              <a:extLst>
                <a:ext uri="{FF2B5EF4-FFF2-40B4-BE49-F238E27FC236}">
                  <a16:creationId xmlns:a16="http://schemas.microsoft.com/office/drawing/2014/main" id="{2594DEEF-B2B0-834D-80FC-F3E9AAB50990}"/>
                </a:ext>
              </a:extLst>
            </p:cNvPr>
            <p:cNvSpPr/>
            <p:nvPr/>
          </p:nvSpPr>
          <p:spPr>
            <a:xfrm>
              <a:off x="6958995" y="5437144"/>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52" name="Freeform 551">
              <a:extLst>
                <a:ext uri="{FF2B5EF4-FFF2-40B4-BE49-F238E27FC236}">
                  <a16:creationId xmlns:a16="http://schemas.microsoft.com/office/drawing/2014/main" id="{F98ACA36-B357-894E-B532-F028178DB4D7}"/>
                </a:ext>
              </a:extLst>
            </p:cNvPr>
            <p:cNvSpPr/>
            <p:nvPr/>
          </p:nvSpPr>
          <p:spPr>
            <a:xfrm>
              <a:off x="6958995" y="558364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53" name="Freeform 552">
              <a:extLst>
                <a:ext uri="{FF2B5EF4-FFF2-40B4-BE49-F238E27FC236}">
                  <a16:creationId xmlns:a16="http://schemas.microsoft.com/office/drawing/2014/main" id="{2B69DD17-7F8E-274F-9073-85E7716F37D5}"/>
                </a:ext>
              </a:extLst>
            </p:cNvPr>
            <p:cNvSpPr/>
            <p:nvPr/>
          </p:nvSpPr>
          <p:spPr>
            <a:xfrm>
              <a:off x="6958995" y="568353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54" name="Freeform 553">
              <a:extLst>
                <a:ext uri="{FF2B5EF4-FFF2-40B4-BE49-F238E27FC236}">
                  <a16:creationId xmlns:a16="http://schemas.microsoft.com/office/drawing/2014/main" id="{61745281-F927-4A40-9F98-BB3827ACBE47}"/>
                </a:ext>
              </a:extLst>
            </p:cNvPr>
            <p:cNvSpPr/>
            <p:nvPr/>
          </p:nvSpPr>
          <p:spPr>
            <a:xfrm>
              <a:off x="7005608" y="411865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55" name="Freeform 554">
              <a:extLst>
                <a:ext uri="{FF2B5EF4-FFF2-40B4-BE49-F238E27FC236}">
                  <a16:creationId xmlns:a16="http://schemas.microsoft.com/office/drawing/2014/main" id="{697FBAA6-1A43-244C-A92D-789EDCEAE3E3}"/>
                </a:ext>
              </a:extLst>
            </p:cNvPr>
            <p:cNvSpPr/>
            <p:nvPr/>
          </p:nvSpPr>
          <p:spPr>
            <a:xfrm>
              <a:off x="7005608" y="441164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56" name="Freeform 555">
              <a:extLst>
                <a:ext uri="{FF2B5EF4-FFF2-40B4-BE49-F238E27FC236}">
                  <a16:creationId xmlns:a16="http://schemas.microsoft.com/office/drawing/2014/main" id="{5B720CC0-A5B1-EC46-A855-30C4F18E6489}"/>
                </a:ext>
              </a:extLst>
            </p:cNvPr>
            <p:cNvSpPr/>
            <p:nvPr/>
          </p:nvSpPr>
          <p:spPr>
            <a:xfrm>
              <a:off x="7005608" y="4511534"/>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57" name="Freeform 556">
              <a:extLst>
                <a:ext uri="{FF2B5EF4-FFF2-40B4-BE49-F238E27FC236}">
                  <a16:creationId xmlns:a16="http://schemas.microsoft.com/office/drawing/2014/main" id="{2D5CF029-2D62-5E49-8FAA-CA8E847A9607}"/>
                </a:ext>
              </a:extLst>
            </p:cNvPr>
            <p:cNvSpPr/>
            <p:nvPr/>
          </p:nvSpPr>
          <p:spPr>
            <a:xfrm>
              <a:off x="7005608" y="4704647"/>
              <a:ext cx="49942" cy="96556"/>
            </a:xfrm>
            <a:custGeom>
              <a:avLst/>
              <a:gdLst>
                <a:gd name="connsiteX0" fmla="*/ 0 w 49942"/>
                <a:gd name="connsiteY0" fmla="*/ 0 h 96556"/>
                <a:gd name="connsiteX1" fmla="*/ 49943 w 49942"/>
                <a:gd name="connsiteY1" fmla="*/ 0 h 96556"/>
                <a:gd name="connsiteX2" fmla="*/ 49943 w 49942"/>
                <a:gd name="connsiteY2" fmla="*/ 96556 h 96556"/>
                <a:gd name="connsiteX3" fmla="*/ 0 w 49942"/>
                <a:gd name="connsiteY3" fmla="*/ 96556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6"/>
                  </a:lnTo>
                  <a:lnTo>
                    <a:pt x="0" y="965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58" name="Freeform 557">
              <a:extLst>
                <a:ext uri="{FF2B5EF4-FFF2-40B4-BE49-F238E27FC236}">
                  <a16:creationId xmlns:a16="http://schemas.microsoft.com/office/drawing/2014/main" id="{25229642-34F4-1C43-AC79-6B9DB0942B7E}"/>
                </a:ext>
              </a:extLst>
            </p:cNvPr>
            <p:cNvSpPr/>
            <p:nvPr/>
          </p:nvSpPr>
          <p:spPr>
            <a:xfrm>
              <a:off x="7005608" y="4951033"/>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59" name="Freeform 558">
              <a:extLst>
                <a:ext uri="{FF2B5EF4-FFF2-40B4-BE49-F238E27FC236}">
                  <a16:creationId xmlns:a16="http://schemas.microsoft.com/office/drawing/2014/main" id="{A836A0CF-390C-1942-A554-2F70AE3ED3AA}"/>
                </a:ext>
              </a:extLst>
            </p:cNvPr>
            <p:cNvSpPr/>
            <p:nvPr/>
          </p:nvSpPr>
          <p:spPr>
            <a:xfrm>
              <a:off x="7005608" y="5047589"/>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60" name="Freeform 559">
              <a:extLst>
                <a:ext uri="{FF2B5EF4-FFF2-40B4-BE49-F238E27FC236}">
                  <a16:creationId xmlns:a16="http://schemas.microsoft.com/office/drawing/2014/main" id="{15ED2B89-FE24-2F44-A65C-DA183A403976}"/>
                </a:ext>
              </a:extLst>
            </p:cNvPr>
            <p:cNvSpPr/>
            <p:nvPr/>
          </p:nvSpPr>
          <p:spPr>
            <a:xfrm>
              <a:off x="7005608" y="5194089"/>
              <a:ext cx="49942" cy="96556"/>
            </a:xfrm>
            <a:custGeom>
              <a:avLst/>
              <a:gdLst>
                <a:gd name="connsiteX0" fmla="*/ 0 w 49942"/>
                <a:gd name="connsiteY0" fmla="*/ 0 h 96556"/>
                <a:gd name="connsiteX1" fmla="*/ 49943 w 49942"/>
                <a:gd name="connsiteY1" fmla="*/ 0 h 96556"/>
                <a:gd name="connsiteX2" fmla="*/ 49943 w 49942"/>
                <a:gd name="connsiteY2" fmla="*/ 96557 h 96556"/>
                <a:gd name="connsiteX3" fmla="*/ 0 w 49942"/>
                <a:gd name="connsiteY3" fmla="*/ 96557 h 96556"/>
              </a:gdLst>
              <a:ahLst/>
              <a:cxnLst>
                <a:cxn ang="0">
                  <a:pos x="connsiteX0" y="connsiteY0"/>
                </a:cxn>
                <a:cxn ang="0">
                  <a:pos x="connsiteX1" y="connsiteY1"/>
                </a:cxn>
                <a:cxn ang="0">
                  <a:pos x="connsiteX2" y="connsiteY2"/>
                </a:cxn>
                <a:cxn ang="0">
                  <a:pos x="connsiteX3" y="connsiteY3"/>
                </a:cxn>
              </a:cxnLst>
              <a:rect l="l" t="t" r="r" b="b"/>
              <a:pathLst>
                <a:path w="49942" h="96556">
                  <a:moveTo>
                    <a:pt x="0" y="0"/>
                  </a:moveTo>
                  <a:lnTo>
                    <a:pt x="49943" y="0"/>
                  </a:lnTo>
                  <a:lnTo>
                    <a:pt x="49943" y="96557"/>
                  </a:lnTo>
                  <a:lnTo>
                    <a:pt x="0" y="96557"/>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61" name="Freeform 560">
              <a:extLst>
                <a:ext uri="{FF2B5EF4-FFF2-40B4-BE49-F238E27FC236}">
                  <a16:creationId xmlns:a16="http://schemas.microsoft.com/office/drawing/2014/main" id="{6DB77F77-D18D-8145-BBD1-BC0BF293D067}"/>
                </a:ext>
              </a:extLst>
            </p:cNvPr>
            <p:cNvSpPr/>
            <p:nvPr/>
          </p:nvSpPr>
          <p:spPr>
            <a:xfrm>
              <a:off x="7005608" y="5340588"/>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62" name="Freeform 561">
              <a:extLst>
                <a:ext uri="{FF2B5EF4-FFF2-40B4-BE49-F238E27FC236}">
                  <a16:creationId xmlns:a16="http://schemas.microsoft.com/office/drawing/2014/main" id="{53D22F21-214F-B04F-8543-A97332E5B127}"/>
                </a:ext>
              </a:extLst>
            </p:cNvPr>
            <p:cNvSpPr/>
            <p:nvPr/>
          </p:nvSpPr>
          <p:spPr>
            <a:xfrm>
              <a:off x="7005608" y="548708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63" name="Freeform 562">
              <a:extLst>
                <a:ext uri="{FF2B5EF4-FFF2-40B4-BE49-F238E27FC236}">
                  <a16:creationId xmlns:a16="http://schemas.microsoft.com/office/drawing/2014/main" id="{7E80F775-B8AA-4347-8016-8C05BBD7DBC2}"/>
                </a:ext>
              </a:extLst>
            </p:cNvPr>
            <p:cNvSpPr/>
            <p:nvPr/>
          </p:nvSpPr>
          <p:spPr>
            <a:xfrm>
              <a:off x="7055551" y="4118650"/>
              <a:ext cx="49942" cy="146499"/>
            </a:xfrm>
            <a:custGeom>
              <a:avLst/>
              <a:gdLst>
                <a:gd name="connsiteX0" fmla="*/ 0 w 49942"/>
                <a:gd name="connsiteY0" fmla="*/ 0 h 146499"/>
                <a:gd name="connsiteX1" fmla="*/ 49943 w 49942"/>
                <a:gd name="connsiteY1" fmla="*/ 0 h 146499"/>
                <a:gd name="connsiteX2" fmla="*/ 49943 w 49942"/>
                <a:gd name="connsiteY2" fmla="*/ 146499 h 146499"/>
                <a:gd name="connsiteX3" fmla="*/ 0 w 49942"/>
                <a:gd name="connsiteY3" fmla="*/ 146499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499"/>
                  </a:lnTo>
                  <a:lnTo>
                    <a:pt x="0" y="146499"/>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64" name="Freeform 563">
              <a:extLst>
                <a:ext uri="{FF2B5EF4-FFF2-40B4-BE49-F238E27FC236}">
                  <a16:creationId xmlns:a16="http://schemas.microsoft.com/office/drawing/2014/main" id="{207B16A4-B3BC-5845-96B8-656EDF0FC92C}"/>
                </a:ext>
              </a:extLst>
            </p:cNvPr>
            <p:cNvSpPr/>
            <p:nvPr/>
          </p:nvSpPr>
          <p:spPr>
            <a:xfrm>
              <a:off x="7055551" y="4265149"/>
              <a:ext cx="49942" cy="196442"/>
            </a:xfrm>
            <a:custGeom>
              <a:avLst/>
              <a:gdLst>
                <a:gd name="connsiteX0" fmla="*/ 0 w 49942"/>
                <a:gd name="connsiteY0" fmla="*/ 0 h 196442"/>
                <a:gd name="connsiteX1" fmla="*/ 49943 w 49942"/>
                <a:gd name="connsiteY1" fmla="*/ 0 h 196442"/>
                <a:gd name="connsiteX2" fmla="*/ 49943 w 49942"/>
                <a:gd name="connsiteY2" fmla="*/ 196443 h 196442"/>
                <a:gd name="connsiteX3" fmla="*/ 0 w 49942"/>
                <a:gd name="connsiteY3" fmla="*/ 196443 h 196442"/>
              </a:gdLst>
              <a:ahLst/>
              <a:cxnLst>
                <a:cxn ang="0">
                  <a:pos x="connsiteX0" y="connsiteY0"/>
                </a:cxn>
                <a:cxn ang="0">
                  <a:pos x="connsiteX1" y="connsiteY1"/>
                </a:cxn>
                <a:cxn ang="0">
                  <a:pos x="connsiteX2" y="connsiteY2"/>
                </a:cxn>
                <a:cxn ang="0">
                  <a:pos x="connsiteX3" y="connsiteY3"/>
                </a:cxn>
              </a:cxnLst>
              <a:rect l="l" t="t" r="r" b="b"/>
              <a:pathLst>
                <a:path w="49942" h="196442">
                  <a:moveTo>
                    <a:pt x="0" y="0"/>
                  </a:moveTo>
                  <a:lnTo>
                    <a:pt x="49943" y="0"/>
                  </a:lnTo>
                  <a:lnTo>
                    <a:pt x="49943" y="196443"/>
                  </a:lnTo>
                  <a:lnTo>
                    <a:pt x="0" y="1964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65" name="Freeform 564">
              <a:extLst>
                <a:ext uri="{FF2B5EF4-FFF2-40B4-BE49-F238E27FC236}">
                  <a16:creationId xmlns:a16="http://schemas.microsoft.com/office/drawing/2014/main" id="{275EA054-218D-B246-AB2F-2C7A93529DDF}"/>
                </a:ext>
              </a:extLst>
            </p:cNvPr>
            <p:cNvSpPr/>
            <p:nvPr/>
          </p:nvSpPr>
          <p:spPr>
            <a:xfrm>
              <a:off x="7055551" y="4511534"/>
              <a:ext cx="49942" cy="243055"/>
            </a:xfrm>
            <a:custGeom>
              <a:avLst/>
              <a:gdLst>
                <a:gd name="connsiteX0" fmla="*/ 0 w 49942"/>
                <a:gd name="connsiteY0" fmla="*/ 0 h 243055"/>
                <a:gd name="connsiteX1" fmla="*/ 49943 w 49942"/>
                <a:gd name="connsiteY1" fmla="*/ 0 h 243055"/>
                <a:gd name="connsiteX2" fmla="*/ 49943 w 49942"/>
                <a:gd name="connsiteY2" fmla="*/ 243056 h 243055"/>
                <a:gd name="connsiteX3" fmla="*/ 0 w 49942"/>
                <a:gd name="connsiteY3" fmla="*/ 243056 h 243055"/>
              </a:gdLst>
              <a:ahLst/>
              <a:cxnLst>
                <a:cxn ang="0">
                  <a:pos x="connsiteX0" y="connsiteY0"/>
                </a:cxn>
                <a:cxn ang="0">
                  <a:pos x="connsiteX1" y="connsiteY1"/>
                </a:cxn>
                <a:cxn ang="0">
                  <a:pos x="connsiteX2" y="connsiteY2"/>
                </a:cxn>
                <a:cxn ang="0">
                  <a:pos x="connsiteX3" y="connsiteY3"/>
                </a:cxn>
              </a:cxnLst>
              <a:rect l="l" t="t" r="r" b="b"/>
              <a:pathLst>
                <a:path w="49942" h="243055">
                  <a:moveTo>
                    <a:pt x="0" y="0"/>
                  </a:moveTo>
                  <a:lnTo>
                    <a:pt x="49943" y="0"/>
                  </a:lnTo>
                  <a:lnTo>
                    <a:pt x="49943" y="243056"/>
                  </a:lnTo>
                  <a:lnTo>
                    <a:pt x="0" y="243056"/>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66" name="Freeform 565">
              <a:extLst>
                <a:ext uri="{FF2B5EF4-FFF2-40B4-BE49-F238E27FC236}">
                  <a16:creationId xmlns:a16="http://schemas.microsoft.com/office/drawing/2014/main" id="{5AA96613-33AC-EB42-A815-130C35C8E1C6}"/>
                </a:ext>
              </a:extLst>
            </p:cNvPr>
            <p:cNvSpPr/>
            <p:nvPr/>
          </p:nvSpPr>
          <p:spPr>
            <a:xfrm>
              <a:off x="7055551" y="4951033"/>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67" name="Freeform 566">
              <a:extLst>
                <a:ext uri="{FF2B5EF4-FFF2-40B4-BE49-F238E27FC236}">
                  <a16:creationId xmlns:a16="http://schemas.microsoft.com/office/drawing/2014/main" id="{09A0FF71-F2D8-B646-BDD3-B9B4BD66FD27}"/>
                </a:ext>
              </a:extLst>
            </p:cNvPr>
            <p:cNvSpPr/>
            <p:nvPr/>
          </p:nvSpPr>
          <p:spPr>
            <a:xfrm>
              <a:off x="7055551" y="5047589"/>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68" name="Freeform 567">
              <a:extLst>
                <a:ext uri="{FF2B5EF4-FFF2-40B4-BE49-F238E27FC236}">
                  <a16:creationId xmlns:a16="http://schemas.microsoft.com/office/drawing/2014/main" id="{45A3389D-F0F2-AE45-AFE1-711A7D79E920}"/>
                </a:ext>
              </a:extLst>
            </p:cNvPr>
            <p:cNvSpPr/>
            <p:nvPr/>
          </p:nvSpPr>
          <p:spPr>
            <a:xfrm>
              <a:off x="7055551" y="5194089"/>
              <a:ext cx="49942" cy="146499"/>
            </a:xfrm>
            <a:custGeom>
              <a:avLst/>
              <a:gdLst>
                <a:gd name="connsiteX0" fmla="*/ 0 w 49942"/>
                <a:gd name="connsiteY0" fmla="*/ 0 h 146499"/>
                <a:gd name="connsiteX1" fmla="*/ 49943 w 49942"/>
                <a:gd name="connsiteY1" fmla="*/ 0 h 146499"/>
                <a:gd name="connsiteX2" fmla="*/ 49943 w 49942"/>
                <a:gd name="connsiteY2" fmla="*/ 146500 h 146499"/>
                <a:gd name="connsiteX3" fmla="*/ 0 w 49942"/>
                <a:gd name="connsiteY3" fmla="*/ 146500 h 146499"/>
              </a:gdLst>
              <a:ahLst/>
              <a:cxnLst>
                <a:cxn ang="0">
                  <a:pos x="connsiteX0" y="connsiteY0"/>
                </a:cxn>
                <a:cxn ang="0">
                  <a:pos x="connsiteX1" y="connsiteY1"/>
                </a:cxn>
                <a:cxn ang="0">
                  <a:pos x="connsiteX2" y="connsiteY2"/>
                </a:cxn>
                <a:cxn ang="0">
                  <a:pos x="connsiteX3" y="connsiteY3"/>
                </a:cxn>
              </a:cxnLst>
              <a:rect l="l" t="t" r="r" b="b"/>
              <a:pathLst>
                <a:path w="49942" h="146499">
                  <a:moveTo>
                    <a:pt x="0" y="0"/>
                  </a:moveTo>
                  <a:lnTo>
                    <a:pt x="49943" y="0"/>
                  </a:lnTo>
                  <a:lnTo>
                    <a:pt x="49943" y="146500"/>
                  </a:lnTo>
                  <a:lnTo>
                    <a:pt x="0" y="146500"/>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69" name="Freeform 568">
              <a:extLst>
                <a:ext uri="{FF2B5EF4-FFF2-40B4-BE49-F238E27FC236}">
                  <a16:creationId xmlns:a16="http://schemas.microsoft.com/office/drawing/2014/main" id="{EE2D462E-EA62-A440-AA23-C55E8CD0097A}"/>
                </a:ext>
              </a:extLst>
            </p:cNvPr>
            <p:cNvSpPr/>
            <p:nvPr/>
          </p:nvSpPr>
          <p:spPr>
            <a:xfrm>
              <a:off x="7055551" y="5437144"/>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70" name="Freeform 569">
              <a:extLst>
                <a:ext uri="{FF2B5EF4-FFF2-40B4-BE49-F238E27FC236}">
                  <a16:creationId xmlns:a16="http://schemas.microsoft.com/office/drawing/2014/main" id="{57D79676-BF9F-8045-A2BF-00AAAA021C1B}"/>
                </a:ext>
              </a:extLst>
            </p:cNvPr>
            <p:cNvSpPr/>
            <p:nvPr/>
          </p:nvSpPr>
          <p:spPr>
            <a:xfrm>
              <a:off x="7055551" y="5537030"/>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sp>
          <p:nvSpPr>
            <p:cNvPr id="571" name="Freeform 570">
              <a:extLst>
                <a:ext uri="{FF2B5EF4-FFF2-40B4-BE49-F238E27FC236}">
                  <a16:creationId xmlns:a16="http://schemas.microsoft.com/office/drawing/2014/main" id="{64D92FA5-B536-8F4A-B9B0-B5E5ADCF44F7}"/>
                </a:ext>
              </a:extLst>
            </p:cNvPr>
            <p:cNvSpPr/>
            <p:nvPr/>
          </p:nvSpPr>
          <p:spPr>
            <a:xfrm>
              <a:off x="7055551" y="5633587"/>
              <a:ext cx="49942" cy="49942"/>
            </a:xfrm>
            <a:custGeom>
              <a:avLst/>
              <a:gdLst>
                <a:gd name="connsiteX0" fmla="*/ 0 w 49942"/>
                <a:gd name="connsiteY0" fmla="*/ 0 h 49942"/>
                <a:gd name="connsiteX1" fmla="*/ 49943 w 49942"/>
                <a:gd name="connsiteY1" fmla="*/ 0 h 49942"/>
                <a:gd name="connsiteX2" fmla="*/ 49943 w 49942"/>
                <a:gd name="connsiteY2" fmla="*/ 49943 h 49942"/>
                <a:gd name="connsiteX3" fmla="*/ 0 w 49942"/>
                <a:gd name="connsiteY3" fmla="*/ 49943 h 49942"/>
              </a:gdLst>
              <a:ahLst/>
              <a:cxnLst>
                <a:cxn ang="0">
                  <a:pos x="connsiteX0" y="connsiteY0"/>
                </a:cxn>
                <a:cxn ang="0">
                  <a:pos x="connsiteX1" y="connsiteY1"/>
                </a:cxn>
                <a:cxn ang="0">
                  <a:pos x="connsiteX2" y="connsiteY2"/>
                </a:cxn>
                <a:cxn ang="0">
                  <a:pos x="connsiteX3" y="connsiteY3"/>
                </a:cxn>
              </a:cxnLst>
              <a:rect l="l" t="t" r="r" b="b"/>
              <a:pathLst>
                <a:path w="49942" h="49942">
                  <a:moveTo>
                    <a:pt x="0" y="0"/>
                  </a:moveTo>
                  <a:lnTo>
                    <a:pt x="49943" y="0"/>
                  </a:lnTo>
                  <a:lnTo>
                    <a:pt x="49943" y="49943"/>
                  </a:lnTo>
                  <a:lnTo>
                    <a:pt x="0" y="49943"/>
                  </a:lnTo>
                  <a:close/>
                </a:path>
              </a:pathLst>
            </a:custGeom>
            <a:solidFill>
              <a:srgbClr val="FFFFFF"/>
            </a:solidFill>
            <a:ln w="33290" cap="flat">
              <a:noFill/>
              <a:prstDash val="solid"/>
              <a:miter/>
            </a:ln>
          </p:spPr>
          <p:txBody>
            <a:bodyPr rtlCol="0" anchor="ctr"/>
            <a:lstStyle/>
            <a:p>
              <a:endParaRPr lang="en-GB" sz="1200">
                <a:latin typeface="Unica 77 LL" panose="020B0504010101010104" pitchFamily="34" charset="77"/>
              </a:endParaRPr>
            </a:p>
          </p:txBody>
        </p:sp>
      </p:grpSp>
      <p:pic>
        <p:nvPicPr>
          <p:cNvPr id="573" name="Graphic 572">
            <a:extLst>
              <a:ext uri="{FF2B5EF4-FFF2-40B4-BE49-F238E27FC236}">
                <a16:creationId xmlns:a16="http://schemas.microsoft.com/office/drawing/2014/main" id="{33145E50-4FFF-9246-B9F1-0086D1F7804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8142" y="3910116"/>
            <a:ext cx="1234947" cy="1234947"/>
          </a:xfrm>
          <a:prstGeom prst="rect">
            <a:avLst/>
          </a:prstGeom>
        </p:spPr>
      </p:pic>
      <p:pic>
        <p:nvPicPr>
          <p:cNvPr id="585" name="Graphic 584">
            <a:extLst>
              <a:ext uri="{FF2B5EF4-FFF2-40B4-BE49-F238E27FC236}">
                <a16:creationId xmlns:a16="http://schemas.microsoft.com/office/drawing/2014/main" id="{C1BD90C4-BBB9-3349-ADE7-4F367BDBFE6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25292" y="2471966"/>
            <a:ext cx="1206432" cy="1206432"/>
          </a:xfrm>
          <a:prstGeom prst="rect">
            <a:avLst/>
          </a:prstGeom>
        </p:spPr>
      </p:pic>
      <p:pic>
        <p:nvPicPr>
          <p:cNvPr id="587" name="Graphic 586">
            <a:extLst>
              <a:ext uri="{FF2B5EF4-FFF2-40B4-BE49-F238E27FC236}">
                <a16:creationId xmlns:a16="http://schemas.microsoft.com/office/drawing/2014/main" id="{E858698A-E75B-E84E-9B21-DB877966659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45176" y="2471966"/>
            <a:ext cx="1206432" cy="1206432"/>
          </a:xfrm>
          <a:prstGeom prst="rect">
            <a:avLst/>
          </a:prstGeom>
        </p:spPr>
      </p:pic>
      <p:pic>
        <p:nvPicPr>
          <p:cNvPr id="576" name="Billede 575">
            <a:extLst>
              <a:ext uri="{FF2B5EF4-FFF2-40B4-BE49-F238E27FC236}">
                <a16:creationId xmlns:a16="http://schemas.microsoft.com/office/drawing/2014/main" id="{103435FB-F99E-C9A7-DD75-0DAD278AC39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41229" y="3831629"/>
            <a:ext cx="1391920" cy="1391920"/>
          </a:xfrm>
          <a:prstGeom prst="rect">
            <a:avLst/>
          </a:prstGeom>
        </p:spPr>
      </p:pic>
      <p:pic>
        <p:nvPicPr>
          <p:cNvPr id="580" name="Billede 579">
            <a:extLst>
              <a:ext uri="{FF2B5EF4-FFF2-40B4-BE49-F238E27FC236}">
                <a16:creationId xmlns:a16="http://schemas.microsoft.com/office/drawing/2014/main" id="{AB1C9DAF-E58A-37DA-F3AF-F9FCA2BEDAE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306496" y="2216927"/>
            <a:ext cx="1705629" cy="1705629"/>
          </a:xfrm>
          <a:prstGeom prst="rect">
            <a:avLst/>
          </a:prstGeom>
        </p:spPr>
      </p:pic>
    </p:spTree>
    <p:extLst>
      <p:ext uri="{BB962C8B-B14F-4D97-AF65-F5344CB8AC3E}">
        <p14:creationId xmlns:p14="http://schemas.microsoft.com/office/powerpoint/2010/main" val="1654809377"/>
      </p:ext>
    </p:extLst>
  </p:cSld>
  <p:clrMapOvr>
    <a:masterClrMapping/>
  </p:clrMapOvr>
  <p:transition spd="slow">
    <p:push dir="u"/>
  </p:transition>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A3EA8F">
            <a:alpha val="20000"/>
          </a:srgbClr>
        </a:solidFill>
        <a:effectLst/>
      </p:bgPr>
    </p:bg>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7616138E-B138-7374-437C-2F353ED3150B}"/>
              </a:ext>
            </a:extLst>
          </p:cNvPr>
          <p:cNvSpPr>
            <a:spLocks noGrp="1"/>
          </p:cNvSpPr>
          <p:nvPr>
            <p:ph type="body" sz="quarter" idx="14"/>
          </p:nvPr>
        </p:nvSpPr>
        <p:spPr>
          <a:xfrm>
            <a:off x="1237862" y="562799"/>
            <a:ext cx="7133505" cy="545384"/>
          </a:xfrm>
        </p:spPr>
        <p:txBody>
          <a:bodyPr/>
          <a:lstStyle/>
          <a:p>
            <a:r>
              <a:rPr lang="da-DK">
                <a:solidFill>
                  <a:schemeClr val="accent1">
                    <a:lumMod val="50000"/>
                  </a:schemeClr>
                </a:solidFill>
              </a:rPr>
              <a:t>Sound of Green: (Navn på podcastafsnit)</a:t>
            </a:r>
            <a:endParaRPr lang="en-DK">
              <a:solidFill>
                <a:schemeClr val="accent1">
                  <a:lumMod val="50000"/>
                </a:schemeClr>
              </a:solidFill>
            </a:endParaRPr>
          </a:p>
        </p:txBody>
      </p:sp>
      <p:sp>
        <p:nvSpPr>
          <p:cNvPr id="8" name="Pladsholder til tekst 1">
            <a:extLst>
              <a:ext uri="{FF2B5EF4-FFF2-40B4-BE49-F238E27FC236}">
                <a16:creationId xmlns:a16="http://schemas.microsoft.com/office/drawing/2014/main" id="{827AC1DE-5711-6C06-5444-DDBB0189FF1E}"/>
              </a:ext>
            </a:extLst>
          </p:cNvPr>
          <p:cNvSpPr txBox="1">
            <a:spLocks/>
          </p:cNvSpPr>
          <p:nvPr/>
        </p:nvSpPr>
        <p:spPr>
          <a:xfrm>
            <a:off x="1237862" y="1435331"/>
            <a:ext cx="6048984" cy="1595208"/>
          </a:xfrm>
          <a:prstGeom prst="rect">
            <a:avLst/>
          </a:prstGeom>
        </p:spPr>
        <p:txBody>
          <a:bodyPr lIns="0" tIns="0" rIns="0" bIns="0"/>
          <a:lstStyle>
            <a:lvl1pPr marL="0" indent="0" algn="l" defTabSz="360000" rtl="0" eaLnBrk="1" latinLnBrk="0" hangingPunct="1">
              <a:lnSpc>
                <a:spcPct val="90000"/>
              </a:lnSpc>
              <a:spcBef>
                <a:spcPts val="0"/>
              </a:spcBef>
              <a:buFont typeface="Arial" panose="020B0604020202020204" pitchFamily="34" charset="0"/>
              <a:buNone/>
              <a:defRPr lang="da-DK" sz="3000" b="1" kern="1200">
                <a:solidFill>
                  <a:schemeClr val="accent1"/>
                </a:solidFill>
                <a:latin typeface="Unica 77 LL" panose="020B0504010101010104" pitchFamily="34" charset="0"/>
                <a:ea typeface="+mn-ea"/>
                <a:cs typeface="Unica 77 LL" panose="020B0504010101010104" pitchFamily="34" charset="0"/>
              </a:defRPr>
            </a:lvl1pPr>
            <a:lvl2pPr marL="6858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a:solidFill>
                  <a:schemeClr val="accent1">
                    <a:lumMod val="50000"/>
                  </a:schemeClr>
                </a:solidFill>
              </a:rPr>
              <a:t>Interested in learning more about </a:t>
            </a:r>
          </a:p>
          <a:p>
            <a:r>
              <a:rPr lang="en-GB" sz="2000" b="0">
                <a:solidFill>
                  <a:schemeClr val="accent1">
                    <a:lumMod val="50000"/>
                  </a:schemeClr>
                </a:solidFill>
              </a:rPr>
              <a:t>the Danish approach to </a:t>
            </a:r>
            <a:r>
              <a:rPr lang="en-GB" sz="2000" b="0">
                <a:solidFill>
                  <a:schemeClr val="accent1">
                    <a:lumMod val="50000"/>
                  </a:schemeClr>
                </a:solidFill>
                <a:highlight>
                  <a:srgbClr val="FFFF00"/>
                </a:highlight>
              </a:rPr>
              <a:t>XXX</a:t>
            </a:r>
            <a:r>
              <a:rPr lang="en-GB" sz="2000" b="0">
                <a:solidFill>
                  <a:schemeClr val="accent1">
                    <a:lumMod val="50000"/>
                  </a:schemeClr>
                </a:solidFill>
              </a:rPr>
              <a:t>? </a:t>
            </a:r>
          </a:p>
          <a:p>
            <a:r>
              <a:rPr lang="en-GB" sz="2000" b="0">
                <a:solidFill>
                  <a:schemeClr val="accent1">
                    <a:lumMod val="50000"/>
                  </a:schemeClr>
                </a:solidFill>
              </a:rPr>
              <a:t>(</a:t>
            </a:r>
            <a:r>
              <a:rPr lang="en-GB" sz="2000" b="0" err="1">
                <a:solidFill>
                  <a:schemeClr val="accent1">
                    <a:lumMod val="50000"/>
                  </a:schemeClr>
                </a:solidFill>
              </a:rPr>
              <a:t>navn</a:t>
            </a:r>
            <a:r>
              <a:rPr lang="en-GB" sz="2000" b="0">
                <a:solidFill>
                  <a:schemeClr val="accent1">
                    <a:lumMod val="50000"/>
                  </a:schemeClr>
                </a:solidFill>
              </a:rPr>
              <a:t> </a:t>
            </a:r>
            <a:r>
              <a:rPr lang="en-GB" sz="2000" b="0" err="1">
                <a:solidFill>
                  <a:schemeClr val="accent1">
                    <a:lumMod val="50000"/>
                  </a:schemeClr>
                </a:solidFill>
              </a:rPr>
              <a:t>på</a:t>
            </a:r>
            <a:r>
              <a:rPr lang="en-GB" sz="2000" b="0">
                <a:solidFill>
                  <a:schemeClr val="accent1">
                    <a:lumMod val="50000"/>
                  </a:schemeClr>
                </a:solidFill>
              </a:rPr>
              <a:t> </a:t>
            </a:r>
            <a:r>
              <a:rPr lang="en-GB" sz="2000" b="0" err="1">
                <a:solidFill>
                  <a:schemeClr val="accent1">
                    <a:lumMod val="50000"/>
                  </a:schemeClr>
                </a:solidFill>
              </a:rPr>
              <a:t>sektorfokus</a:t>
            </a:r>
            <a:r>
              <a:rPr lang="en-GB" sz="2000" b="0">
                <a:solidFill>
                  <a:schemeClr val="accent1">
                    <a:lumMod val="50000"/>
                  </a:schemeClr>
                </a:solidFill>
              </a:rPr>
              <a:t>)</a:t>
            </a:r>
          </a:p>
        </p:txBody>
      </p:sp>
      <p:pic>
        <p:nvPicPr>
          <p:cNvPr id="23" name="Billede 22" descr="Et billede, der indeholder tekst, skærmbillede, vand, vand/blågrøn&#10;&#10;Automatisk genereret beskrivelse">
            <a:extLst>
              <a:ext uri="{FF2B5EF4-FFF2-40B4-BE49-F238E27FC236}">
                <a16:creationId xmlns:a16="http://schemas.microsoft.com/office/drawing/2014/main" id="{86A2B68A-B879-8901-87DF-25B185E2999E}"/>
              </a:ext>
            </a:extLst>
          </p:cNvPr>
          <p:cNvPicPr>
            <a:picLocks noChangeAspect="1"/>
          </p:cNvPicPr>
          <p:nvPr/>
        </p:nvPicPr>
        <p:blipFill rotWithShape="1">
          <a:blip r:embed="rId3">
            <a:extLst>
              <a:ext uri="{28A0092B-C50C-407E-A947-70E740481C1C}">
                <a14:useLocalDpi xmlns:a14="http://schemas.microsoft.com/office/drawing/2010/main" val="0"/>
              </a:ext>
            </a:extLst>
          </a:blip>
          <a:srcRect b="2164"/>
          <a:stretch/>
        </p:blipFill>
        <p:spPr>
          <a:xfrm>
            <a:off x="1237862" y="2519916"/>
            <a:ext cx="3970320" cy="3884380"/>
          </a:xfrm>
          <a:prstGeom prst="rect">
            <a:avLst/>
          </a:prstGeom>
        </p:spPr>
      </p:pic>
      <p:pic>
        <p:nvPicPr>
          <p:cNvPr id="27" name="Billede 26" descr="Et billede, der indeholder tekst, skærmbillede, Font/skrifttype, visitkort&#10;&#10;Automatisk genereret beskrivelse">
            <a:extLst>
              <a:ext uri="{FF2B5EF4-FFF2-40B4-BE49-F238E27FC236}">
                <a16:creationId xmlns:a16="http://schemas.microsoft.com/office/drawing/2014/main" id="{C74355F5-A6E7-8226-D6B4-A766B4F408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39022" y="1226241"/>
            <a:ext cx="5178055" cy="5178055"/>
          </a:xfrm>
          <a:prstGeom prst="rect">
            <a:avLst/>
          </a:prstGeom>
        </p:spPr>
      </p:pic>
    </p:spTree>
    <p:extLst>
      <p:ext uri="{BB962C8B-B14F-4D97-AF65-F5344CB8AC3E}">
        <p14:creationId xmlns:p14="http://schemas.microsoft.com/office/powerpoint/2010/main" val="1583049908"/>
      </p:ext>
    </p:extLst>
  </p:cSld>
  <p:clrMapOvr>
    <a:masterClrMapping/>
  </p:clrMapOvr>
  <p:transition spd="slow">
    <p:push/>
  </p:transition>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A3EA8F">
            <a:alpha val="20000"/>
          </a:srgbClr>
        </a:solidFill>
        <a:effectLst/>
      </p:bgPr>
    </p:bg>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7616138E-B138-7374-437C-2F353ED3150B}"/>
              </a:ext>
            </a:extLst>
          </p:cNvPr>
          <p:cNvSpPr>
            <a:spLocks noGrp="1"/>
          </p:cNvSpPr>
          <p:nvPr>
            <p:ph type="body" sz="quarter" idx="14"/>
          </p:nvPr>
        </p:nvSpPr>
        <p:spPr>
          <a:xfrm>
            <a:off x="1237862" y="562799"/>
            <a:ext cx="7802443" cy="545384"/>
          </a:xfrm>
        </p:spPr>
        <p:txBody>
          <a:bodyPr/>
          <a:lstStyle/>
          <a:p>
            <a:r>
              <a:rPr lang="da-DK">
                <a:solidFill>
                  <a:schemeClr val="accent1">
                    <a:lumMod val="50000"/>
                  </a:schemeClr>
                </a:solidFill>
              </a:rPr>
              <a:t>Green </a:t>
            </a:r>
            <a:r>
              <a:rPr lang="da-DK" err="1">
                <a:solidFill>
                  <a:schemeClr val="accent1">
                    <a:lumMod val="50000"/>
                  </a:schemeClr>
                </a:solidFill>
              </a:rPr>
              <a:t>Walk</a:t>
            </a:r>
            <a:r>
              <a:rPr lang="da-DK">
                <a:solidFill>
                  <a:schemeClr val="accent1">
                    <a:lumMod val="50000"/>
                  </a:schemeClr>
                </a:solidFill>
              </a:rPr>
              <a:t>: </a:t>
            </a:r>
            <a:r>
              <a:rPr lang="da-DK" err="1">
                <a:solidFill>
                  <a:schemeClr val="accent1">
                    <a:lumMod val="50000"/>
                  </a:schemeClr>
                </a:solidFill>
              </a:rPr>
              <a:t>Discover</a:t>
            </a:r>
            <a:r>
              <a:rPr lang="da-DK">
                <a:solidFill>
                  <a:schemeClr val="accent1">
                    <a:lumMod val="50000"/>
                  </a:schemeClr>
                </a:solidFill>
              </a:rPr>
              <a:t> </a:t>
            </a:r>
            <a:r>
              <a:rPr lang="da-DK" err="1">
                <a:solidFill>
                  <a:schemeClr val="accent1">
                    <a:lumMod val="50000"/>
                  </a:schemeClr>
                </a:solidFill>
              </a:rPr>
              <a:t>Copenhagen’s</a:t>
            </a:r>
            <a:r>
              <a:rPr lang="da-DK">
                <a:solidFill>
                  <a:schemeClr val="accent1">
                    <a:lumMod val="50000"/>
                  </a:schemeClr>
                </a:solidFill>
              </a:rPr>
              <a:t> green </a:t>
            </a:r>
            <a:r>
              <a:rPr lang="da-DK" err="1">
                <a:solidFill>
                  <a:schemeClr val="accent1">
                    <a:lumMod val="50000"/>
                  </a:schemeClr>
                </a:solidFill>
              </a:rPr>
              <a:t>buildings</a:t>
            </a:r>
            <a:r>
              <a:rPr lang="da-DK">
                <a:solidFill>
                  <a:schemeClr val="accent1">
                    <a:lumMod val="50000"/>
                  </a:schemeClr>
                </a:solidFill>
              </a:rPr>
              <a:t> and </a:t>
            </a:r>
            <a:r>
              <a:rPr lang="da-DK" err="1">
                <a:solidFill>
                  <a:schemeClr val="accent1">
                    <a:lumMod val="50000"/>
                  </a:schemeClr>
                </a:solidFill>
              </a:rPr>
              <a:t>Denmark’s</a:t>
            </a:r>
            <a:r>
              <a:rPr lang="da-DK">
                <a:solidFill>
                  <a:schemeClr val="accent1">
                    <a:lumMod val="50000"/>
                  </a:schemeClr>
                </a:solidFill>
              </a:rPr>
              <a:t> </a:t>
            </a:r>
            <a:r>
              <a:rPr lang="da-DK" err="1">
                <a:solidFill>
                  <a:schemeClr val="accent1">
                    <a:lumMod val="50000"/>
                  </a:schemeClr>
                </a:solidFill>
              </a:rPr>
              <a:t>climate</a:t>
            </a:r>
            <a:r>
              <a:rPr lang="da-DK">
                <a:solidFill>
                  <a:schemeClr val="accent1">
                    <a:lumMod val="50000"/>
                  </a:schemeClr>
                </a:solidFill>
              </a:rPr>
              <a:t> ambitions</a:t>
            </a:r>
            <a:endParaRPr lang="en-DK">
              <a:solidFill>
                <a:schemeClr val="accent1">
                  <a:lumMod val="50000"/>
                </a:schemeClr>
              </a:solidFill>
            </a:endParaRPr>
          </a:p>
        </p:txBody>
      </p:sp>
      <p:sp>
        <p:nvSpPr>
          <p:cNvPr id="8" name="Pladsholder til tekst 1">
            <a:extLst>
              <a:ext uri="{FF2B5EF4-FFF2-40B4-BE49-F238E27FC236}">
                <a16:creationId xmlns:a16="http://schemas.microsoft.com/office/drawing/2014/main" id="{827AC1DE-5711-6C06-5444-DDBB0189FF1E}"/>
              </a:ext>
            </a:extLst>
          </p:cNvPr>
          <p:cNvSpPr txBox="1">
            <a:spLocks/>
          </p:cNvSpPr>
          <p:nvPr/>
        </p:nvSpPr>
        <p:spPr>
          <a:xfrm>
            <a:off x="1237862" y="1637346"/>
            <a:ext cx="5545559" cy="1595208"/>
          </a:xfrm>
          <a:prstGeom prst="rect">
            <a:avLst/>
          </a:prstGeom>
        </p:spPr>
        <p:txBody>
          <a:bodyPr lIns="0" tIns="0" rIns="0" bIns="0"/>
          <a:lstStyle>
            <a:lvl1pPr marL="0" indent="0" algn="l" defTabSz="360000" rtl="0" eaLnBrk="1" latinLnBrk="0" hangingPunct="1">
              <a:lnSpc>
                <a:spcPct val="90000"/>
              </a:lnSpc>
              <a:spcBef>
                <a:spcPts val="0"/>
              </a:spcBef>
              <a:buFont typeface="Arial" panose="020B0604020202020204" pitchFamily="34" charset="0"/>
              <a:buNone/>
              <a:defRPr lang="da-DK" sz="3000" b="1" kern="1200">
                <a:solidFill>
                  <a:schemeClr val="accent1"/>
                </a:solidFill>
                <a:latin typeface="Unica 77 LL" panose="020B0504010101010104" pitchFamily="34" charset="0"/>
                <a:ea typeface="+mn-ea"/>
                <a:cs typeface="Unica 77 LL" panose="020B0504010101010104" pitchFamily="34" charset="0"/>
              </a:defRPr>
            </a:lvl1pPr>
            <a:lvl2pPr marL="6858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ohne Buch" panose="020B0503030202060203" pitchFamily="34" charset="0"/>
              <a:buChar char="−"/>
              <a:defRPr lang="da-DK" sz="4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da-DK" sz="2000" b="0" dirty="0" err="1">
                <a:solidFill>
                  <a:schemeClr val="accent1">
                    <a:lumMod val="50000"/>
                  </a:schemeClr>
                </a:solidFill>
              </a:rPr>
              <a:t>While</a:t>
            </a:r>
            <a:r>
              <a:rPr lang="da-DK" sz="2000" b="0" dirty="0">
                <a:solidFill>
                  <a:schemeClr val="accent1">
                    <a:lumMod val="50000"/>
                  </a:schemeClr>
                </a:solidFill>
              </a:rPr>
              <a:t> in Copenhagen, </a:t>
            </a:r>
            <a:r>
              <a:rPr lang="da-DK" sz="2000" b="0" dirty="0" err="1">
                <a:solidFill>
                  <a:schemeClr val="accent1">
                    <a:lumMod val="50000"/>
                  </a:schemeClr>
                </a:solidFill>
              </a:rPr>
              <a:t>seize</a:t>
            </a:r>
            <a:r>
              <a:rPr lang="da-DK" sz="2000" b="0" dirty="0">
                <a:solidFill>
                  <a:schemeClr val="accent1">
                    <a:lumMod val="50000"/>
                  </a:schemeClr>
                </a:solidFill>
              </a:rPr>
              <a:t> the </a:t>
            </a:r>
            <a:r>
              <a:rPr lang="da-DK" sz="2000" b="0" dirty="0" err="1">
                <a:solidFill>
                  <a:schemeClr val="accent1">
                    <a:lumMod val="50000"/>
                  </a:schemeClr>
                </a:solidFill>
              </a:rPr>
              <a:t>opportunity</a:t>
            </a:r>
            <a:r>
              <a:rPr lang="da-DK" sz="2000" b="0" dirty="0">
                <a:solidFill>
                  <a:schemeClr val="accent1">
                    <a:lumMod val="50000"/>
                  </a:schemeClr>
                </a:solidFill>
              </a:rPr>
              <a:t> to do </a:t>
            </a:r>
            <a:r>
              <a:rPr lang="da-DK" sz="2000" b="0" dirty="0" err="1">
                <a:solidFill>
                  <a:schemeClr val="accent1">
                    <a:lumMod val="50000"/>
                  </a:schemeClr>
                </a:solidFill>
              </a:rPr>
              <a:t>some</a:t>
            </a:r>
            <a:r>
              <a:rPr lang="da-DK" sz="2000" b="0" dirty="0">
                <a:solidFill>
                  <a:schemeClr val="accent1">
                    <a:lumMod val="50000"/>
                  </a:schemeClr>
                </a:solidFill>
              </a:rPr>
              <a:t> green sightseeing with State of Green.</a:t>
            </a:r>
          </a:p>
        </p:txBody>
      </p:sp>
      <p:pic>
        <p:nvPicPr>
          <p:cNvPr id="9" name="Billede 8" descr="Et billede, der indeholder udendørs, sky, person, træ&#10;&#10;Automatisk genereret beskrivelse">
            <a:extLst>
              <a:ext uri="{FF2B5EF4-FFF2-40B4-BE49-F238E27FC236}">
                <a16:creationId xmlns:a16="http://schemas.microsoft.com/office/drawing/2014/main" id="{C02D4B89-A5DB-873E-A530-FCA9D5B098BA}"/>
              </a:ext>
            </a:extLst>
          </p:cNvPr>
          <p:cNvPicPr>
            <a:picLocks noChangeAspect="1"/>
          </p:cNvPicPr>
          <p:nvPr/>
        </p:nvPicPr>
        <p:blipFill rotWithShape="1">
          <a:blip r:embed="rId3">
            <a:extLst>
              <a:ext uri="{28A0092B-C50C-407E-A947-70E740481C1C}">
                <a14:useLocalDpi xmlns:a14="http://schemas.microsoft.com/office/drawing/2010/main" val="0"/>
              </a:ext>
            </a:extLst>
          </a:blip>
          <a:srcRect r="30266"/>
          <a:stretch/>
        </p:blipFill>
        <p:spPr>
          <a:xfrm>
            <a:off x="1237863" y="2434951"/>
            <a:ext cx="4011078" cy="3860250"/>
          </a:xfrm>
          <a:prstGeom prst="rect">
            <a:avLst/>
          </a:prstGeom>
        </p:spPr>
      </p:pic>
      <p:pic>
        <p:nvPicPr>
          <p:cNvPr id="4" name="Billede 3" descr="Et billede, der indeholder tekst, skærmbillede, Font/skrifttype, design&#10;&#10;Automatisk genereret beskrivelse">
            <a:extLst>
              <a:ext uri="{FF2B5EF4-FFF2-40B4-BE49-F238E27FC236}">
                <a16:creationId xmlns:a16="http://schemas.microsoft.com/office/drawing/2014/main" id="{B6C50013-0ED4-F2D2-BDC8-D4ED7DF5792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43060" y="1626681"/>
            <a:ext cx="4668520" cy="4668520"/>
          </a:xfrm>
          <a:prstGeom prst="rect">
            <a:avLst/>
          </a:prstGeom>
        </p:spPr>
      </p:pic>
    </p:spTree>
    <p:extLst>
      <p:ext uri="{BB962C8B-B14F-4D97-AF65-F5344CB8AC3E}">
        <p14:creationId xmlns:p14="http://schemas.microsoft.com/office/powerpoint/2010/main" val="1254268309"/>
      </p:ext>
    </p:extLst>
  </p:cSld>
  <p:clrMapOvr>
    <a:masterClrMapping/>
  </p:clrMapOvr>
  <p:transition spd="slow">
    <p:push/>
  </p:transition>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01 FRONT">
  <a:themeElements>
    <a:clrScheme name="State of Green RGB">
      <a:dk1>
        <a:srgbClr val="1A1918"/>
      </a:dk1>
      <a:lt1>
        <a:srgbClr val="DCF7DB"/>
      </a:lt1>
      <a:dk2>
        <a:srgbClr val="0F3070"/>
      </a:dk2>
      <a:lt2>
        <a:srgbClr val="B1E5FE"/>
      </a:lt2>
      <a:accent1>
        <a:srgbClr val="00A77E"/>
      </a:accent1>
      <a:accent2>
        <a:srgbClr val="004BC8"/>
      </a:accent2>
      <a:accent3>
        <a:srgbClr val="0BB2FF"/>
      </a:accent3>
      <a:accent4>
        <a:srgbClr val="FF5E48"/>
      </a:accent4>
      <a:accent5>
        <a:srgbClr val="A3EA8F"/>
      </a:accent5>
      <a:accent6>
        <a:srgbClr val="FFDF57"/>
      </a:accent6>
      <a:hlink>
        <a:srgbClr val="A5B3CF"/>
      </a:hlink>
      <a:folHlink>
        <a:srgbClr val="A5B3CF"/>
      </a:folHlink>
    </a:clrScheme>
    <a:fontScheme name="Unica">
      <a:majorFont>
        <a:latin typeface="Unica_77LL-Bold"/>
        <a:ea typeface=""/>
        <a:cs typeface=""/>
      </a:majorFont>
      <a:minorFont>
        <a:latin typeface="Unica_77LL-Regular"/>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FFFFFF"/>
        </a:solidFill>
        <a:ln>
          <a:noFill/>
        </a:ln>
      </a:spPr>
      <a:bodyPr rtlCol="0" anchor="ctr"/>
      <a:lstStyle>
        <a:defPPr marL="0" marR="0" indent="0" algn="ctr" defTabSz="914400" rtl="0" eaLnBrk="1" fontAlgn="auto" latinLnBrk="0" hangingPunct="1">
          <a:lnSpc>
            <a:spcPct val="100000"/>
          </a:lnSpc>
          <a:spcBef>
            <a:spcPts val="0"/>
          </a:spcBef>
          <a:spcAft>
            <a:spcPts val="0"/>
          </a:spcAft>
          <a:buClrTx/>
          <a:buSzTx/>
          <a:buFontTx/>
          <a:buNone/>
          <a:tabLst/>
          <a:defRPr kumimoji="0" sz="1800" b="0" i="0" u="none" strike="noStrike" kern="1200" cap="none" spc="0" normalizeH="0" baseline="0" noProof="0">
            <a:ln>
              <a:noFill/>
            </a:ln>
            <a:solidFill>
              <a:srgbClr val="DCF7DB"/>
            </a:solidFill>
            <a:effectLst/>
            <a:uLnTx/>
            <a:uFillTx/>
            <a:latin typeface="Unica 77 LL TT"/>
            <a:ea typeface="+mn-ea"/>
            <a:cs typeface="+mn-cs"/>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House of Green Powerpoint - Med film (rettet 15.03.23)" id="{C8A7C6AD-4485-40E7-A752-7AEBBABE1469}" vid="{2E11BA0B-177A-4D9D-81D8-7920F969C11D}"/>
    </a:ext>
  </a:extLst>
</a:theme>
</file>

<file path=ppt/theme/theme2.xml><?xml version="1.0" encoding="utf-8"?>
<a:theme xmlns:a="http://schemas.openxmlformats.org/drawingml/2006/main" name="1_01 FRONT">
  <a:themeElements>
    <a:clrScheme name="State of Green RGB">
      <a:dk1>
        <a:srgbClr val="1A1918"/>
      </a:dk1>
      <a:lt1>
        <a:srgbClr val="DCF7DB"/>
      </a:lt1>
      <a:dk2>
        <a:srgbClr val="0F3070"/>
      </a:dk2>
      <a:lt2>
        <a:srgbClr val="B1E5FE"/>
      </a:lt2>
      <a:accent1>
        <a:srgbClr val="00A77E"/>
      </a:accent1>
      <a:accent2>
        <a:srgbClr val="004BC8"/>
      </a:accent2>
      <a:accent3>
        <a:srgbClr val="0BB2FF"/>
      </a:accent3>
      <a:accent4>
        <a:srgbClr val="FF5E48"/>
      </a:accent4>
      <a:accent5>
        <a:srgbClr val="A3EA8F"/>
      </a:accent5>
      <a:accent6>
        <a:srgbClr val="FFDF57"/>
      </a:accent6>
      <a:hlink>
        <a:srgbClr val="A5B3CF"/>
      </a:hlink>
      <a:folHlink>
        <a:srgbClr val="A5B3CF"/>
      </a:folHlink>
    </a:clrScheme>
    <a:fontScheme name="Unica">
      <a:majorFont>
        <a:latin typeface="Unica_77LL-Bold"/>
        <a:ea typeface=""/>
        <a:cs typeface=""/>
      </a:majorFont>
      <a:minorFont>
        <a:latin typeface="Unica_77LL-Regular"/>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ouse of Green Powerpoint - Med film (rettet 15.03.23)" id="{C8A7C6AD-4485-40E7-A752-7AEBBABE1469}" vid="{2E11BA0B-177A-4D9D-81D8-7920F969C11D}"/>
    </a:ext>
  </a:extLst>
</a:theme>
</file>

<file path=ppt/theme/theme3.xml><?xml version="1.0" encoding="utf-8"?>
<a:theme xmlns:a="http://schemas.openxmlformats.org/drawingml/2006/main" name="3_01 FRONT">
  <a:themeElements>
    <a:clrScheme name="State of Green RGB">
      <a:dk1>
        <a:srgbClr val="1A1918"/>
      </a:dk1>
      <a:lt1>
        <a:srgbClr val="DCF7DB"/>
      </a:lt1>
      <a:dk2>
        <a:srgbClr val="0F3070"/>
      </a:dk2>
      <a:lt2>
        <a:srgbClr val="B1E5FE"/>
      </a:lt2>
      <a:accent1>
        <a:srgbClr val="00A77E"/>
      </a:accent1>
      <a:accent2>
        <a:srgbClr val="004BC8"/>
      </a:accent2>
      <a:accent3>
        <a:srgbClr val="0BB2FF"/>
      </a:accent3>
      <a:accent4>
        <a:srgbClr val="FF5E48"/>
      </a:accent4>
      <a:accent5>
        <a:srgbClr val="A3EA8F"/>
      </a:accent5>
      <a:accent6>
        <a:srgbClr val="FFDF57"/>
      </a:accent6>
      <a:hlink>
        <a:srgbClr val="A5B3CF"/>
      </a:hlink>
      <a:folHlink>
        <a:srgbClr val="A5B3CF"/>
      </a:folHlink>
    </a:clrScheme>
    <a:fontScheme name="Unica">
      <a:majorFont>
        <a:latin typeface="Unica_77LL-Bold"/>
        <a:ea typeface=""/>
        <a:cs typeface=""/>
      </a:majorFont>
      <a:minorFont>
        <a:latin typeface="Unica_77LL-Regular"/>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OG Masterpræsentation 2022 (light)" id="{FC498F4F-991A-4CDC-817F-25F395BEF892}" vid="{2A27D884-4B13-4A57-B33A-48681559E7DC}"/>
    </a:ext>
  </a:extLst>
</a:theme>
</file>

<file path=ppt/theme/theme4.xml><?xml version="1.0" encoding="utf-8"?>
<a:theme xmlns:a="http://schemas.openxmlformats.org/drawingml/2006/main" name="02 CONTENT">
  <a:themeElements>
    <a:clrScheme name="63">
      <a:dk1>
        <a:srgbClr val="1A1918"/>
      </a:dk1>
      <a:lt1>
        <a:srgbClr val="FFFFFF"/>
      </a:lt1>
      <a:dk2>
        <a:srgbClr val="0C3B2D"/>
      </a:dk2>
      <a:lt2>
        <a:srgbClr val="009A71"/>
      </a:lt2>
      <a:accent1>
        <a:srgbClr val="E16051"/>
      </a:accent1>
      <a:accent2>
        <a:srgbClr val="618B70"/>
      </a:accent2>
      <a:accent3>
        <a:srgbClr val="D0D5CB"/>
      </a:accent3>
      <a:accent4>
        <a:srgbClr val="E5B790"/>
      </a:accent4>
      <a:accent5>
        <a:srgbClr val="A3EA8F"/>
      </a:accent5>
      <a:accent6>
        <a:srgbClr val="FFDF57"/>
      </a:accent6>
      <a:hlink>
        <a:srgbClr val="A5B3CF"/>
      </a:hlink>
      <a:folHlink>
        <a:srgbClr val="A5B3CF"/>
      </a:folHlink>
    </a:clrScheme>
    <a:fontScheme name="Unica SOG">
      <a:majorFont>
        <a:latin typeface="Unica 77 LL"/>
        <a:ea typeface=""/>
        <a:cs typeface=""/>
      </a:majorFont>
      <a:minorFont>
        <a:latin typeface="Unica 77 LL T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PTX 01.11.21 Albert" id="{4C2ED12E-7D6A-49F9-A13A-5D19C8F8E320}" vid="{70969E3C-69A1-4B9B-894E-A34A78C47314}"/>
    </a:ext>
  </a:extLst>
</a:theme>
</file>

<file path=ppt/theme/theme5.xml><?xml version="1.0" encoding="utf-8"?>
<a:theme xmlns:a="http://schemas.openxmlformats.org/drawingml/2006/main" name="1_01 FRONT">
  <a:themeElements>
    <a:clrScheme name="State of Green RGB">
      <a:dk1>
        <a:srgbClr val="1A1918"/>
      </a:dk1>
      <a:lt1>
        <a:srgbClr val="DCF7DB"/>
      </a:lt1>
      <a:dk2>
        <a:srgbClr val="0F3070"/>
      </a:dk2>
      <a:lt2>
        <a:srgbClr val="B1E5FE"/>
      </a:lt2>
      <a:accent1>
        <a:srgbClr val="00A77E"/>
      </a:accent1>
      <a:accent2>
        <a:srgbClr val="004BC8"/>
      </a:accent2>
      <a:accent3>
        <a:srgbClr val="0BB2FF"/>
      </a:accent3>
      <a:accent4>
        <a:srgbClr val="FF5E48"/>
      </a:accent4>
      <a:accent5>
        <a:srgbClr val="A3EA8F"/>
      </a:accent5>
      <a:accent6>
        <a:srgbClr val="FFDF57"/>
      </a:accent6>
      <a:hlink>
        <a:srgbClr val="A5B3CF"/>
      </a:hlink>
      <a:folHlink>
        <a:srgbClr val="A5B3CF"/>
      </a:folHlink>
    </a:clrScheme>
    <a:fontScheme name="Unica">
      <a:majorFont>
        <a:latin typeface="Unica_77LL-Bold"/>
        <a:ea typeface=""/>
        <a:cs typeface=""/>
      </a:majorFont>
      <a:minorFont>
        <a:latin typeface="Unica_77LL-Regular"/>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ouse of Green Powerpoint - Med film (rettet 15.03.23)" id="{C8A7C6AD-4485-40E7-A752-7AEBBABE1469}" vid="{2E11BA0B-177A-4D9D-81D8-7920F969C11D}"/>
    </a:ext>
  </a:extLst>
</a:theme>
</file>

<file path=ppt/theme/theme6.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itle0 xmlns="d44de9ac-d2df-4bf5-b2df-e9e6391529a7" xsi:nil="true"/>
    <lcf76f155ced4ddcb4097134ff3c332f xmlns="d44de9ac-d2df-4bf5-b2df-e9e6391529a7">
      <Terms xmlns="http://schemas.microsoft.com/office/infopath/2007/PartnerControls"/>
    </lcf76f155ced4ddcb4097134ff3c332f>
    <TaxCatchAll xmlns="eee0a17a-a1b9-4598-8f25-ac9e9d2fe1c9"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kument" ma:contentTypeID="0x010100E7D0ACA260D7DF44987D7A71C12E4FA7" ma:contentTypeVersion="20" ma:contentTypeDescription="Opret et nyt dokument." ma:contentTypeScope="" ma:versionID="b45a6a118981e7cea9b176412244a20e">
  <xsd:schema xmlns:xsd="http://www.w3.org/2001/XMLSchema" xmlns:xs="http://www.w3.org/2001/XMLSchema" xmlns:p="http://schemas.microsoft.com/office/2006/metadata/properties" xmlns:ns2="d44de9ac-d2df-4bf5-b2df-e9e6391529a7" xmlns:ns3="eee0a17a-a1b9-4598-8f25-ac9e9d2fe1c9" targetNamespace="http://schemas.microsoft.com/office/2006/metadata/properties" ma:root="true" ma:fieldsID="084b3be2b4d4f7ae31bfe22130be5491" ns2:_="" ns3:_="">
    <xsd:import namespace="d44de9ac-d2df-4bf5-b2df-e9e6391529a7"/>
    <xsd:import namespace="eee0a17a-a1b9-4598-8f25-ac9e9d2fe1c9"/>
    <xsd:element name="properties">
      <xsd:complexType>
        <xsd:sequence>
          <xsd:element name="documentManagement">
            <xsd:complexType>
              <xsd:all>
                <xsd:element ref="ns2:Title0" minOccurs="0"/>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DateTaken" minOccurs="0"/>
                <xsd:element ref="ns2:MediaServiceOCR" minOccurs="0"/>
                <xsd:element ref="ns2:MediaServiceAutoKeyPoints" minOccurs="0"/>
                <xsd:element ref="ns2:MediaServiceKeyPoints" minOccurs="0"/>
                <xsd:element ref="ns2:MediaServiceLocation" minOccurs="0"/>
                <xsd:element ref="ns2:MediaLengthInSeconds" minOccurs="0"/>
                <xsd:element ref="ns3:SharedWithUsers" minOccurs="0"/>
                <xsd:element ref="ns3:SharedWithDetails"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44de9ac-d2df-4bf5-b2df-e9e6391529a7" elementFormDefault="qualified">
    <xsd:import namespace="http://schemas.microsoft.com/office/2006/documentManagement/types"/>
    <xsd:import namespace="http://schemas.microsoft.com/office/infopath/2007/PartnerControls"/>
    <xsd:element name="Title0" ma:index="8" nillable="true" ma:displayName="Title" ma:description="" ma:internalName="Title0">
      <xsd:simpleType>
        <xsd:restriction base="dms:Text">
          <xsd:maxLength value="255"/>
        </xsd:restriction>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3" nillable="true" ma:taxonomy="true" ma:internalName="lcf76f155ced4ddcb4097134ff3c332f" ma:taxonomyFieldName="MediaServiceImageTags" ma:displayName="Billedmærker" ma:readOnly="false" ma:fieldId="{5cf76f15-5ced-4ddc-b409-7134ff3c332f}" ma:taxonomyMulti="true" ma:sspId="df1e9757-7f35-4979-ac89-1b93c6282f87"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ee0a17a-a1b9-4598-8f25-ac9e9d2fe1c9" elementFormDefault="qualified">
    <xsd:import namespace="http://schemas.microsoft.com/office/2006/documentManagement/types"/>
    <xsd:import namespace="http://schemas.microsoft.com/office/infopath/2007/PartnerControls"/>
    <xsd:element name="SharedWithUsers" ma:index="20" nillable="true" ma:displayName="Del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Delt med detaljer" ma:internalName="SharedWithDetails" ma:readOnly="true">
      <xsd:simpleType>
        <xsd:restriction base="dms:Note">
          <xsd:maxLength value="255"/>
        </xsd:restriction>
      </xsd:simpleType>
    </xsd:element>
    <xsd:element name="TaxCatchAll" ma:index="24" nillable="true" ma:displayName="Taxonomy Catch All Column" ma:hidden="true" ma:list="{5edfb7de-d539-4f2c-be9f-e7337929d4fb}" ma:internalName="TaxCatchAll" ma:showField="CatchAllData" ma:web="eee0a17a-a1b9-4598-8f25-ac9e9d2fe1c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dhol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FF34309-9C5C-45E9-9CAB-1466B7BC6D7A}">
  <ds:schemaRefs>
    <ds:schemaRef ds:uri="http://purl.org/dc/terms/"/>
    <ds:schemaRef ds:uri="http://purl.org/dc/elements/1.1/"/>
    <ds:schemaRef ds:uri="eee0a17a-a1b9-4598-8f25-ac9e9d2fe1c9"/>
    <ds:schemaRef ds:uri="http://purl.org/dc/dcmitype/"/>
    <ds:schemaRef ds:uri="http://schemas.openxmlformats.org/package/2006/metadata/core-properties"/>
    <ds:schemaRef ds:uri="d44de9ac-d2df-4bf5-b2df-e9e6391529a7"/>
    <ds:schemaRef ds:uri="http://schemas.microsoft.com/office/2006/documentManagement/types"/>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C2C3E8C8-DD10-4DD0-8DED-D852973C59DC}">
  <ds:schemaRefs>
    <ds:schemaRef ds:uri="d44de9ac-d2df-4bf5-b2df-e9e6391529a7"/>
    <ds:schemaRef ds:uri="eee0a17a-a1b9-4598-8f25-ac9e9d2fe1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15CCF47-ECE5-42C8-ACF8-4AAE864B135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House of Green Powerpoint - Med film (rettet 15.03.23)</Template>
  <TotalTime>301</TotalTime>
  <Words>8489</Words>
  <Application>Microsoft Macintosh PowerPoint</Application>
  <PresentationFormat>Widescreen</PresentationFormat>
  <Paragraphs>827</Paragraphs>
  <Slides>58</Slides>
  <Notes>58</Notes>
  <HiddenSlides>0</HiddenSlides>
  <MMClips>5</MMClips>
  <ScaleCrop>false</ScaleCrop>
  <HeadingPairs>
    <vt:vector size="8" baseType="variant">
      <vt:variant>
        <vt:lpstr>Benyttede skrifttyper</vt:lpstr>
      </vt:variant>
      <vt:variant>
        <vt:i4>16</vt:i4>
      </vt:variant>
      <vt:variant>
        <vt:lpstr>Tema</vt:lpstr>
      </vt:variant>
      <vt:variant>
        <vt:i4>5</vt:i4>
      </vt:variant>
      <vt:variant>
        <vt:lpstr>Integrerede OLE-servere</vt:lpstr>
      </vt:variant>
      <vt:variant>
        <vt:i4>1</vt:i4>
      </vt:variant>
      <vt:variant>
        <vt:lpstr>Slidetitler</vt:lpstr>
      </vt:variant>
      <vt:variant>
        <vt:i4>58</vt:i4>
      </vt:variant>
    </vt:vector>
  </HeadingPairs>
  <TitlesOfParts>
    <vt:vector size="80" baseType="lpstr">
      <vt:lpstr>Aptos</vt:lpstr>
      <vt:lpstr>Arial</vt:lpstr>
      <vt:lpstr>Arial,Sans-Serif</vt:lpstr>
      <vt:lpstr>Broad Sans</vt:lpstr>
      <vt:lpstr>Calibri</vt:lpstr>
      <vt:lpstr>Century Gothic</vt:lpstr>
      <vt:lpstr>Halvar Eng Lt</vt:lpstr>
      <vt:lpstr>Halvar Eng Md</vt:lpstr>
      <vt:lpstr>Segoe UI</vt:lpstr>
      <vt:lpstr>Sohne Buch</vt:lpstr>
      <vt:lpstr>Unica</vt:lpstr>
      <vt:lpstr>Unica 77 LL</vt:lpstr>
      <vt:lpstr>Unica 77 LL TT</vt:lpstr>
      <vt:lpstr>Unica_77LL-Bold</vt:lpstr>
      <vt:lpstr>Unica_77LL-Regular</vt:lpstr>
      <vt:lpstr>Wingdings</vt:lpstr>
      <vt:lpstr>01 FRONT</vt:lpstr>
      <vt:lpstr>1_01 FRONT</vt:lpstr>
      <vt:lpstr>3_01 FRONT</vt:lpstr>
      <vt:lpstr>02 CONTENT</vt:lpstr>
      <vt:lpstr>1_01 FRONT</vt:lpstr>
      <vt:lpstr>think-cell Slide</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PowerPoint-præsentation</dc:title>
  <dc:creator>Ulrik Raabjerg Søndergaard</dc:creator>
  <cp:lastModifiedBy>Emilie Rimkus Selck</cp:lastModifiedBy>
  <cp:revision>13</cp:revision>
  <cp:lastPrinted>2025-03-10T13:30:08Z</cp:lastPrinted>
  <dcterms:created xsi:type="dcterms:W3CDTF">2023-04-03T14:03:35Z</dcterms:created>
  <dcterms:modified xsi:type="dcterms:W3CDTF">2026-04-08T11:31:12Z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0x010100E7D0ACA260D7DF44987D7A71C12E4FA7</vt:lpwstr>
  </property>
  <property fmtid="{D5CDD505-2E9C-101B-9397-08002B2CF9AE}" pid="3" name="MediaServiceImageTags">
    <vt:lpwstr/>
  </property>
</Properties>
</file>